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256" r:id="rId2"/>
    <p:sldId id="257" r:id="rId3"/>
    <p:sldId id="259" r:id="rId4"/>
    <p:sldId id="313" r:id="rId5"/>
    <p:sldId id="315" r:id="rId6"/>
    <p:sldId id="316" r:id="rId7"/>
    <p:sldId id="317" r:id="rId8"/>
    <p:sldId id="318" r:id="rId9"/>
    <p:sldId id="320" r:id="rId10"/>
    <p:sldId id="278" r:id="rId11"/>
    <p:sldId id="304" r:id="rId12"/>
    <p:sldId id="305" r:id="rId13"/>
    <p:sldId id="310" r:id="rId14"/>
    <p:sldId id="258" r:id="rId15"/>
    <p:sldId id="331" r:id="rId16"/>
    <p:sldId id="329" r:id="rId17"/>
    <p:sldId id="330" r:id="rId18"/>
    <p:sldId id="271" r:id="rId19"/>
    <p:sldId id="272" r:id="rId20"/>
    <p:sldId id="279" r:id="rId21"/>
    <p:sldId id="280" r:id="rId22"/>
    <p:sldId id="261" r:id="rId23"/>
    <p:sldId id="273" r:id="rId24"/>
    <p:sldId id="274" r:id="rId25"/>
    <p:sldId id="262" r:id="rId26"/>
    <p:sldId id="263" r:id="rId27"/>
    <p:sldId id="287" r:id="rId28"/>
    <p:sldId id="276" r:id="rId29"/>
    <p:sldId id="275" r:id="rId30"/>
    <p:sldId id="264" r:id="rId31"/>
    <p:sldId id="266" r:id="rId32"/>
    <p:sldId id="321" r:id="rId33"/>
    <p:sldId id="282" r:id="rId34"/>
    <p:sldId id="277" r:id="rId35"/>
    <p:sldId id="322" r:id="rId36"/>
    <p:sldId id="323" r:id="rId37"/>
    <p:sldId id="324" r:id="rId38"/>
    <p:sldId id="325" r:id="rId39"/>
    <p:sldId id="311" r:id="rId40"/>
    <p:sldId id="312" r:id="rId41"/>
    <p:sldId id="332" r:id="rId42"/>
    <p:sldId id="333" r:id="rId43"/>
    <p:sldId id="334" r:id="rId44"/>
    <p:sldId id="326" r:id="rId45"/>
    <p:sldId id="327" r:id="rId4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33"/>
    <a:srgbClr val="FE9202"/>
    <a:srgbClr val="990099"/>
    <a:srgbClr val="FFFF66"/>
    <a:srgbClr val="CCCC00"/>
    <a:srgbClr val="5EEC3C"/>
    <a:srgbClr val="FFCC66"/>
    <a:srgbClr val="CC0099"/>
    <a:srgbClr val="6C1A00"/>
    <a:srgbClr val="00AA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168" autoAdjust="0"/>
  </p:normalViewPr>
  <p:slideViewPr>
    <p:cSldViewPr>
      <p:cViewPr varScale="1">
        <p:scale>
          <a:sx n="79" d="100"/>
          <a:sy n="79" d="100"/>
        </p:scale>
        <p:origin x="-90" y="-858"/>
      </p:cViewPr>
      <p:guideLst>
        <p:guide orient="horz" pos="1620"/>
        <p:guide pos="2880"/>
      </p:guideLst>
    </p:cSldViewPr>
  </p:slideViewPr>
  <p:notesTextViewPr>
    <p:cViewPr>
      <p:scale>
        <a:sx n="1" d="1"/>
        <a:sy n="1" d="1"/>
      </p:scale>
      <p:origin x="0" y="0"/>
    </p:cViewPr>
  </p:notesTextViewPr>
  <p:sorterViewPr>
    <p:cViewPr>
      <p:scale>
        <a:sx n="200" d="100"/>
        <a:sy n="200" d="100"/>
      </p:scale>
      <p:origin x="0" y="0"/>
    </p:cViewPr>
  </p:sorterViewPr>
  <p:gridSpacing cx="152705" cy="15270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F05DE6-5B97-48B1-A77D-2945FEB1D2FB}" type="doc">
      <dgm:prSet loTypeId="urn:microsoft.com/office/officeart/2005/8/layout/list1" loCatId="list" qsTypeId="urn:microsoft.com/office/officeart/2005/8/quickstyle/simple1" qsCatId="simple" csTypeId="urn:microsoft.com/office/officeart/2005/8/colors/accent1_2" csCatId="accent1"/>
      <dgm:spPr/>
      <dgm:t>
        <a:bodyPr/>
        <a:lstStyle/>
        <a:p>
          <a:endParaRPr lang="en-US" altLang="ja-JP"/>
        </a:p>
      </dgm:t>
    </dgm:pt>
    <dgm:pt modelId="{84C52BE1-3F9E-4274-8670-48A81FA069C3}">
      <dgm:prSet/>
      <dgm:spPr/>
      <dgm:t>
        <a:bodyPr/>
        <a:lstStyle/>
        <a:p>
          <a:r>
            <a:rPr lang="zh-TW"/>
            <a:t>忽略</a:t>
          </a:r>
          <a:endParaRPr lang="en-US"/>
        </a:p>
      </dgm:t>
    </dgm:pt>
    <dgm:pt modelId="{15307AC6-1B53-4AE0-8C61-FD5CAECD7C5F}" type="parTrans" cxnId="{793B6701-0395-430B-B329-74A801170EDE}">
      <dgm:prSet/>
      <dgm:spPr/>
      <dgm:t>
        <a:bodyPr/>
        <a:lstStyle/>
        <a:p>
          <a:endParaRPr lang="en-US" altLang="ja-JP"/>
        </a:p>
      </dgm:t>
    </dgm:pt>
    <dgm:pt modelId="{8ADE75B6-5B53-4AAE-AF05-8C49725DAEA5}" type="sibTrans" cxnId="{793B6701-0395-430B-B329-74A801170EDE}">
      <dgm:prSet/>
      <dgm:spPr/>
      <dgm:t>
        <a:bodyPr/>
        <a:lstStyle/>
        <a:p>
          <a:endParaRPr lang="en-US" altLang="ja-JP"/>
        </a:p>
      </dgm:t>
    </dgm:pt>
    <dgm:pt modelId="{81FBB13A-1A25-4E8E-A4DF-9EDD152F60AD}">
      <dgm:prSet/>
      <dgm:spPr/>
      <dgm:t>
        <a:bodyPr/>
        <a:lstStyle/>
        <a:p>
          <a:r>
            <a:rPr lang="zh-TW"/>
            <a:t>不理會、不回應、減低對方的欺凌意慾</a:t>
          </a:r>
          <a:endParaRPr lang="en-US"/>
        </a:p>
      </dgm:t>
    </dgm:pt>
    <dgm:pt modelId="{59D6EC5D-6D6B-4176-A00F-223EE7B53097}" type="parTrans" cxnId="{38C772F4-A277-48CD-9C0F-F68D60238F92}">
      <dgm:prSet/>
      <dgm:spPr/>
      <dgm:t>
        <a:bodyPr/>
        <a:lstStyle/>
        <a:p>
          <a:endParaRPr lang="en-US" altLang="ja-JP"/>
        </a:p>
      </dgm:t>
    </dgm:pt>
    <dgm:pt modelId="{87045584-A349-4F47-AE28-0E2085FEF027}" type="sibTrans" cxnId="{38C772F4-A277-48CD-9C0F-F68D60238F92}">
      <dgm:prSet/>
      <dgm:spPr/>
      <dgm:t>
        <a:bodyPr/>
        <a:lstStyle/>
        <a:p>
          <a:endParaRPr lang="en-US" altLang="ja-JP"/>
        </a:p>
      </dgm:t>
    </dgm:pt>
    <dgm:pt modelId="{86E3D120-7166-437A-B5BA-D019810B7F61}">
      <dgm:prSet/>
      <dgm:spPr/>
      <dgm:t>
        <a:bodyPr/>
        <a:lstStyle/>
        <a:p>
          <a:r>
            <a:rPr lang="zh-TW"/>
            <a:t>停止</a:t>
          </a:r>
          <a:endParaRPr lang="en-US"/>
        </a:p>
      </dgm:t>
    </dgm:pt>
    <dgm:pt modelId="{5ED4DD93-A8EA-469A-840F-354194F0099A}" type="parTrans" cxnId="{9144B9E9-AB9E-4092-ABA1-7035201E605C}">
      <dgm:prSet/>
      <dgm:spPr/>
      <dgm:t>
        <a:bodyPr/>
        <a:lstStyle/>
        <a:p>
          <a:endParaRPr lang="en-US" altLang="ja-JP"/>
        </a:p>
      </dgm:t>
    </dgm:pt>
    <dgm:pt modelId="{B6908808-820D-4C7E-90DD-0E572D515B9F}" type="sibTrans" cxnId="{9144B9E9-AB9E-4092-ABA1-7035201E605C}">
      <dgm:prSet/>
      <dgm:spPr/>
      <dgm:t>
        <a:bodyPr/>
        <a:lstStyle/>
        <a:p>
          <a:endParaRPr lang="en-US" altLang="ja-JP"/>
        </a:p>
      </dgm:t>
    </dgm:pt>
    <dgm:pt modelId="{8CF5970D-F1CB-4E29-8CC1-9CA3DF3575F8}">
      <dgm:prSet/>
      <dgm:spPr/>
      <dgm:t>
        <a:bodyPr/>
        <a:lstStyle/>
        <a:p>
          <a:r>
            <a:rPr lang="zh-TW"/>
            <a:t>保持冷靜、切忌即時報復</a:t>
          </a:r>
          <a:endParaRPr lang="en-US"/>
        </a:p>
      </dgm:t>
    </dgm:pt>
    <dgm:pt modelId="{23822A38-051C-4EB5-8214-840858A1D02D}" type="parTrans" cxnId="{16ADFEB5-0668-4D12-BBFC-A1C68AD46DA5}">
      <dgm:prSet/>
      <dgm:spPr/>
      <dgm:t>
        <a:bodyPr/>
        <a:lstStyle/>
        <a:p>
          <a:endParaRPr lang="en-US" altLang="ja-JP"/>
        </a:p>
      </dgm:t>
    </dgm:pt>
    <dgm:pt modelId="{3CF52E5F-A340-4484-82CA-D7D6FE758D22}" type="sibTrans" cxnId="{16ADFEB5-0668-4D12-BBFC-A1C68AD46DA5}">
      <dgm:prSet/>
      <dgm:spPr/>
      <dgm:t>
        <a:bodyPr/>
        <a:lstStyle/>
        <a:p>
          <a:endParaRPr lang="en-US" altLang="ja-JP"/>
        </a:p>
      </dgm:t>
    </dgm:pt>
    <dgm:pt modelId="{6EE2397F-D588-4D7F-8B03-88691A250D0B}">
      <dgm:prSet/>
      <dgm:spPr/>
      <dgm:t>
        <a:bodyPr/>
        <a:lstStyle/>
        <a:p>
          <a:r>
            <a:rPr lang="zh-TW"/>
            <a:t>阻截</a:t>
          </a:r>
          <a:endParaRPr lang="en-US"/>
        </a:p>
      </dgm:t>
    </dgm:pt>
    <dgm:pt modelId="{24E939FE-5A6F-4963-AAA1-9676172C6999}" type="parTrans" cxnId="{EC228C69-D6F7-46A1-B2E1-F7C0522097EB}">
      <dgm:prSet/>
      <dgm:spPr/>
      <dgm:t>
        <a:bodyPr/>
        <a:lstStyle/>
        <a:p>
          <a:endParaRPr lang="en-US" altLang="ja-JP"/>
        </a:p>
      </dgm:t>
    </dgm:pt>
    <dgm:pt modelId="{08E0552F-4BBF-4AE8-AC57-E7E838F47259}" type="sibTrans" cxnId="{EC228C69-D6F7-46A1-B2E1-F7C0522097EB}">
      <dgm:prSet/>
      <dgm:spPr/>
      <dgm:t>
        <a:bodyPr/>
        <a:lstStyle/>
        <a:p>
          <a:endParaRPr lang="en-US" altLang="ja-JP"/>
        </a:p>
      </dgm:t>
    </dgm:pt>
    <dgm:pt modelId="{696C84FC-7E19-4E70-ACA1-1BA33B2AC2C3}">
      <dgm:prSet/>
      <dgm:spPr/>
      <dgm:t>
        <a:bodyPr/>
        <a:lstStyle/>
        <a:p>
          <a:r>
            <a:rPr lang="zh-TW"/>
            <a:t>拒絕與欺凌者作任何溝通</a:t>
          </a:r>
          <a:endParaRPr lang="en-US"/>
        </a:p>
      </dgm:t>
    </dgm:pt>
    <dgm:pt modelId="{8C8E8C56-A061-4C4B-A94B-EC5FA3EC0F58}" type="parTrans" cxnId="{D6CC54A2-BD80-4339-AD61-663969A86FB3}">
      <dgm:prSet/>
      <dgm:spPr/>
      <dgm:t>
        <a:bodyPr/>
        <a:lstStyle/>
        <a:p>
          <a:endParaRPr lang="en-US" altLang="ja-JP"/>
        </a:p>
      </dgm:t>
    </dgm:pt>
    <dgm:pt modelId="{45883A8E-D3CD-471C-9093-FD662AC6FC0F}" type="sibTrans" cxnId="{D6CC54A2-BD80-4339-AD61-663969A86FB3}">
      <dgm:prSet/>
      <dgm:spPr/>
      <dgm:t>
        <a:bodyPr/>
        <a:lstStyle/>
        <a:p>
          <a:endParaRPr lang="en-US" altLang="ja-JP"/>
        </a:p>
      </dgm:t>
    </dgm:pt>
    <dgm:pt modelId="{7EA66BAA-843C-434F-82D9-CB2121E7CDEA}">
      <dgm:prSet/>
      <dgm:spPr/>
      <dgm:t>
        <a:bodyPr/>
        <a:lstStyle/>
        <a:p>
          <a:r>
            <a:rPr lang="zh-TW"/>
            <a:t>舉報</a:t>
          </a:r>
          <a:endParaRPr lang="en-US"/>
        </a:p>
      </dgm:t>
    </dgm:pt>
    <dgm:pt modelId="{C4F772AA-4EE5-4212-BC11-334DF1D96040}" type="parTrans" cxnId="{1AA64B1D-ECE1-4A93-9F40-209425F0F2B4}">
      <dgm:prSet/>
      <dgm:spPr/>
      <dgm:t>
        <a:bodyPr/>
        <a:lstStyle/>
        <a:p>
          <a:endParaRPr lang="en-US" altLang="ja-JP"/>
        </a:p>
      </dgm:t>
    </dgm:pt>
    <dgm:pt modelId="{B54F6979-FA62-4406-8BD3-29AE82AC187A}" type="sibTrans" cxnId="{1AA64B1D-ECE1-4A93-9F40-209425F0F2B4}">
      <dgm:prSet/>
      <dgm:spPr/>
      <dgm:t>
        <a:bodyPr/>
        <a:lstStyle/>
        <a:p>
          <a:endParaRPr lang="en-US" altLang="ja-JP"/>
        </a:p>
      </dgm:t>
    </dgm:pt>
    <dgm:pt modelId="{8CB0C0FB-11F9-43F1-B210-974E65D2C696}">
      <dgm:prSet/>
      <dgm:spPr/>
      <dgm:t>
        <a:bodyPr/>
        <a:lstStyle/>
        <a:p>
          <a:r>
            <a:rPr lang="zh-TW"/>
            <a:t>記下欺凌事情的經過，與老師、社工或信任的人舉報</a:t>
          </a:r>
          <a:endParaRPr lang="en-US"/>
        </a:p>
      </dgm:t>
    </dgm:pt>
    <dgm:pt modelId="{276CF012-E78B-4D81-B344-DA6B84A2DD32}" type="parTrans" cxnId="{81AFD47B-A7E8-478B-B93C-3DF542BDBBFE}">
      <dgm:prSet/>
      <dgm:spPr/>
      <dgm:t>
        <a:bodyPr/>
        <a:lstStyle/>
        <a:p>
          <a:endParaRPr lang="en-US" altLang="ja-JP"/>
        </a:p>
      </dgm:t>
    </dgm:pt>
    <dgm:pt modelId="{61B25653-4705-412C-A0A8-245AC872B006}" type="sibTrans" cxnId="{81AFD47B-A7E8-478B-B93C-3DF542BDBBFE}">
      <dgm:prSet/>
      <dgm:spPr/>
      <dgm:t>
        <a:bodyPr/>
        <a:lstStyle/>
        <a:p>
          <a:endParaRPr lang="en-US" altLang="ja-JP"/>
        </a:p>
      </dgm:t>
    </dgm:pt>
    <dgm:pt modelId="{9E815072-84C1-4CA1-821F-B19D56D9B3D4}" type="pres">
      <dgm:prSet presAssocID="{E6F05DE6-5B97-48B1-A77D-2945FEB1D2FB}" presName="linear" presStyleCnt="0">
        <dgm:presLayoutVars>
          <dgm:dir/>
          <dgm:animLvl val="lvl"/>
          <dgm:resizeHandles val="exact"/>
        </dgm:presLayoutVars>
      </dgm:prSet>
      <dgm:spPr/>
      <dgm:t>
        <a:bodyPr/>
        <a:lstStyle/>
        <a:p>
          <a:endParaRPr lang="zh-HK" altLang="en-US"/>
        </a:p>
      </dgm:t>
    </dgm:pt>
    <dgm:pt modelId="{9BB69D1E-FB2F-4C05-897D-4390E8519F7B}" type="pres">
      <dgm:prSet presAssocID="{84C52BE1-3F9E-4274-8670-48A81FA069C3}" presName="parentLin" presStyleCnt="0"/>
      <dgm:spPr/>
    </dgm:pt>
    <dgm:pt modelId="{1D4678C5-1B61-483C-95F3-33894F35E652}" type="pres">
      <dgm:prSet presAssocID="{84C52BE1-3F9E-4274-8670-48A81FA069C3}" presName="parentLeftMargin" presStyleLbl="node1" presStyleIdx="0" presStyleCnt="4"/>
      <dgm:spPr/>
      <dgm:t>
        <a:bodyPr/>
        <a:lstStyle/>
        <a:p>
          <a:endParaRPr lang="zh-HK" altLang="en-US"/>
        </a:p>
      </dgm:t>
    </dgm:pt>
    <dgm:pt modelId="{96BBDDCB-1554-4939-A123-93208B3831B6}" type="pres">
      <dgm:prSet presAssocID="{84C52BE1-3F9E-4274-8670-48A81FA069C3}" presName="parentText" presStyleLbl="node1" presStyleIdx="0" presStyleCnt="4">
        <dgm:presLayoutVars>
          <dgm:chMax val="0"/>
          <dgm:bulletEnabled val="1"/>
        </dgm:presLayoutVars>
      </dgm:prSet>
      <dgm:spPr/>
      <dgm:t>
        <a:bodyPr/>
        <a:lstStyle/>
        <a:p>
          <a:endParaRPr lang="zh-HK" altLang="en-US"/>
        </a:p>
      </dgm:t>
    </dgm:pt>
    <dgm:pt modelId="{C1947840-9F32-46D8-88B6-891748FB6BE7}" type="pres">
      <dgm:prSet presAssocID="{84C52BE1-3F9E-4274-8670-48A81FA069C3}" presName="negativeSpace" presStyleCnt="0"/>
      <dgm:spPr/>
    </dgm:pt>
    <dgm:pt modelId="{FF430925-1232-4CE1-855E-2CFD38315048}" type="pres">
      <dgm:prSet presAssocID="{84C52BE1-3F9E-4274-8670-48A81FA069C3}" presName="childText" presStyleLbl="conFgAcc1" presStyleIdx="0" presStyleCnt="4">
        <dgm:presLayoutVars>
          <dgm:bulletEnabled val="1"/>
        </dgm:presLayoutVars>
      </dgm:prSet>
      <dgm:spPr/>
      <dgm:t>
        <a:bodyPr/>
        <a:lstStyle/>
        <a:p>
          <a:endParaRPr lang="zh-HK" altLang="en-US"/>
        </a:p>
      </dgm:t>
    </dgm:pt>
    <dgm:pt modelId="{60468327-6D82-4B54-ABF9-CBEF87AE6192}" type="pres">
      <dgm:prSet presAssocID="{8ADE75B6-5B53-4AAE-AF05-8C49725DAEA5}" presName="spaceBetweenRectangles" presStyleCnt="0"/>
      <dgm:spPr/>
    </dgm:pt>
    <dgm:pt modelId="{F66E1E8A-4BD6-4E14-BD57-DF680249A3E2}" type="pres">
      <dgm:prSet presAssocID="{86E3D120-7166-437A-B5BA-D019810B7F61}" presName="parentLin" presStyleCnt="0"/>
      <dgm:spPr/>
    </dgm:pt>
    <dgm:pt modelId="{2E83C036-1C4C-47A3-B42B-CF3EC9F52497}" type="pres">
      <dgm:prSet presAssocID="{86E3D120-7166-437A-B5BA-D019810B7F61}" presName="parentLeftMargin" presStyleLbl="node1" presStyleIdx="0" presStyleCnt="4"/>
      <dgm:spPr/>
      <dgm:t>
        <a:bodyPr/>
        <a:lstStyle/>
        <a:p>
          <a:endParaRPr lang="zh-HK" altLang="en-US"/>
        </a:p>
      </dgm:t>
    </dgm:pt>
    <dgm:pt modelId="{D02A1633-9E6D-4F1F-9433-44FDBE4AE16C}" type="pres">
      <dgm:prSet presAssocID="{86E3D120-7166-437A-B5BA-D019810B7F61}" presName="parentText" presStyleLbl="node1" presStyleIdx="1" presStyleCnt="4">
        <dgm:presLayoutVars>
          <dgm:chMax val="0"/>
          <dgm:bulletEnabled val="1"/>
        </dgm:presLayoutVars>
      </dgm:prSet>
      <dgm:spPr/>
      <dgm:t>
        <a:bodyPr/>
        <a:lstStyle/>
        <a:p>
          <a:endParaRPr lang="zh-HK" altLang="en-US"/>
        </a:p>
      </dgm:t>
    </dgm:pt>
    <dgm:pt modelId="{AC5305DB-F5E3-480E-9194-1084CC4E0A6D}" type="pres">
      <dgm:prSet presAssocID="{86E3D120-7166-437A-B5BA-D019810B7F61}" presName="negativeSpace" presStyleCnt="0"/>
      <dgm:spPr/>
    </dgm:pt>
    <dgm:pt modelId="{8A582B51-F8BA-47E4-BE9E-14FA8F185F2B}" type="pres">
      <dgm:prSet presAssocID="{86E3D120-7166-437A-B5BA-D019810B7F61}" presName="childText" presStyleLbl="conFgAcc1" presStyleIdx="1" presStyleCnt="4">
        <dgm:presLayoutVars>
          <dgm:bulletEnabled val="1"/>
        </dgm:presLayoutVars>
      </dgm:prSet>
      <dgm:spPr/>
      <dgm:t>
        <a:bodyPr/>
        <a:lstStyle/>
        <a:p>
          <a:endParaRPr lang="zh-HK" altLang="en-US"/>
        </a:p>
      </dgm:t>
    </dgm:pt>
    <dgm:pt modelId="{B4D4BF58-460A-415D-BD40-FB2BB357C654}" type="pres">
      <dgm:prSet presAssocID="{B6908808-820D-4C7E-90DD-0E572D515B9F}" presName="spaceBetweenRectangles" presStyleCnt="0"/>
      <dgm:spPr/>
    </dgm:pt>
    <dgm:pt modelId="{B09CD0CA-7A9F-44BB-87E2-405FEDE64A2C}" type="pres">
      <dgm:prSet presAssocID="{6EE2397F-D588-4D7F-8B03-88691A250D0B}" presName="parentLin" presStyleCnt="0"/>
      <dgm:spPr/>
    </dgm:pt>
    <dgm:pt modelId="{8BEDE632-0D66-430A-BACD-6DA34F411FE1}" type="pres">
      <dgm:prSet presAssocID="{6EE2397F-D588-4D7F-8B03-88691A250D0B}" presName="parentLeftMargin" presStyleLbl="node1" presStyleIdx="1" presStyleCnt="4"/>
      <dgm:spPr/>
      <dgm:t>
        <a:bodyPr/>
        <a:lstStyle/>
        <a:p>
          <a:endParaRPr lang="zh-HK" altLang="en-US"/>
        </a:p>
      </dgm:t>
    </dgm:pt>
    <dgm:pt modelId="{D324F588-2496-4AAE-8F08-BC3BBBB68814}" type="pres">
      <dgm:prSet presAssocID="{6EE2397F-D588-4D7F-8B03-88691A250D0B}" presName="parentText" presStyleLbl="node1" presStyleIdx="2" presStyleCnt="4">
        <dgm:presLayoutVars>
          <dgm:chMax val="0"/>
          <dgm:bulletEnabled val="1"/>
        </dgm:presLayoutVars>
      </dgm:prSet>
      <dgm:spPr/>
      <dgm:t>
        <a:bodyPr/>
        <a:lstStyle/>
        <a:p>
          <a:endParaRPr lang="zh-HK" altLang="en-US"/>
        </a:p>
      </dgm:t>
    </dgm:pt>
    <dgm:pt modelId="{DD73F3A3-B555-4B4E-8ECB-F46EFBB13E53}" type="pres">
      <dgm:prSet presAssocID="{6EE2397F-D588-4D7F-8B03-88691A250D0B}" presName="negativeSpace" presStyleCnt="0"/>
      <dgm:spPr/>
    </dgm:pt>
    <dgm:pt modelId="{9023D2B6-AF65-4DED-886C-C2D9BB9E4880}" type="pres">
      <dgm:prSet presAssocID="{6EE2397F-D588-4D7F-8B03-88691A250D0B}" presName="childText" presStyleLbl="conFgAcc1" presStyleIdx="2" presStyleCnt="4">
        <dgm:presLayoutVars>
          <dgm:bulletEnabled val="1"/>
        </dgm:presLayoutVars>
      </dgm:prSet>
      <dgm:spPr/>
      <dgm:t>
        <a:bodyPr/>
        <a:lstStyle/>
        <a:p>
          <a:endParaRPr lang="zh-HK" altLang="en-US"/>
        </a:p>
      </dgm:t>
    </dgm:pt>
    <dgm:pt modelId="{1A816948-C229-4552-AD24-1AEDC7CB27C4}" type="pres">
      <dgm:prSet presAssocID="{08E0552F-4BBF-4AE8-AC57-E7E838F47259}" presName="spaceBetweenRectangles" presStyleCnt="0"/>
      <dgm:spPr/>
    </dgm:pt>
    <dgm:pt modelId="{E2A2A7AC-0394-4F37-9014-CE1B7A337951}" type="pres">
      <dgm:prSet presAssocID="{7EA66BAA-843C-434F-82D9-CB2121E7CDEA}" presName="parentLin" presStyleCnt="0"/>
      <dgm:spPr/>
    </dgm:pt>
    <dgm:pt modelId="{609A52F1-FC74-4E1D-89DC-92D595E486A4}" type="pres">
      <dgm:prSet presAssocID="{7EA66BAA-843C-434F-82D9-CB2121E7CDEA}" presName="parentLeftMargin" presStyleLbl="node1" presStyleIdx="2" presStyleCnt="4"/>
      <dgm:spPr/>
      <dgm:t>
        <a:bodyPr/>
        <a:lstStyle/>
        <a:p>
          <a:endParaRPr lang="zh-HK" altLang="en-US"/>
        </a:p>
      </dgm:t>
    </dgm:pt>
    <dgm:pt modelId="{C1D540AB-7CAF-4B03-96F9-2115D55593FA}" type="pres">
      <dgm:prSet presAssocID="{7EA66BAA-843C-434F-82D9-CB2121E7CDEA}" presName="parentText" presStyleLbl="node1" presStyleIdx="3" presStyleCnt="4">
        <dgm:presLayoutVars>
          <dgm:chMax val="0"/>
          <dgm:bulletEnabled val="1"/>
        </dgm:presLayoutVars>
      </dgm:prSet>
      <dgm:spPr/>
      <dgm:t>
        <a:bodyPr/>
        <a:lstStyle/>
        <a:p>
          <a:endParaRPr lang="zh-HK" altLang="en-US"/>
        </a:p>
      </dgm:t>
    </dgm:pt>
    <dgm:pt modelId="{D0F08494-7F63-42A1-895F-8E6E5CF43DD6}" type="pres">
      <dgm:prSet presAssocID="{7EA66BAA-843C-434F-82D9-CB2121E7CDEA}" presName="negativeSpace" presStyleCnt="0"/>
      <dgm:spPr/>
    </dgm:pt>
    <dgm:pt modelId="{27E8CC9D-5C19-40F5-8382-0D9406A36A63}" type="pres">
      <dgm:prSet presAssocID="{7EA66BAA-843C-434F-82D9-CB2121E7CDEA}" presName="childText" presStyleLbl="conFgAcc1" presStyleIdx="3" presStyleCnt="4">
        <dgm:presLayoutVars>
          <dgm:bulletEnabled val="1"/>
        </dgm:presLayoutVars>
      </dgm:prSet>
      <dgm:spPr/>
      <dgm:t>
        <a:bodyPr/>
        <a:lstStyle/>
        <a:p>
          <a:endParaRPr lang="zh-HK" altLang="en-US"/>
        </a:p>
      </dgm:t>
    </dgm:pt>
  </dgm:ptLst>
  <dgm:cxnLst>
    <dgm:cxn modelId="{16ADFEB5-0668-4D12-BBFC-A1C68AD46DA5}" srcId="{86E3D120-7166-437A-B5BA-D019810B7F61}" destId="{8CF5970D-F1CB-4E29-8CC1-9CA3DF3575F8}" srcOrd="0" destOrd="0" parTransId="{23822A38-051C-4EB5-8214-840858A1D02D}" sibTransId="{3CF52E5F-A340-4484-82CA-D7D6FE758D22}"/>
    <dgm:cxn modelId="{A8F963FC-6BA3-405B-B45E-303D40E9FCC3}" type="presOf" srcId="{86E3D120-7166-437A-B5BA-D019810B7F61}" destId="{D02A1633-9E6D-4F1F-9433-44FDBE4AE16C}" srcOrd="1" destOrd="0" presId="urn:microsoft.com/office/officeart/2005/8/layout/list1"/>
    <dgm:cxn modelId="{5A8AE659-0D84-47FE-82EC-B7214E6FA812}" type="presOf" srcId="{8CF5970D-F1CB-4E29-8CC1-9CA3DF3575F8}" destId="{8A582B51-F8BA-47E4-BE9E-14FA8F185F2B}" srcOrd="0" destOrd="0" presId="urn:microsoft.com/office/officeart/2005/8/layout/list1"/>
    <dgm:cxn modelId="{1AA64B1D-ECE1-4A93-9F40-209425F0F2B4}" srcId="{E6F05DE6-5B97-48B1-A77D-2945FEB1D2FB}" destId="{7EA66BAA-843C-434F-82D9-CB2121E7CDEA}" srcOrd="3" destOrd="0" parTransId="{C4F772AA-4EE5-4212-BC11-334DF1D96040}" sibTransId="{B54F6979-FA62-4406-8BD3-29AE82AC187A}"/>
    <dgm:cxn modelId="{81AFD47B-A7E8-478B-B93C-3DF542BDBBFE}" srcId="{7EA66BAA-843C-434F-82D9-CB2121E7CDEA}" destId="{8CB0C0FB-11F9-43F1-B210-974E65D2C696}" srcOrd="0" destOrd="0" parTransId="{276CF012-E78B-4D81-B344-DA6B84A2DD32}" sibTransId="{61B25653-4705-412C-A0A8-245AC872B006}"/>
    <dgm:cxn modelId="{CC91F23E-E285-4825-996F-2A4A39AC9F99}" type="presOf" srcId="{696C84FC-7E19-4E70-ACA1-1BA33B2AC2C3}" destId="{9023D2B6-AF65-4DED-886C-C2D9BB9E4880}" srcOrd="0" destOrd="0" presId="urn:microsoft.com/office/officeart/2005/8/layout/list1"/>
    <dgm:cxn modelId="{9144B9E9-AB9E-4092-ABA1-7035201E605C}" srcId="{E6F05DE6-5B97-48B1-A77D-2945FEB1D2FB}" destId="{86E3D120-7166-437A-B5BA-D019810B7F61}" srcOrd="1" destOrd="0" parTransId="{5ED4DD93-A8EA-469A-840F-354194F0099A}" sibTransId="{B6908808-820D-4C7E-90DD-0E572D515B9F}"/>
    <dgm:cxn modelId="{3D9ECB77-799C-43EB-A9C3-8FE699A24550}" type="presOf" srcId="{7EA66BAA-843C-434F-82D9-CB2121E7CDEA}" destId="{609A52F1-FC74-4E1D-89DC-92D595E486A4}" srcOrd="0" destOrd="0" presId="urn:microsoft.com/office/officeart/2005/8/layout/list1"/>
    <dgm:cxn modelId="{D6CC54A2-BD80-4339-AD61-663969A86FB3}" srcId="{6EE2397F-D588-4D7F-8B03-88691A250D0B}" destId="{696C84FC-7E19-4E70-ACA1-1BA33B2AC2C3}" srcOrd="0" destOrd="0" parTransId="{8C8E8C56-A061-4C4B-A94B-EC5FA3EC0F58}" sibTransId="{45883A8E-D3CD-471C-9093-FD662AC6FC0F}"/>
    <dgm:cxn modelId="{EC228C69-D6F7-46A1-B2E1-F7C0522097EB}" srcId="{E6F05DE6-5B97-48B1-A77D-2945FEB1D2FB}" destId="{6EE2397F-D588-4D7F-8B03-88691A250D0B}" srcOrd="2" destOrd="0" parTransId="{24E939FE-5A6F-4963-AAA1-9676172C6999}" sibTransId="{08E0552F-4BBF-4AE8-AC57-E7E838F47259}"/>
    <dgm:cxn modelId="{2A121271-08EA-4D56-A9D1-BA15A898DB4B}" type="presOf" srcId="{7EA66BAA-843C-434F-82D9-CB2121E7CDEA}" destId="{C1D540AB-7CAF-4B03-96F9-2115D55593FA}" srcOrd="1" destOrd="0" presId="urn:microsoft.com/office/officeart/2005/8/layout/list1"/>
    <dgm:cxn modelId="{E95F07F3-D0E4-4402-962F-C94BED98150C}" type="presOf" srcId="{6EE2397F-D588-4D7F-8B03-88691A250D0B}" destId="{8BEDE632-0D66-430A-BACD-6DA34F411FE1}" srcOrd="0" destOrd="0" presId="urn:microsoft.com/office/officeart/2005/8/layout/list1"/>
    <dgm:cxn modelId="{CF3533E0-5518-4123-B580-80E23C926BC4}" type="presOf" srcId="{8CB0C0FB-11F9-43F1-B210-974E65D2C696}" destId="{27E8CC9D-5C19-40F5-8382-0D9406A36A63}" srcOrd="0" destOrd="0" presId="urn:microsoft.com/office/officeart/2005/8/layout/list1"/>
    <dgm:cxn modelId="{A100522A-1321-4175-AB1E-CFCB60250982}" type="presOf" srcId="{84C52BE1-3F9E-4274-8670-48A81FA069C3}" destId="{1D4678C5-1B61-483C-95F3-33894F35E652}" srcOrd="0" destOrd="0" presId="urn:microsoft.com/office/officeart/2005/8/layout/list1"/>
    <dgm:cxn modelId="{D3213355-89DF-4617-876D-4DD528EFA8D3}" type="presOf" srcId="{6EE2397F-D588-4D7F-8B03-88691A250D0B}" destId="{D324F588-2496-4AAE-8F08-BC3BBBB68814}" srcOrd="1" destOrd="0" presId="urn:microsoft.com/office/officeart/2005/8/layout/list1"/>
    <dgm:cxn modelId="{AAFB7803-9753-4012-93B2-50F9B7A95869}" type="presOf" srcId="{81FBB13A-1A25-4E8E-A4DF-9EDD152F60AD}" destId="{FF430925-1232-4CE1-855E-2CFD38315048}" srcOrd="0" destOrd="0" presId="urn:microsoft.com/office/officeart/2005/8/layout/list1"/>
    <dgm:cxn modelId="{66F813EF-4069-4C2F-8B0E-83AE3BDB9220}" type="presOf" srcId="{E6F05DE6-5B97-48B1-A77D-2945FEB1D2FB}" destId="{9E815072-84C1-4CA1-821F-B19D56D9B3D4}" srcOrd="0" destOrd="0" presId="urn:microsoft.com/office/officeart/2005/8/layout/list1"/>
    <dgm:cxn modelId="{EC22E1B0-37BB-42CC-A198-F1B53A2AA3F8}" type="presOf" srcId="{84C52BE1-3F9E-4274-8670-48A81FA069C3}" destId="{96BBDDCB-1554-4939-A123-93208B3831B6}" srcOrd="1" destOrd="0" presId="urn:microsoft.com/office/officeart/2005/8/layout/list1"/>
    <dgm:cxn modelId="{9D82927B-4D9B-41FA-8FB4-FC3212BC3051}" type="presOf" srcId="{86E3D120-7166-437A-B5BA-D019810B7F61}" destId="{2E83C036-1C4C-47A3-B42B-CF3EC9F52497}" srcOrd="0" destOrd="0" presId="urn:microsoft.com/office/officeart/2005/8/layout/list1"/>
    <dgm:cxn modelId="{38C772F4-A277-48CD-9C0F-F68D60238F92}" srcId="{84C52BE1-3F9E-4274-8670-48A81FA069C3}" destId="{81FBB13A-1A25-4E8E-A4DF-9EDD152F60AD}" srcOrd="0" destOrd="0" parTransId="{59D6EC5D-6D6B-4176-A00F-223EE7B53097}" sibTransId="{87045584-A349-4F47-AE28-0E2085FEF027}"/>
    <dgm:cxn modelId="{793B6701-0395-430B-B329-74A801170EDE}" srcId="{E6F05DE6-5B97-48B1-A77D-2945FEB1D2FB}" destId="{84C52BE1-3F9E-4274-8670-48A81FA069C3}" srcOrd="0" destOrd="0" parTransId="{15307AC6-1B53-4AE0-8C61-FD5CAECD7C5F}" sibTransId="{8ADE75B6-5B53-4AAE-AF05-8C49725DAEA5}"/>
    <dgm:cxn modelId="{39B96982-2C3F-4F2E-B52B-BCCC875B6237}" type="presParOf" srcId="{9E815072-84C1-4CA1-821F-B19D56D9B3D4}" destId="{9BB69D1E-FB2F-4C05-897D-4390E8519F7B}" srcOrd="0" destOrd="0" presId="urn:microsoft.com/office/officeart/2005/8/layout/list1"/>
    <dgm:cxn modelId="{E3F7B7E6-CB56-4F6B-8854-2E5186FC500D}" type="presParOf" srcId="{9BB69D1E-FB2F-4C05-897D-4390E8519F7B}" destId="{1D4678C5-1B61-483C-95F3-33894F35E652}" srcOrd="0" destOrd="0" presId="urn:microsoft.com/office/officeart/2005/8/layout/list1"/>
    <dgm:cxn modelId="{B619EA6A-ECF6-4912-BC48-1671AFC7A2E6}" type="presParOf" srcId="{9BB69D1E-FB2F-4C05-897D-4390E8519F7B}" destId="{96BBDDCB-1554-4939-A123-93208B3831B6}" srcOrd="1" destOrd="0" presId="urn:microsoft.com/office/officeart/2005/8/layout/list1"/>
    <dgm:cxn modelId="{EF80FA46-62EE-49EB-BCD7-D82844B8B8F0}" type="presParOf" srcId="{9E815072-84C1-4CA1-821F-B19D56D9B3D4}" destId="{C1947840-9F32-46D8-88B6-891748FB6BE7}" srcOrd="1" destOrd="0" presId="urn:microsoft.com/office/officeart/2005/8/layout/list1"/>
    <dgm:cxn modelId="{BD44E969-9D54-40EA-BF7A-02B05D82FDAC}" type="presParOf" srcId="{9E815072-84C1-4CA1-821F-B19D56D9B3D4}" destId="{FF430925-1232-4CE1-855E-2CFD38315048}" srcOrd="2" destOrd="0" presId="urn:microsoft.com/office/officeart/2005/8/layout/list1"/>
    <dgm:cxn modelId="{E5CD2577-9157-4652-AEB1-E14431BDC581}" type="presParOf" srcId="{9E815072-84C1-4CA1-821F-B19D56D9B3D4}" destId="{60468327-6D82-4B54-ABF9-CBEF87AE6192}" srcOrd="3" destOrd="0" presId="urn:microsoft.com/office/officeart/2005/8/layout/list1"/>
    <dgm:cxn modelId="{C909DA4A-893F-4C07-9547-21B8104C060F}" type="presParOf" srcId="{9E815072-84C1-4CA1-821F-B19D56D9B3D4}" destId="{F66E1E8A-4BD6-4E14-BD57-DF680249A3E2}" srcOrd="4" destOrd="0" presId="urn:microsoft.com/office/officeart/2005/8/layout/list1"/>
    <dgm:cxn modelId="{D2BF387D-B4E4-4035-9F05-ECDFAE48D319}" type="presParOf" srcId="{F66E1E8A-4BD6-4E14-BD57-DF680249A3E2}" destId="{2E83C036-1C4C-47A3-B42B-CF3EC9F52497}" srcOrd="0" destOrd="0" presId="urn:microsoft.com/office/officeart/2005/8/layout/list1"/>
    <dgm:cxn modelId="{C6FB5562-2969-476B-B9E7-90CC37613428}" type="presParOf" srcId="{F66E1E8A-4BD6-4E14-BD57-DF680249A3E2}" destId="{D02A1633-9E6D-4F1F-9433-44FDBE4AE16C}" srcOrd="1" destOrd="0" presId="urn:microsoft.com/office/officeart/2005/8/layout/list1"/>
    <dgm:cxn modelId="{09CC8DFF-E76C-4122-B707-4AE6B2281CFB}" type="presParOf" srcId="{9E815072-84C1-4CA1-821F-B19D56D9B3D4}" destId="{AC5305DB-F5E3-480E-9194-1084CC4E0A6D}" srcOrd="5" destOrd="0" presId="urn:microsoft.com/office/officeart/2005/8/layout/list1"/>
    <dgm:cxn modelId="{A734A030-9DF7-4B0A-99FF-5BAFF81287CA}" type="presParOf" srcId="{9E815072-84C1-4CA1-821F-B19D56D9B3D4}" destId="{8A582B51-F8BA-47E4-BE9E-14FA8F185F2B}" srcOrd="6" destOrd="0" presId="urn:microsoft.com/office/officeart/2005/8/layout/list1"/>
    <dgm:cxn modelId="{8C47BA83-5AF7-4AAB-BBAF-69E7E858714A}" type="presParOf" srcId="{9E815072-84C1-4CA1-821F-B19D56D9B3D4}" destId="{B4D4BF58-460A-415D-BD40-FB2BB357C654}" srcOrd="7" destOrd="0" presId="urn:microsoft.com/office/officeart/2005/8/layout/list1"/>
    <dgm:cxn modelId="{FDAFB1CD-A5C4-4FC7-B1F5-7567DD4D67BD}" type="presParOf" srcId="{9E815072-84C1-4CA1-821F-B19D56D9B3D4}" destId="{B09CD0CA-7A9F-44BB-87E2-405FEDE64A2C}" srcOrd="8" destOrd="0" presId="urn:microsoft.com/office/officeart/2005/8/layout/list1"/>
    <dgm:cxn modelId="{019482C0-78C9-40B1-8763-6D4CF053519B}" type="presParOf" srcId="{B09CD0CA-7A9F-44BB-87E2-405FEDE64A2C}" destId="{8BEDE632-0D66-430A-BACD-6DA34F411FE1}" srcOrd="0" destOrd="0" presId="urn:microsoft.com/office/officeart/2005/8/layout/list1"/>
    <dgm:cxn modelId="{8572E94E-533D-4EC1-846C-9D3A5CE04D1C}" type="presParOf" srcId="{B09CD0CA-7A9F-44BB-87E2-405FEDE64A2C}" destId="{D324F588-2496-4AAE-8F08-BC3BBBB68814}" srcOrd="1" destOrd="0" presId="urn:microsoft.com/office/officeart/2005/8/layout/list1"/>
    <dgm:cxn modelId="{5DA0CF50-D0DE-4565-9933-184ABC39469F}" type="presParOf" srcId="{9E815072-84C1-4CA1-821F-B19D56D9B3D4}" destId="{DD73F3A3-B555-4B4E-8ECB-F46EFBB13E53}" srcOrd="9" destOrd="0" presId="urn:microsoft.com/office/officeart/2005/8/layout/list1"/>
    <dgm:cxn modelId="{A39F76B5-D121-4EBD-9426-C3E7514C584D}" type="presParOf" srcId="{9E815072-84C1-4CA1-821F-B19D56D9B3D4}" destId="{9023D2B6-AF65-4DED-886C-C2D9BB9E4880}" srcOrd="10" destOrd="0" presId="urn:microsoft.com/office/officeart/2005/8/layout/list1"/>
    <dgm:cxn modelId="{F3C16112-511B-4D35-831C-03FA90267D17}" type="presParOf" srcId="{9E815072-84C1-4CA1-821F-B19D56D9B3D4}" destId="{1A816948-C229-4552-AD24-1AEDC7CB27C4}" srcOrd="11" destOrd="0" presId="urn:microsoft.com/office/officeart/2005/8/layout/list1"/>
    <dgm:cxn modelId="{CF090889-F4DD-488C-A7A6-1CD7B79AAFD5}" type="presParOf" srcId="{9E815072-84C1-4CA1-821F-B19D56D9B3D4}" destId="{E2A2A7AC-0394-4F37-9014-CE1B7A337951}" srcOrd="12" destOrd="0" presId="urn:microsoft.com/office/officeart/2005/8/layout/list1"/>
    <dgm:cxn modelId="{6C9F67F6-D15E-4FB0-9A25-172812F17039}" type="presParOf" srcId="{E2A2A7AC-0394-4F37-9014-CE1B7A337951}" destId="{609A52F1-FC74-4E1D-89DC-92D595E486A4}" srcOrd="0" destOrd="0" presId="urn:microsoft.com/office/officeart/2005/8/layout/list1"/>
    <dgm:cxn modelId="{E3B92328-79B2-453D-B5A5-9E09CB471777}" type="presParOf" srcId="{E2A2A7AC-0394-4F37-9014-CE1B7A337951}" destId="{C1D540AB-7CAF-4B03-96F9-2115D55593FA}" srcOrd="1" destOrd="0" presId="urn:microsoft.com/office/officeart/2005/8/layout/list1"/>
    <dgm:cxn modelId="{46099587-630E-4309-BD18-1D1D8965A09B}" type="presParOf" srcId="{9E815072-84C1-4CA1-821F-B19D56D9B3D4}" destId="{D0F08494-7F63-42A1-895F-8E6E5CF43DD6}" srcOrd="13" destOrd="0" presId="urn:microsoft.com/office/officeart/2005/8/layout/list1"/>
    <dgm:cxn modelId="{67EF0374-B680-4361-A026-07D365E798E7}" type="presParOf" srcId="{9E815072-84C1-4CA1-821F-B19D56D9B3D4}" destId="{27E8CC9D-5C19-40F5-8382-0D9406A36A63}" srcOrd="14" destOrd="0" presId="urn:microsoft.com/office/officeart/2005/8/layout/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430925-1232-4CE1-855E-2CFD38315048}">
      <dsp:nvSpPr>
        <dsp:cNvPr id="0" name=""/>
        <dsp:cNvSpPr/>
      </dsp:nvSpPr>
      <dsp:spPr>
        <a:xfrm>
          <a:off x="0" y="216058"/>
          <a:ext cx="5368549" cy="563062"/>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6659" tIns="270764" rIns="416659" bIns="92456" numCol="1" spcCol="1270" anchor="t" anchorCtr="0">
          <a:noAutofit/>
        </a:bodyPr>
        <a:lstStyle/>
        <a:p>
          <a:pPr marL="114300" lvl="1" indent="-114300" algn="l" defTabSz="577850">
            <a:lnSpc>
              <a:spcPct val="90000"/>
            </a:lnSpc>
            <a:spcBef>
              <a:spcPct val="0"/>
            </a:spcBef>
            <a:spcAft>
              <a:spcPct val="15000"/>
            </a:spcAft>
            <a:buChar char="••"/>
          </a:pPr>
          <a:r>
            <a:rPr lang="zh-TW" sz="1300" kern="1200"/>
            <a:t>不理會、不回應、減低對方的欺凌意慾</a:t>
          </a:r>
          <a:endParaRPr lang="en-US" sz="1300" kern="1200"/>
        </a:p>
      </dsp:txBody>
      <dsp:txXfrm>
        <a:off x="0" y="216058"/>
        <a:ext cx="5368549" cy="563062"/>
      </dsp:txXfrm>
    </dsp:sp>
    <dsp:sp modelId="{96BBDDCB-1554-4939-A123-93208B3831B6}">
      <dsp:nvSpPr>
        <dsp:cNvPr id="0" name=""/>
        <dsp:cNvSpPr/>
      </dsp:nvSpPr>
      <dsp:spPr>
        <a:xfrm>
          <a:off x="268427" y="24178"/>
          <a:ext cx="3757984" cy="3837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043" tIns="0" rIns="142043" bIns="0" numCol="1" spcCol="1270" anchor="ctr" anchorCtr="0">
          <a:noAutofit/>
        </a:bodyPr>
        <a:lstStyle/>
        <a:p>
          <a:pPr lvl="0" algn="l" defTabSz="577850">
            <a:lnSpc>
              <a:spcPct val="90000"/>
            </a:lnSpc>
            <a:spcBef>
              <a:spcPct val="0"/>
            </a:spcBef>
            <a:spcAft>
              <a:spcPct val="35000"/>
            </a:spcAft>
          </a:pPr>
          <a:r>
            <a:rPr lang="zh-TW" sz="1300" kern="1200"/>
            <a:t>忽略</a:t>
          </a:r>
          <a:endParaRPr lang="en-US" sz="1300" kern="1200"/>
        </a:p>
      </dsp:txBody>
      <dsp:txXfrm>
        <a:off x="287161" y="42912"/>
        <a:ext cx="3720516" cy="346292"/>
      </dsp:txXfrm>
    </dsp:sp>
    <dsp:sp modelId="{8A582B51-F8BA-47E4-BE9E-14FA8F185F2B}">
      <dsp:nvSpPr>
        <dsp:cNvPr id="0" name=""/>
        <dsp:cNvSpPr/>
      </dsp:nvSpPr>
      <dsp:spPr>
        <a:xfrm>
          <a:off x="0" y="1041200"/>
          <a:ext cx="5368549" cy="563062"/>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6659" tIns="270764" rIns="416659" bIns="92456" numCol="1" spcCol="1270" anchor="t" anchorCtr="0">
          <a:noAutofit/>
        </a:bodyPr>
        <a:lstStyle/>
        <a:p>
          <a:pPr marL="114300" lvl="1" indent="-114300" algn="l" defTabSz="577850">
            <a:lnSpc>
              <a:spcPct val="90000"/>
            </a:lnSpc>
            <a:spcBef>
              <a:spcPct val="0"/>
            </a:spcBef>
            <a:spcAft>
              <a:spcPct val="15000"/>
            </a:spcAft>
            <a:buChar char="••"/>
          </a:pPr>
          <a:r>
            <a:rPr lang="zh-TW" sz="1300" kern="1200"/>
            <a:t>保持冷靜、切忌即時報復</a:t>
          </a:r>
          <a:endParaRPr lang="en-US" sz="1300" kern="1200"/>
        </a:p>
      </dsp:txBody>
      <dsp:txXfrm>
        <a:off x="0" y="1041200"/>
        <a:ext cx="5368549" cy="563062"/>
      </dsp:txXfrm>
    </dsp:sp>
    <dsp:sp modelId="{D02A1633-9E6D-4F1F-9433-44FDBE4AE16C}">
      <dsp:nvSpPr>
        <dsp:cNvPr id="0" name=""/>
        <dsp:cNvSpPr/>
      </dsp:nvSpPr>
      <dsp:spPr>
        <a:xfrm>
          <a:off x="268427" y="849320"/>
          <a:ext cx="3757984" cy="3837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043" tIns="0" rIns="142043" bIns="0" numCol="1" spcCol="1270" anchor="ctr" anchorCtr="0">
          <a:noAutofit/>
        </a:bodyPr>
        <a:lstStyle/>
        <a:p>
          <a:pPr lvl="0" algn="l" defTabSz="577850">
            <a:lnSpc>
              <a:spcPct val="90000"/>
            </a:lnSpc>
            <a:spcBef>
              <a:spcPct val="0"/>
            </a:spcBef>
            <a:spcAft>
              <a:spcPct val="35000"/>
            </a:spcAft>
          </a:pPr>
          <a:r>
            <a:rPr lang="zh-TW" sz="1300" kern="1200"/>
            <a:t>停止</a:t>
          </a:r>
          <a:endParaRPr lang="en-US" sz="1300" kern="1200"/>
        </a:p>
      </dsp:txBody>
      <dsp:txXfrm>
        <a:off x="287161" y="868054"/>
        <a:ext cx="3720516" cy="346292"/>
      </dsp:txXfrm>
    </dsp:sp>
    <dsp:sp modelId="{9023D2B6-AF65-4DED-886C-C2D9BB9E4880}">
      <dsp:nvSpPr>
        <dsp:cNvPr id="0" name=""/>
        <dsp:cNvSpPr/>
      </dsp:nvSpPr>
      <dsp:spPr>
        <a:xfrm>
          <a:off x="0" y="1866343"/>
          <a:ext cx="5368549" cy="563062"/>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6659" tIns="270764" rIns="416659" bIns="92456" numCol="1" spcCol="1270" anchor="t" anchorCtr="0">
          <a:noAutofit/>
        </a:bodyPr>
        <a:lstStyle/>
        <a:p>
          <a:pPr marL="114300" lvl="1" indent="-114300" algn="l" defTabSz="577850">
            <a:lnSpc>
              <a:spcPct val="90000"/>
            </a:lnSpc>
            <a:spcBef>
              <a:spcPct val="0"/>
            </a:spcBef>
            <a:spcAft>
              <a:spcPct val="15000"/>
            </a:spcAft>
            <a:buChar char="••"/>
          </a:pPr>
          <a:r>
            <a:rPr lang="zh-TW" sz="1300" kern="1200"/>
            <a:t>拒絕與欺凌者作任何溝通</a:t>
          </a:r>
          <a:endParaRPr lang="en-US" sz="1300" kern="1200"/>
        </a:p>
      </dsp:txBody>
      <dsp:txXfrm>
        <a:off x="0" y="1866343"/>
        <a:ext cx="5368549" cy="563062"/>
      </dsp:txXfrm>
    </dsp:sp>
    <dsp:sp modelId="{D324F588-2496-4AAE-8F08-BC3BBBB68814}">
      <dsp:nvSpPr>
        <dsp:cNvPr id="0" name=""/>
        <dsp:cNvSpPr/>
      </dsp:nvSpPr>
      <dsp:spPr>
        <a:xfrm>
          <a:off x="268427" y="1674463"/>
          <a:ext cx="3757984" cy="3837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043" tIns="0" rIns="142043" bIns="0" numCol="1" spcCol="1270" anchor="ctr" anchorCtr="0">
          <a:noAutofit/>
        </a:bodyPr>
        <a:lstStyle/>
        <a:p>
          <a:pPr lvl="0" algn="l" defTabSz="577850">
            <a:lnSpc>
              <a:spcPct val="90000"/>
            </a:lnSpc>
            <a:spcBef>
              <a:spcPct val="0"/>
            </a:spcBef>
            <a:spcAft>
              <a:spcPct val="35000"/>
            </a:spcAft>
          </a:pPr>
          <a:r>
            <a:rPr lang="zh-TW" sz="1300" kern="1200"/>
            <a:t>阻截</a:t>
          </a:r>
          <a:endParaRPr lang="en-US" sz="1300" kern="1200"/>
        </a:p>
      </dsp:txBody>
      <dsp:txXfrm>
        <a:off x="287161" y="1693197"/>
        <a:ext cx="3720516" cy="346292"/>
      </dsp:txXfrm>
    </dsp:sp>
    <dsp:sp modelId="{27E8CC9D-5C19-40F5-8382-0D9406A36A63}">
      <dsp:nvSpPr>
        <dsp:cNvPr id="0" name=""/>
        <dsp:cNvSpPr/>
      </dsp:nvSpPr>
      <dsp:spPr>
        <a:xfrm>
          <a:off x="0" y="2691485"/>
          <a:ext cx="5368549" cy="563062"/>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6659" tIns="270764" rIns="416659" bIns="92456" numCol="1" spcCol="1270" anchor="t" anchorCtr="0">
          <a:noAutofit/>
        </a:bodyPr>
        <a:lstStyle/>
        <a:p>
          <a:pPr marL="114300" lvl="1" indent="-114300" algn="l" defTabSz="577850">
            <a:lnSpc>
              <a:spcPct val="90000"/>
            </a:lnSpc>
            <a:spcBef>
              <a:spcPct val="0"/>
            </a:spcBef>
            <a:spcAft>
              <a:spcPct val="15000"/>
            </a:spcAft>
            <a:buChar char="••"/>
          </a:pPr>
          <a:r>
            <a:rPr lang="zh-TW" sz="1300" kern="1200"/>
            <a:t>記下欺凌事情的經過，與老師、社工或信任的人舉報</a:t>
          </a:r>
          <a:endParaRPr lang="en-US" sz="1300" kern="1200"/>
        </a:p>
      </dsp:txBody>
      <dsp:txXfrm>
        <a:off x="0" y="2691485"/>
        <a:ext cx="5368549" cy="563062"/>
      </dsp:txXfrm>
    </dsp:sp>
    <dsp:sp modelId="{C1D540AB-7CAF-4B03-96F9-2115D55593FA}">
      <dsp:nvSpPr>
        <dsp:cNvPr id="0" name=""/>
        <dsp:cNvSpPr/>
      </dsp:nvSpPr>
      <dsp:spPr>
        <a:xfrm>
          <a:off x="268427" y="2499605"/>
          <a:ext cx="3757984" cy="3837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043" tIns="0" rIns="142043" bIns="0" numCol="1" spcCol="1270" anchor="ctr" anchorCtr="0">
          <a:noAutofit/>
        </a:bodyPr>
        <a:lstStyle/>
        <a:p>
          <a:pPr lvl="0" algn="l" defTabSz="577850">
            <a:lnSpc>
              <a:spcPct val="90000"/>
            </a:lnSpc>
            <a:spcBef>
              <a:spcPct val="0"/>
            </a:spcBef>
            <a:spcAft>
              <a:spcPct val="35000"/>
            </a:spcAft>
          </a:pPr>
          <a:r>
            <a:rPr lang="zh-TW" sz="1300" kern="1200"/>
            <a:t>舉報</a:t>
          </a:r>
          <a:endParaRPr lang="en-US" sz="1300" kern="1200"/>
        </a:p>
      </dsp:txBody>
      <dsp:txXfrm>
        <a:off x="287161" y="2518339"/>
        <a:ext cx="3720516" cy="34629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02E370-9BE7-427F-B73F-359EA0922C50}" type="datetimeFigureOut">
              <a:rPr lang="en-US" smtClean="0"/>
              <a:t>1/10/2020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6D1955-3794-46D5-A564-B46431CFDEA9}" type="slidenum">
              <a:rPr lang="en-US" smtClean="0"/>
              <a:t>‹#›</a:t>
            </a:fld>
            <a:endParaRPr lang="en-US"/>
          </a:p>
        </p:txBody>
      </p:sp>
    </p:spTree>
    <p:extLst>
      <p:ext uri="{BB962C8B-B14F-4D97-AF65-F5344CB8AC3E}">
        <p14:creationId xmlns:p14="http://schemas.microsoft.com/office/powerpoint/2010/main" val="24466883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10"/>
          </p:nvPr>
        </p:nvSpPr>
        <p:spPr/>
        <p:txBody>
          <a:bodyPr/>
          <a:lstStyle/>
          <a:p>
            <a:fld id="{7A6D1955-3794-46D5-A564-B46431CFDEA9}" type="slidenum">
              <a:rPr lang="en-US" smtClean="0"/>
              <a:t>2</a:t>
            </a:fld>
            <a:endParaRPr lang="en-US"/>
          </a:p>
        </p:txBody>
      </p:sp>
    </p:spTree>
    <p:extLst>
      <p:ext uri="{BB962C8B-B14F-4D97-AF65-F5344CB8AC3E}">
        <p14:creationId xmlns:p14="http://schemas.microsoft.com/office/powerpoint/2010/main" val="12528692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過去網絡社交平台選擇和發展都比較單一，網民均集中於數個社交平台和使用某幾個</a:t>
            </a:r>
            <a:r>
              <a:rPr lang="en-US" altLang="zh-TW" dirty="0"/>
              <a:t>Apps</a:t>
            </a:r>
          </a:p>
          <a:p>
            <a:endParaRPr lang="en-US" altLang="zh-HK" dirty="0"/>
          </a:p>
          <a:p>
            <a:r>
              <a:rPr lang="zh-TW" altLang="en-US" dirty="0"/>
              <a:t>所以一旦發生網絡欺凌時，其傳播性十分強，影響性很大。但相對較易發現，令社工能夠從而提供協助。</a:t>
            </a:r>
            <a:endParaRPr lang="zh-HK" altLang="en-US" dirty="0"/>
          </a:p>
        </p:txBody>
      </p:sp>
      <p:sp>
        <p:nvSpPr>
          <p:cNvPr id="4" name="投影片編號版面配置區 3"/>
          <p:cNvSpPr>
            <a:spLocks noGrp="1"/>
          </p:cNvSpPr>
          <p:nvPr>
            <p:ph type="sldNum" sz="quarter" idx="10"/>
          </p:nvPr>
        </p:nvSpPr>
        <p:spPr/>
        <p:txBody>
          <a:bodyPr/>
          <a:lstStyle/>
          <a:p>
            <a:fld id="{7A6D1955-3794-46D5-A564-B46431CFDEA9}" type="slidenum">
              <a:rPr lang="en-US" smtClean="0"/>
              <a:t>18</a:t>
            </a:fld>
            <a:endParaRPr lang="en-US"/>
          </a:p>
        </p:txBody>
      </p:sp>
    </p:spTree>
    <p:extLst>
      <p:ext uri="{BB962C8B-B14F-4D97-AF65-F5344CB8AC3E}">
        <p14:creationId xmlns:p14="http://schemas.microsoft.com/office/powerpoint/2010/main" val="21077625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但隨著網絡發展愈來愈快時，網民都開始被「分散」於不同的社交平台和</a:t>
            </a:r>
            <a:r>
              <a:rPr lang="en-US" altLang="zh-TW" dirty="0"/>
              <a:t>Apps</a:t>
            </a:r>
            <a:r>
              <a:rPr lang="zh-TW" altLang="en-US" dirty="0"/>
              <a:t>，令網絡欺凌情況更隱匿和更難發現。</a:t>
            </a:r>
            <a:endParaRPr lang="en-US" altLang="zh-TW" dirty="0"/>
          </a:p>
          <a:p>
            <a:endParaRPr lang="en-US" altLang="zh-HK" dirty="0"/>
          </a:p>
          <a:p>
            <a:r>
              <a:rPr lang="zh-TW" altLang="en-US" dirty="0"/>
              <a:t>現今很多社交工具都主張「私隱」，紛紛增添一些功能：對話可</a:t>
            </a:r>
            <a:r>
              <a:rPr lang="zh-TW" altLang="en-US" sz="1200" dirty="0">
                <a:solidFill>
                  <a:srgbClr val="FF0000"/>
                </a:solidFill>
              </a:rPr>
              <a:t>刪除，令網絡欺凌情況難以追查和紀錄，助長欺凌者。</a:t>
            </a:r>
            <a:endParaRPr lang="en-US" altLang="zh-TW" sz="1200" dirty="0">
              <a:solidFill>
                <a:srgbClr val="FF0000"/>
              </a:solidFill>
            </a:endParaRPr>
          </a:p>
          <a:p>
            <a:endParaRPr lang="en-US" altLang="zh-HK" sz="1200" dirty="0">
              <a:solidFill>
                <a:srgbClr val="FF0000"/>
              </a:solidFill>
            </a:endParaRPr>
          </a:p>
          <a:p>
            <a:r>
              <a:rPr lang="zh-TW" altLang="en-US" sz="1200" dirty="0">
                <a:solidFill>
                  <a:srgbClr val="FF0000"/>
                </a:solidFill>
              </a:rPr>
              <a:t>由於所發生的網絡欺凌過於分散，受害者難以想像其傳閱性去到那裡，令情緒面臨更大困擾。</a:t>
            </a:r>
            <a:endParaRPr lang="zh-HK" altLang="en-US" dirty="0"/>
          </a:p>
        </p:txBody>
      </p:sp>
      <p:sp>
        <p:nvSpPr>
          <p:cNvPr id="4" name="投影片編號版面配置區 3"/>
          <p:cNvSpPr>
            <a:spLocks noGrp="1"/>
          </p:cNvSpPr>
          <p:nvPr>
            <p:ph type="sldNum" sz="quarter" idx="10"/>
          </p:nvPr>
        </p:nvSpPr>
        <p:spPr/>
        <p:txBody>
          <a:bodyPr/>
          <a:lstStyle/>
          <a:p>
            <a:fld id="{7A6D1955-3794-46D5-A564-B46431CFDEA9}" type="slidenum">
              <a:rPr lang="en-US" smtClean="0"/>
              <a:t>19</a:t>
            </a:fld>
            <a:endParaRPr lang="en-US"/>
          </a:p>
        </p:txBody>
      </p:sp>
    </p:spTree>
    <p:extLst>
      <p:ext uri="{BB962C8B-B14F-4D97-AF65-F5344CB8AC3E}">
        <p14:creationId xmlns:p14="http://schemas.microsoft.com/office/powerpoint/2010/main" val="11389690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欺凌者</a:t>
            </a:r>
            <a:endParaRPr lang="en-US" altLang="zh-TW" dirty="0"/>
          </a:p>
          <a:p>
            <a:r>
              <a:rPr lang="zh-TW" altLang="en-US" dirty="0"/>
              <a:t>要處理網絡欺凌情況，不能夠只針對受害者提供服務，反而為欺凌者提供服務才能有助減少網絡欺凌惡化程度。</a:t>
            </a:r>
            <a:endParaRPr lang="en-US" altLang="zh-TW" dirty="0"/>
          </a:p>
          <a:p>
            <a:r>
              <a:rPr lang="zh-TW" altLang="en-US" dirty="0"/>
              <a:t>不少欺凌者會把現實生活的不滿和情緒帶到網上，從而報復或針對某一個對象，他們只會經歷欺凌別人的快感，卻看不到受害者的情況，令欺凌者缺乏同理心</a:t>
            </a:r>
            <a:endParaRPr lang="en-US" altLang="zh-TW" dirty="0"/>
          </a:p>
          <a:p>
            <a:r>
              <a:rPr lang="zh-TW" altLang="en-US" dirty="0"/>
              <a:t>再者，不少網絡欺凌者以公審為名，希望公審他所設定的對象，但往往忽略網絡文化生態而逆轉成被攻擊者</a:t>
            </a:r>
            <a:endParaRPr lang="en-US" altLang="zh-TW" dirty="0"/>
          </a:p>
          <a:p>
            <a:endParaRPr lang="en-US" altLang="zh-TW" dirty="0"/>
          </a:p>
          <a:p>
            <a:r>
              <a:rPr lang="zh-TW" altLang="en-US" dirty="0"/>
              <a:t>這些欺凌者都是我們需要處理和提供服務的對象，以阻止他們的行為。</a:t>
            </a:r>
            <a:endParaRPr lang="en-US" altLang="zh-TW" dirty="0"/>
          </a:p>
          <a:p>
            <a:endParaRPr lang="en-US" altLang="zh-TW" dirty="0"/>
          </a:p>
          <a:p>
            <a:r>
              <a:rPr lang="zh-TW" altLang="en-US" dirty="0"/>
              <a:t>被欺凌人</a:t>
            </a:r>
            <a:endParaRPr lang="en-US" altLang="zh-TW" dirty="0"/>
          </a:p>
          <a:p>
            <a:r>
              <a:rPr lang="zh-TW" altLang="en-US" dirty="0"/>
              <a:t>根據過往所接觸的受害人，都坦然當面對網絡欺凌時侯都不懂處理和面對，以致一直受到情緒困擾。</a:t>
            </a:r>
            <a:endParaRPr lang="en-US" altLang="zh-TW" dirty="0"/>
          </a:p>
          <a:p>
            <a:r>
              <a:rPr lang="zh-TW" altLang="en-US" dirty="0"/>
              <a:t>重要的是，很多受害人都不願意尋求協助，因怕被人認出而隱匿自己。</a:t>
            </a:r>
            <a:endParaRPr lang="en-US" altLang="zh-TW" dirty="0"/>
          </a:p>
        </p:txBody>
      </p:sp>
      <p:sp>
        <p:nvSpPr>
          <p:cNvPr id="4" name="投影片編號版面配置區 3"/>
          <p:cNvSpPr>
            <a:spLocks noGrp="1"/>
          </p:cNvSpPr>
          <p:nvPr>
            <p:ph type="sldNum" sz="quarter" idx="10"/>
          </p:nvPr>
        </p:nvSpPr>
        <p:spPr/>
        <p:txBody>
          <a:bodyPr/>
          <a:lstStyle/>
          <a:p>
            <a:fld id="{7A6D1955-3794-46D5-A564-B46431CFDEA9}" type="slidenum">
              <a:rPr lang="en-US" smtClean="0"/>
              <a:t>20</a:t>
            </a:fld>
            <a:endParaRPr lang="en-US"/>
          </a:p>
        </p:txBody>
      </p:sp>
    </p:spTree>
    <p:extLst>
      <p:ext uri="{BB962C8B-B14F-4D97-AF65-F5344CB8AC3E}">
        <p14:creationId xmlns:p14="http://schemas.microsoft.com/office/powerpoint/2010/main" val="40224802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當網絡公審或欺凌事件發生時，在社交平台上發佈後，通常頭數個回覆會主導動向。</a:t>
            </a:r>
            <a:endParaRPr lang="en-US" altLang="zh-TW" dirty="0"/>
          </a:p>
          <a:p>
            <a:r>
              <a:rPr lang="zh-TW" altLang="en-US" dirty="0"/>
              <a:t>情況一</a:t>
            </a:r>
            <a:r>
              <a:rPr lang="en-US" altLang="zh-TW" dirty="0"/>
              <a:t>:</a:t>
            </a:r>
            <a:r>
              <a:rPr lang="zh-TW" altLang="en-US" baseline="0" dirty="0"/>
              <a:t> 如果旁觀者留言傾向不值發佈欺凌者的內容，其他旁觀者便會勇於留言阻止欺凌者的行為目的，有助欺凌事件漫延。</a:t>
            </a:r>
            <a:endParaRPr lang="en-US" altLang="zh-TW" baseline="0" dirty="0"/>
          </a:p>
          <a:p>
            <a:r>
              <a:rPr lang="zh-TW" altLang="en-US" baseline="0" dirty="0"/>
              <a:t>情況二：相反，如果頭幾個回覆傾向支持欺凌者發佈的內容，便會引發很多旁觀者加入支持，令欺凌內容得以漫延開去，而阻止的旁觀則害怕自己的言論遭到攻擊而選擇沉默。</a:t>
            </a:r>
            <a:endParaRPr lang="en-US" altLang="zh-TW" baseline="0" dirty="0"/>
          </a:p>
          <a:p>
            <a:endParaRPr lang="en-US" altLang="zh-HK" baseline="0" dirty="0"/>
          </a:p>
        </p:txBody>
      </p:sp>
      <p:sp>
        <p:nvSpPr>
          <p:cNvPr id="4" name="投影片編號版面配置區 3"/>
          <p:cNvSpPr>
            <a:spLocks noGrp="1"/>
          </p:cNvSpPr>
          <p:nvPr>
            <p:ph type="sldNum" sz="quarter" idx="10"/>
          </p:nvPr>
        </p:nvSpPr>
        <p:spPr/>
        <p:txBody>
          <a:bodyPr/>
          <a:lstStyle/>
          <a:p>
            <a:fld id="{7A6D1955-3794-46D5-A564-B46431CFDEA9}" type="slidenum">
              <a:rPr lang="en-US" smtClean="0"/>
              <a:t>21</a:t>
            </a:fld>
            <a:endParaRPr lang="en-US"/>
          </a:p>
        </p:txBody>
      </p:sp>
    </p:spTree>
    <p:extLst>
      <p:ext uri="{BB962C8B-B14F-4D97-AF65-F5344CB8AC3E}">
        <p14:creationId xmlns:p14="http://schemas.microsoft.com/office/powerpoint/2010/main" val="21095569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面對本港網絡欺凌情況嚴重和隱閉，我們希望透過宣揚兩大服務理念想改善欺凌現象。</a:t>
            </a:r>
            <a:endParaRPr lang="en-US" altLang="zh-TW" dirty="0"/>
          </a:p>
          <a:p>
            <a:endParaRPr lang="en-US" altLang="zh-HK" dirty="0"/>
          </a:p>
          <a:p>
            <a:r>
              <a:rPr lang="zh-TW" altLang="en-US" dirty="0"/>
              <a:t>過往有研究發現，單單「同理心」未能有效改善欺凌情況，是因為網絡生態氣氛下，大部份受害者都選擇沉默，令很多人只了解欺凌過程，而不知道受害者最終下場是怎樣。</a:t>
            </a:r>
            <a:endParaRPr lang="en-US" altLang="zh-TW" dirty="0"/>
          </a:p>
          <a:p>
            <a:r>
              <a:rPr lang="zh-TW" altLang="en-US" dirty="0"/>
              <a:t>不少受害人不想重提欺凌事件，希望各人盡快忘記，這種想法間接助長欺凌者的行為和未能有效地提高網民的同理心。</a:t>
            </a:r>
            <a:endParaRPr lang="en-US" altLang="zh-TW" dirty="0"/>
          </a:p>
          <a:p>
            <a:endParaRPr lang="en-US" altLang="zh-HK" dirty="0"/>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a:t>所以希望</a:t>
            </a:r>
            <a:r>
              <a:rPr lang="zh-TW" altLang="en-US" sz="1200" dirty="0"/>
              <a:t>鼓勵被欺凌者堅強說出被欺凌經歷和感受，以過來人的身份來教育網民網絡道德。</a:t>
            </a:r>
            <a:endParaRPr lang="en-US" altLang="zh-TW" sz="120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dirty="0"/>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dirty="0"/>
              <a:t>網絡抗逆力</a:t>
            </a:r>
            <a:endParaRPr lang="en-US" altLang="zh-TW" sz="1200" dirty="0"/>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dirty="0"/>
              <a:t>是希望被欺凌者和網民有效面對網民對自己的刻薄或下流的言論，和調節自己的心態，不過於放大影響情緒。</a:t>
            </a:r>
            <a:endParaRPr lang="zh-HK" altLang="en-US" sz="120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dirty="0"/>
          </a:p>
        </p:txBody>
      </p:sp>
      <p:sp>
        <p:nvSpPr>
          <p:cNvPr id="4" name="投影片編號版面配置區 3"/>
          <p:cNvSpPr>
            <a:spLocks noGrp="1"/>
          </p:cNvSpPr>
          <p:nvPr>
            <p:ph type="sldNum" sz="quarter" idx="10"/>
          </p:nvPr>
        </p:nvSpPr>
        <p:spPr/>
        <p:txBody>
          <a:bodyPr/>
          <a:lstStyle/>
          <a:p>
            <a:fld id="{7A6D1955-3794-46D5-A564-B46431CFDEA9}" type="slidenum">
              <a:rPr lang="en-US" smtClean="0"/>
              <a:t>22</a:t>
            </a:fld>
            <a:endParaRPr lang="en-US"/>
          </a:p>
        </p:txBody>
      </p:sp>
    </p:spTree>
    <p:extLst>
      <p:ext uri="{BB962C8B-B14F-4D97-AF65-F5344CB8AC3E}">
        <p14:creationId xmlns:p14="http://schemas.microsoft.com/office/powerpoint/2010/main" val="36726830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圖中的女模特兒拍了某公司的家庭照後，被網民惡攪子女的樣子，以表示父母整容後，生來的子女長大後如何面對父母與自己的樣子差距。</a:t>
            </a:r>
            <a:endParaRPr lang="en-US" altLang="zh-TW" dirty="0"/>
          </a:p>
          <a:p>
            <a:r>
              <a:rPr lang="zh-TW" altLang="en-US" dirty="0"/>
              <a:t>當中的圖片內容攪笑而被瘋傳至亞洲歐洲各大國家，成為當時網絡上一時佳話。</a:t>
            </a:r>
            <a:endParaRPr lang="en-US" altLang="zh-TW" dirty="0"/>
          </a:p>
          <a:p>
            <a:endParaRPr lang="en-US" altLang="zh-HK" dirty="0"/>
          </a:p>
          <a:p>
            <a:r>
              <a:rPr lang="zh-TW" altLang="en-US" dirty="0"/>
              <a:t>當中受</a:t>
            </a:r>
            <a:r>
              <a:rPr lang="zh-TW" altLang="en-US" sz="1200" dirty="0">
                <a:solidFill>
                  <a:srgbClr val="FF0000"/>
                </a:solidFill>
              </a:rPr>
              <a:t>抹黑、誣陷而受到</a:t>
            </a:r>
            <a:r>
              <a:rPr lang="zh-TW" altLang="en-US" dirty="0"/>
              <a:t>欺凌的女模特兒下場如何，卻很少人知道。</a:t>
            </a:r>
            <a:endParaRPr lang="en-US" altLang="zh-TW" dirty="0"/>
          </a:p>
          <a:p>
            <a:endParaRPr lang="en-US" altLang="zh-HK" dirty="0"/>
          </a:p>
          <a:p>
            <a:endParaRPr lang="zh-HK" altLang="en-US" dirty="0"/>
          </a:p>
        </p:txBody>
      </p:sp>
      <p:sp>
        <p:nvSpPr>
          <p:cNvPr id="4" name="投影片編號版面配置區 3"/>
          <p:cNvSpPr>
            <a:spLocks noGrp="1"/>
          </p:cNvSpPr>
          <p:nvPr>
            <p:ph type="sldNum" sz="quarter" idx="10"/>
          </p:nvPr>
        </p:nvSpPr>
        <p:spPr/>
        <p:txBody>
          <a:bodyPr/>
          <a:lstStyle/>
          <a:p>
            <a:fld id="{7A6D1955-3794-46D5-A564-B46431CFDEA9}" type="slidenum">
              <a:rPr lang="en-US" smtClean="0"/>
              <a:t>23</a:t>
            </a:fld>
            <a:endParaRPr lang="en-US"/>
          </a:p>
        </p:txBody>
      </p:sp>
    </p:spTree>
    <p:extLst>
      <p:ext uri="{BB962C8B-B14F-4D97-AF65-F5344CB8AC3E}">
        <p14:creationId xmlns:p14="http://schemas.microsoft.com/office/powerpoint/2010/main" val="7810780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285750" indent="-285750">
              <a:buFont typeface="Arial" panose="020B0604020202020204" pitchFamily="34" charset="0"/>
              <a:buChar char="•"/>
            </a:pPr>
            <a:r>
              <a:rPr lang="zh-TW" altLang="en-US" dirty="0"/>
              <a:t>事隔多年，外國記者找來當中的女模特兒做訪問，得知經過事件後，女事主不但失去模特兒工作，更情緒受到極大困擾，引至</a:t>
            </a:r>
            <a:r>
              <a:rPr lang="zh-HK" altLang="en-US" dirty="0"/>
              <a:t>失眠</a:t>
            </a:r>
            <a:r>
              <a:rPr lang="zh-TW" altLang="en-US" dirty="0"/>
              <a:t>和</a:t>
            </a:r>
            <a:r>
              <a:rPr lang="zh-HK" altLang="en-US" dirty="0"/>
              <a:t>抑鬱</a:t>
            </a:r>
            <a:r>
              <a:rPr lang="zh-TW" altLang="en-US" dirty="0"/>
              <a:t>。</a:t>
            </a:r>
            <a:endParaRPr lang="zh-HK" altLang="en-US" dirty="0"/>
          </a:p>
          <a:p>
            <a:endParaRPr lang="en-US" altLang="zh-HK" dirty="0"/>
          </a:p>
          <a:p>
            <a:r>
              <a:rPr lang="zh-TW" altLang="en-US" dirty="0"/>
              <a:t>事件反映：</a:t>
            </a:r>
            <a:endParaRPr lang="en-US" altLang="zh-TW" dirty="0"/>
          </a:p>
          <a:p>
            <a:endParaRPr lang="en-US" altLang="zh-HK" dirty="0"/>
          </a:p>
          <a:p>
            <a:r>
              <a:rPr lang="zh-TW" altLang="en-US" dirty="0"/>
              <a:t>即使片段播出但在本港流傳不大</a:t>
            </a:r>
            <a:endParaRPr lang="en-US" altLang="zh-HK" dirty="0"/>
          </a:p>
          <a:p>
            <a:r>
              <a:rPr lang="zh-TW" altLang="en-US" dirty="0"/>
              <a:t>本港網民很少人關注受害人下場</a:t>
            </a:r>
            <a:endParaRPr lang="en-US" altLang="zh-TW" dirty="0"/>
          </a:p>
          <a:p>
            <a:r>
              <a:rPr lang="zh-TW" altLang="en-US" dirty="0"/>
              <a:t>受害人亦不敢短時間內回應欺凌，錯過阻止欺凌事件的黃金時間</a:t>
            </a:r>
            <a:endParaRPr lang="en-US" altLang="zh-TW" dirty="0"/>
          </a:p>
          <a:p>
            <a:endParaRPr lang="en-US" altLang="zh-HK" dirty="0"/>
          </a:p>
          <a:p>
            <a:endParaRPr lang="en-US" altLang="zh-HK" dirty="0"/>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a:t>所以宣揚</a:t>
            </a:r>
            <a:r>
              <a:rPr lang="zh-HK" altLang="en-US" dirty="0">
                <a:solidFill>
                  <a:srgbClr val="C00000"/>
                </a:solidFill>
              </a:rPr>
              <a:t>網絡同理心</a:t>
            </a:r>
            <a:r>
              <a:rPr lang="zh-TW" altLang="en-US" dirty="0">
                <a:solidFill>
                  <a:srgbClr val="C00000"/>
                </a:solidFill>
              </a:rPr>
              <a:t>　／　網絡抗逆力是阻止網絡欺凌現象方法之一</a:t>
            </a:r>
            <a:endParaRPr lang="zh-HK" altLang="en-US" dirty="0">
              <a:solidFill>
                <a:srgbClr val="C00000"/>
              </a:solidFill>
            </a:endParaRPr>
          </a:p>
          <a:p>
            <a:endParaRPr lang="zh-HK" altLang="en-US" dirty="0"/>
          </a:p>
        </p:txBody>
      </p:sp>
      <p:sp>
        <p:nvSpPr>
          <p:cNvPr id="4" name="投影片編號版面配置區 3"/>
          <p:cNvSpPr>
            <a:spLocks noGrp="1"/>
          </p:cNvSpPr>
          <p:nvPr>
            <p:ph type="sldNum" sz="quarter" idx="10"/>
          </p:nvPr>
        </p:nvSpPr>
        <p:spPr/>
        <p:txBody>
          <a:bodyPr/>
          <a:lstStyle/>
          <a:p>
            <a:fld id="{7A6D1955-3794-46D5-A564-B46431CFDEA9}" type="slidenum">
              <a:rPr lang="en-US" smtClean="0"/>
              <a:t>24</a:t>
            </a:fld>
            <a:endParaRPr lang="en-US"/>
          </a:p>
        </p:txBody>
      </p:sp>
    </p:spTree>
    <p:extLst>
      <p:ext uri="{BB962C8B-B14F-4D97-AF65-F5344CB8AC3E}">
        <p14:creationId xmlns:p14="http://schemas.microsoft.com/office/powerpoint/2010/main" val="10717184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dirty="0"/>
              <a:t>由於網絡欺凌事件涉及不同類型不同情況，不能一概用單一處理手法來應對。</a:t>
            </a:r>
            <a:endParaRPr lang="en-US" altLang="zh-TW" dirty="0"/>
          </a:p>
          <a:p>
            <a:r>
              <a:rPr lang="zh-TW" altLang="en-US" dirty="0"/>
              <a:t>所以必須確立一個求助程序和評估機制，以製定出合適受害者的建議方法。</a:t>
            </a:r>
            <a:endParaRPr lang="en-US" altLang="zh-TW" dirty="0"/>
          </a:p>
          <a:p>
            <a:endParaRPr lang="en-US" dirty="0"/>
          </a:p>
          <a:p>
            <a:r>
              <a:rPr lang="zh-TW" altLang="en-US" dirty="0"/>
              <a:t> 過往服務接觸過不同的個案涉及一些認為被網絡欺凌的案主，經我們評估後，認為事件雖然不涉及網絡欺凌，但仍是高危的邊緣受害人</a:t>
            </a:r>
            <a:endParaRPr lang="en-US" altLang="zh-TW" dirty="0"/>
          </a:p>
          <a:p>
            <a:r>
              <a:rPr lang="zh-TW" altLang="en-US" dirty="0"/>
              <a:t>所以會按返情況來提供合適服務，如提高網絡抗逆力和網絡教育。</a:t>
            </a:r>
            <a:endParaRPr lang="en-US" altLang="zh-TW" dirty="0"/>
          </a:p>
          <a:p>
            <a:endParaRPr lang="en-US" dirty="0"/>
          </a:p>
          <a:p>
            <a:r>
              <a:rPr lang="zh-TW" altLang="en-US" dirty="0"/>
              <a:t>如確定為真正的受害人時，可以劃分為三類，每類都有各自的處理手法。</a:t>
            </a:r>
            <a:endParaRPr lang="en-US" altLang="zh-TW" dirty="0"/>
          </a:p>
          <a:p>
            <a:endParaRPr lang="en-US" altLang="zh-TW" dirty="0"/>
          </a:p>
          <a:p>
            <a:endParaRPr lang="en-US" altLang="zh-TW" dirty="0"/>
          </a:p>
        </p:txBody>
      </p:sp>
      <p:sp>
        <p:nvSpPr>
          <p:cNvPr id="4" name="Slide Number Placeholder 3"/>
          <p:cNvSpPr>
            <a:spLocks noGrp="1"/>
          </p:cNvSpPr>
          <p:nvPr>
            <p:ph type="sldNum" sz="quarter" idx="10"/>
          </p:nvPr>
        </p:nvSpPr>
        <p:spPr/>
        <p:txBody>
          <a:bodyPr/>
          <a:lstStyle/>
          <a:p>
            <a:fld id="{87350B06-B074-48FC-8CFD-53D2CD8FB95F}" type="slidenum">
              <a:rPr lang="en-US" smtClean="0"/>
              <a:t>25</a:t>
            </a:fld>
            <a:endParaRPr lang="en-US"/>
          </a:p>
        </p:txBody>
      </p:sp>
    </p:spTree>
    <p:extLst>
      <p:ext uri="{BB962C8B-B14F-4D97-AF65-F5344CB8AC3E}">
        <p14:creationId xmlns:p14="http://schemas.microsoft.com/office/powerpoint/2010/main" val="7574276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「黃金</a:t>
            </a:r>
            <a:r>
              <a:rPr lang="en-US" altLang="zh-TW" dirty="0"/>
              <a:t>72</a:t>
            </a:r>
            <a:r>
              <a:rPr lang="zh-TW" altLang="en-US" dirty="0"/>
              <a:t>小時」</a:t>
            </a:r>
            <a:endParaRPr lang="en-US" altLang="zh-TW" dirty="0"/>
          </a:p>
          <a:p>
            <a:endParaRPr lang="en-US" altLang="zh-TW" dirty="0"/>
          </a:p>
          <a:p>
            <a:r>
              <a:rPr lang="zh-TW" altLang="en-US" dirty="0"/>
              <a:t>如果是被</a:t>
            </a:r>
            <a:r>
              <a:rPr lang="zh-TW" altLang="en-US" sz="1200" dirty="0">
                <a:solidFill>
                  <a:srgbClr val="FF0000"/>
                </a:solidFill>
              </a:rPr>
              <a:t>斷章取義、抹黑、被假冒等情況，必須主動地澄清和回應事件真相，一旦選擇沉默，反而令真相被隱瞞，將來澄清效用仍大大降低，為受害人留下巨大陰影。</a:t>
            </a:r>
            <a:endParaRPr lang="en-US" altLang="zh-TW" sz="1200" dirty="0">
              <a:solidFill>
                <a:srgbClr val="FF0000"/>
              </a:solidFill>
            </a:endParaRPr>
          </a:p>
          <a:p>
            <a:endParaRPr lang="en-US" altLang="zh-TW" sz="1200" dirty="0">
              <a:solidFill>
                <a:srgbClr val="FF0000"/>
              </a:solidFill>
            </a:endParaRPr>
          </a:p>
          <a:p>
            <a:r>
              <a:rPr lang="zh-TW" altLang="en-US" sz="1200" dirty="0">
                <a:solidFill>
                  <a:srgbClr val="FF0000"/>
                </a:solidFill>
              </a:rPr>
              <a:t>如果是一些「違反」網絡規範的情況，如主動地道歉，有助令事件降溫。</a:t>
            </a:r>
            <a:endParaRPr lang="en-US" altLang="zh-TW" sz="1200" dirty="0">
              <a:solidFill>
                <a:srgbClr val="FF0000"/>
              </a:solidFill>
            </a:endParaRPr>
          </a:p>
          <a:p>
            <a:endParaRPr lang="zh-HK" altLang="en-US" dirty="0"/>
          </a:p>
        </p:txBody>
      </p:sp>
      <p:sp>
        <p:nvSpPr>
          <p:cNvPr id="4" name="投影片編號版面配置區 3"/>
          <p:cNvSpPr>
            <a:spLocks noGrp="1"/>
          </p:cNvSpPr>
          <p:nvPr>
            <p:ph type="sldNum" sz="quarter" idx="10"/>
          </p:nvPr>
        </p:nvSpPr>
        <p:spPr/>
        <p:txBody>
          <a:bodyPr/>
          <a:lstStyle/>
          <a:p>
            <a:fld id="{7A6D1955-3794-46D5-A564-B46431CFDEA9}" type="slidenum">
              <a:rPr lang="en-US" smtClean="0"/>
              <a:t>26</a:t>
            </a:fld>
            <a:endParaRPr lang="en-US"/>
          </a:p>
        </p:txBody>
      </p:sp>
    </p:spTree>
    <p:extLst>
      <p:ext uri="{BB962C8B-B14F-4D97-AF65-F5344CB8AC3E}">
        <p14:creationId xmlns:p14="http://schemas.microsoft.com/office/powerpoint/2010/main" val="13754964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zh-TW" altLang="en-US" sz="1200" dirty="0"/>
              <a:t>網絡罵戰並不等於網絡欺凌</a:t>
            </a:r>
            <a:endParaRPr lang="en-US" altLang="zh-TW" sz="1200" dirty="0"/>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baseline="0" dirty="0"/>
              <a:t>很多人認為網絡上很多罵戰涉及刻薄和過激的言語互相攻擊對方就是網絡欺凌，但其實不是。因為罵戰的內容雖然涉及不雅或粗暴，但都是針對事情以激進的言詞表達和發洩自己的憤怒情緒並不是針對人，同樣地，大家都是以網民身份討論，而不是針對性攻擊現實身份，對網民現實身份並不會帶來影響。</a:t>
            </a:r>
            <a:endParaRPr lang="en-US" altLang="zh-TW"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baseline="0" dirty="0"/>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r>
              <a:rPr lang="zh-TW" altLang="en-US" baseline="0" dirty="0"/>
              <a:t>如果將網絡罵戰</a:t>
            </a:r>
            <a:r>
              <a:rPr lang="zh-TW" altLang="en-US" sz="1200" b="0" i="0" kern="1200" dirty="0">
                <a:solidFill>
                  <a:schemeClr val="tx1"/>
                </a:solidFill>
                <a:effectLst/>
                <a:latin typeface="+mn-lt"/>
                <a:ea typeface="+mn-ea"/>
                <a:cs typeface="+mn-cs"/>
              </a:rPr>
              <a:t>歸類為網絡欺凌，會引來很多人反對和反感而未能把反網絡欺凌理念傳遞出去，因涉及影響言論自由。</a:t>
            </a:r>
            <a:endParaRPr lang="en-US" altLang="zh-TW" sz="1200" b="0" i="0" kern="1200" dirty="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endParaRPr lang="en-US" altLang="zh-TW" sz="1200" b="0" i="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charset="0"/>
              <a:buNone/>
              <a:tabLst/>
              <a:defRPr/>
            </a:pPr>
            <a:r>
              <a:rPr lang="zh-TW" altLang="en-US" sz="1200" b="0" i="0" kern="1200" baseline="0" dirty="0">
                <a:solidFill>
                  <a:schemeClr val="tx1"/>
                </a:solidFill>
                <a:effectLst/>
                <a:latin typeface="+mn-lt"/>
                <a:ea typeface="+mn-ea"/>
                <a:cs typeface="+mn-cs"/>
              </a:rPr>
              <a:t>例如過往很多報章</a:t>
            </a:r>
            <a:r>
              <a:rPr lang="en-US" altLang="zh-TW" sz="1200" b="0" i="0" kern="1200" baseline="0" dirty="0">
                <a:solidFill>
                  <a:schemeClr val="tx1"/>
                </a:solidFill>
                <a:effectLst/>
                <a:latin typeface="+mn-lt"/>
                <a:ea typeface="+mn-ea"/>
                <a:cs typeface="+mn-cs"/>
              </a:rPr>
              <a:t>/</a:t>
            </a:r>
            <a:r>
              <a:rPr lang="zh-TW" altLang="en-US" sz="1200" b="0" i="0" kern="1200" baseline="0" dirty="0">
                <a:solidFill>
                  <a:schemeClr val="tx1"/>
                </a:solidFill>
                <a:effectLst/>
                <a:latin typeface="+mn-lt"/>
                <a:ea typeface="+mn-ea"/>
                <a:cs typeface="+mn-cs"/>
              </a:rPr>
              <a:t>電台</a:t>
            </a:r>
            <a:r>
              <a:rPr lang="en-US" altLang="zh-TW" sz="1200" b="0" i="0" kern="1200" baseline="0" dirty="0">
                <a:solidFill>
                  <a:schemeClr val="tx1"/>
                </a:solidFill>
                <a:effectLst/>
                <a:latin typeface="+mn-lt"/>
                <a:ea typeface="+mn-ea"/>
                <a:cs typeface="+mn-cs"/>
              </a:rPr>
              <a:t>/</a:t>
            </a:r>
            <a:r>
              <a:rPr lang="zh-TW" altLang="en-US" sz="1200" b="0" i="0" kern="1200" baseline="0" dirty="0">
                <a:solidFill>
                  <a:schemeClr val="tx1"/>
                </a:solidFill>
                <a:effectLst/>
                <a:latin typeface="+mn-lt"/>
                <a:ea typeface="+mn-ea"/>
                <a:cs typeface="+mn-cs"/>
              </a:rPr>
              <a:t>電視所報導的網絡欺凌主題時都反應兩極，主要原因是當中內容把“</a:t>
            </a:r>
            <a:r>
              <a:rPr lang="zh-TW" altLang="en-US" baseline="0" dirty="0"/>
              <a:t>網絡罵戰</a:t>
            </a:r>
            <a:r>
              <a:rPr lang="zh-TW" altLang="en-US" sz="1200" b="0" i="0" kern="1200" dirty="0">
                <a:solidFill>
                  <a:schemeClr val="tx1"/>
                </a:solidFill>
                <a:effectLst/>
                <a:latin typeface="+mn-lt"/>
                <a:ea typeface="+mn-ea"/>
                <a:cs typeface="+mn-cs"/>
              </a:rPr>
              <a:t>歸類為網絡欺凌”，引來很多網民批評。</a:t>
            </a:r>
            <a:endParaRPr lang="en-US" altLang="zh-TW"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baseline="0" dirty="0"/>
          </a:p>
          <a:p>
            <a:r>
              <a:rPr lang="en-US" altLang="zh-TW" baseline="0" dirty="0"/>
              <a:t>2.</a:t>
            </a:r>
            <a:r>
              <a:rPr lang="zh-TW" altLang="en-US" baseline="0" dirty="0"/>
              <a:t> </a:t>
            </a:r>
            <a:r>
              <a:rPr lang="zh-TW" altLang="en-US" sz="1200" dirty="0"/>
              <a:t>至今還沒有一個公認的、精準的網絡欺凌定義 。</a:t>
            </a:r>
          </a:p>
          <a:p>
            <a:r>
              <a:rPr lang="zh-TW" altLang="en-US" sz="1200" baseline="0" dirty="0"/>
              <a:t>因為不同國家、地方、甚至一個地區都有不同的網絡生態文化，我們不能用一套公認標準的定義來涵蓋所有社交網絡。</a:t>
            </a:r>
            <a:endParaRPr lang="en-US" altLang="zh-TW" sz="1200" baseline="0" dirty="0"/>
          </a:p>
          <a:p>
            <a:endParaRPr lang="en-US" altLang="zh-TW" sz="1200" baseline="0" dirty="0"/>
          </a:p>
          <a:p>
            <a:r>
              <a:rPr lang="zh-TW" altLang="en-US" sz="1200" baseline="0" dirty="0"/>
              <a:t>所以用客觀因素來判斷，只要涉及以下因素</a:t>
            </a:r>
            <a:r>
              <a:rPr lang="en-US" altLang="zh-TW" sz="1200" baseline="0" dirty="0"/>
              <a:t>(</a:t>
            </a:r>
            <a:r>
              <a:rPr lang="zh-TW" altLang="en-US" sz="1200" baseline="0" dirty="0"/>
              <a:t>直接或間接影響現實世界身份</a:t>
            </a:r>
            <a:r>
              <a:rPr lang="en-US" altLang="zh-TW" sz="1200" baseline="0" dirty="0"/>
              <a:t>)</a:t>
            </a:r>
            <a:r>
              <a:rPr lang="zh-TW" altLang="en-US" sz="1200" baseline="0" dirty="0"/>
              <a:t>，都會啟動機制處理</a:t>
            </a:r>
            <a:endParaRPr lang="en-US" altLang="zh-TW" sz="1200" baseline="0" dirty="0"/>
          </a:p>
          <a:p>
            <a:pPr marL="171450" indent="-171450">
              <a:buFont typeface="Arial" panose="020B0604020202020204" pitchFamily="34" charset="0"/>
              <a:buChar char="•"/>
            </a:pPr>
            <a:r>
              <a:rPr lang="zh-TW" altLang="en-US" sz="1200" dirty="0">
                <a:solidFill>
                  <a:srgbClr val="FF0000"/>
                </a:solidFill>
              </a:rPr>
              <a:t>利用網絡資源和社交平台工具對他人作出的欺凌行為</a:t>
            </a:r>
          </a:p>
          <a:p>
            <a:pPr marL="171450" indent="-171450">
              <a:buFont typeface="Arial" panose="020B0604020202020204" pitchFamily="34" charset="0"/>
              <a:buChar char="•"/>
            </a:pPr>
            <a:r>
              <a:rPr lang="zh-TW" altLang="en-US" sz="1200" dirty="0">
                <a:solidFill>
                  <a:srgbClr val="FF0000"/>
                </a:solidFill>
              </a:rPr>
              <a:t>包括騷擾、抹黑、披露他人在</a:t>
            </a:r>
            <a:r>
              <a:rPr lang="zh-TW" altLang="en-US" sz="1200" dirty="0">
                <a:solidFill>
                  <a:srgbClr val="007033"/>
                </a:solidFill>
              </a:rPr>
              <a:t>「現實世界的身份」</a:t>
            </a:r>
            <a:r>
              <a:rPr lang="zh-TW" altLang="en-US" sz="1200" dirty="0">
                <a:solidFill>
                  <a:srgbClr val="FF0000"/>
                </a:solidFill>
              </a:rPr>
              <a:t>、誣陷、假冒他人、欺詐及排斥他人的行為。</a:t>
            </a:r>
          </a:p>
          <a:p>
            <a:pPr marL="171450" indent="-171450">
              <a:buFont typeface="Arial" panose="020B0604020202020204" pitchFamily="34" charset="0"/>
              <a:buChar char="•"/>
            </a:pPr>
            <a:endParaRPr lang="en-US" altLang="zh-TW" sz="1200" dirty="0"/>
          </a:p>
        </p:txBody>
      </p:sp>
      <p:sp>
        <p:nvSpPr>
          <p:cNvPr id="4" name="投影片編號版面配置區 3"/>
          <p:cNvSpPr>
            <a:spLocks noGrp="1"/>
          </p:cNvSpPr>
          <p:nvPr>
            <p:ph type="sldNum" sz="quarter" idx="10"/>
          </p:nvPr>
        </p:nvSpPr>
        <p:spPr/>
        <p:txBody>
          <a:bodyPr/>
          <a:lstStyle/>
          <a:p>
            <a:fld id="{7A6D1955-3794-46D5-A564-B46431CFDEA9}" type="slidenum">
              <a:rPr lang="en-US" smtClean="0"/>
              <a:t>3</a:t>
            </a:fld>
            <a:endParaRPr lang="en-US"/>
          </a:p>
        </p:txBody>
      </p:sp>
    </p:spTree>
    <p:extLst>
      <p:ext uri="{BB962C8B-B14F-4D97-AF65-F5344CB8AC3E}">
        <p14:creationId xmlns:p14="http://schemas.microsoft.com/office/powerpoint/2010/main" val="22959580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5"/>
          </p:nvPr>
        </p:nvSpPr>
        <p:spPr/>
        <p:txBody>
          <a:bodyPr/>
          <a:lstStyle/>
          <a:p>
            <a:fld id="{7A6D1955-3794-46D5-A564-B46431CFDEA9}" type="slidenum">
              <a:rPr lang="en-US" smtClean="0"/>
              <a:t>27</a:t>
            </a:fld>
            <a:endParaRPr lang="en-US"/>
          </a:p>
        </p:txBody>
      </p:sp>
    </p:spTree>
    <p:extLst>
      <p:ext uri="{BB962C8B-B14F-4D97-AF65-F5344CB8AC3E}">
        <p14:creationId xmlns:p14="http://schemas.microsoft.com/office/powerpoint/2010/main" val="19416005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有學生舉報某位補習名師曾有段曖味關係，事件一度廣傳，而該補習社的負責人和名師炮轟該學生無中生有、博上位。</a:t>
            </a:r>
            <a:endParaRPr lang="en-US" altLang="zh-TW" dirty="0"/>
          </a:p>
          <a:p>
            <a:r>
              <a:rPr lang="zh-TW" altLang="en-US" dirty="0"/>
              <a:t>後來事件得知誤會了該名學生而遭到網民攻擊，後來補習社負責人和名師即時發表道歉聲明，令事件結束。</a:t>
            </a:r>
            <a:endParaRPr lang="en-US" altLang="zh-TW" dirty="0"/>
          </a:p>
          <a:p>
            <a:endParaRPr lang="en-US" altLang="zh-HK" dirty="0"/>
          </a:p>
          <a:p>
            <a:r>
              <a:rPr lang="zh-TW" altLang="en-US" dirty="0"/>
              <a:t>顯然，個別情況底下，如快速回應和真誠道歉，有助事情降溫。</a:t>
            </a:r>
            <a:endParaRPr lang="zh-HK" altLang="en-US" dirty="0"/>
          </a:p>
        </p:txBody>
      </p:sp>
      <p:sp>
        <p:nvSpPr>
          <p:cNvPr id="4" name="投影片編號版面配置區 3"/>
          <p:cNvSpPr>
            <a:spLocks noGrp="1"/>
          </p:cNvSpPr>
          <p:nvPr>
            <p:ph type="sldNum" sz="quarter" idx="10"/>
          </p:nvPr>
        </p:nvSpPr>
        <p:spPr/>
        <p:txBody>
          <a:bodyPr/>
          <a:lstStyle/>
          <a:p>
            <a:fld id="{7A6D1955-3794-46D5-A564-B46431CFDEA9}" type="slidenum">
              <a:rPr lang="en-US" smtClean="0"/>
              <a:t>28</a:t>
            </a:fld>
            <a:endParaRPr lang="en-US"/>
          </a:p>
        </p:txBody>
      </p:sp>
    </p:spTree>
    <p:extLst>
      <p:ext uri="{BB962C8B-B14F-4D97-AF65-F5344CB8AC3E}">
        <p14:creationId xmlns:p14="http://schemas.microsoft.com/office/powerpoint/2010/main" val="1014618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5"/>
          </p:nvPr>
        </p:nvSpPr>
        <p:spPr/>
        <p:txBody>
          <a:bodyPr/>
          <a:lstStyle/>
          <a:p>
            <a:fld id="{7A6D1955-3794-46D5-A564-B46431CFDEA9}" type="slidenum">
              <a:rPr lang="en-US" smtClean="0"/>
              <a:t>29</a:t>
            </a:fld>
            <a:endParaRPr lang="en-US"/>
          </a:p>
        </p:txBody>
      </p:sp>
    </p:spTree>
    <p:extLst>
      <p:ext uri="{BB962C8B-B14F-4D97-AF65-F5344CB8AC3E}">
        <p14:creationId xmlns:p14="http://schemas.microsoft.com/office/powerpoint/2010/main" val="14705588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事件中女事主被</a:t>
            </a:r>
            <a:r>
              <a:rPr lang="en-US" altLang="zh-TW" dirty="0"/>
              <a:t>100</a:t>
            </a:r>
            <a:r>
              <a:rPr lang="zh-TW" altLang="en-US" dirty="0"/>
              <a:t>毛訪問完後，被人發放她的私生活照片，引來網民關注。女事主亦發表內容表示事件中令她身心受創，事件很快便冷卻下去。</a:t>
            </a:r>
            <a:endParaRPr lang="en-US" altLang="zh-TW" dirty="0"/>
          </a:p>
        </p:txBody>
      </p:sp>
      <p:sp>
        <p:nvSpPr>
          <p:cNvPr id="4" name="投影片編號版面配置區 3"/>
          <p:cNvSpPr>
            <a:spLocks noGrp="1"/>
          </p:cNvSpPr>
          <p:nvPr>
            <p:ph type="sldNum" sz="quarter" idx="10"/>
          </p:nvPr>
        </p:nvSpPr>
        <p:spPr/>
        <p:txBody>
          <a:bodyPr/>
          <a:lstStyle/>
          <a:p>
            <a:fld id="{7A6D1955-3794-46D5-A564-B46431CFDEA9}" type="slidenum">
              <a:rPr lang="en-US" smtClean="0"/>
              <a:t>30</a:t>
            </a:fld>
            <a:endParaRPr lang="en-US"/>
          </a:p>
        </p:txBody>
      </p:sp>
    </p:spTree>
    <p:extLst>
      <p:ext uri="{BB962C8B-B14F-4D97-AF65-F5344CB8AC3E}">
        <p14:creationId xmlns:p14="http://schemas.microsoft.com/office/powerpoint/2010/main" val="10408608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10"/>
          </p:nvPr>
        </p:nvSpPr>
        <p:spPr/>
        <p:txBody>
          <a:bodyPr/>
          <a:lstStyle/>
          <a:p>
            <a:fld id="{7A6D1955-3794-46D5-A564-B46431CFDEA9}" type="slidenum">
              <a:rPr lang="en-US" smtClean="0"/>
              <a:t>33</a:t>
            </a:fld>
            <a:endParaRPr lang="en-US"/>
          </a:p>
        </p:txBody>
      </p:sp>
    </p:spTree>
    <p:extLst>
      <p:ext uri="{BB962C8B-B14F-4D97-AF65-F5344CB8AC3E}">
        <p14:creationId xmlns:p14="http://schemas.microsoft.com/office/powerpoint/2010/main" val="24197880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10"/>
          </p:nvPr>
        </p:nvSpPr>
        <p:spPr/>
        <p:txBody>
          <a:bodyPr/>
          <a:lstStyle/>
          <a:p>
            <a:fld id="{7A6D1955-3794-46D5-A564-B46431CFDEA9}" type="slidenum">
              <a:rPr lang="en-US" smtClean="0"/>
              <a:t>34</a:t>
            </a:fld>
            <a:endParaRPr lang="en-US"/>
          </a:p>
        </p:txBody>
      </p:sp>
    </p:spTree>
    <p:extLst>
      <p:ext uri="{BB962C8B-B14F-4D97-AF65-F5344CB8AC3E}">
        <p14:creationId xmlns:p14="http://schemas.microsoft.com/office/powerpoint/2010/main" val="30259202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notes"/>
          <p:cNvSpPr>
            <a:spLocks noGrp="1" noRot="1" noChangeAspect="1"/>
          </p:cNvSpPr>
          <p:nvPr>
            <p:ph type="sldImg" idx="2"/>
          </p:nvPr>
        </p:nvSpPr>
        <p:spPr>
          <a:xfrm>
            <a:off x="381000" y="687388"/>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35ed75ccf_015:notes"/>
          <p:cNvSpPr>
            <a:spLocks noGrp="1" noRot="1" noChangeAspect="1"/>
          </p:cNvSpPr>
          <p:nvPr>
            <p:ph type="sldImg" idx="2"/>
          </p:nvPr>
        </p:nvSpPr>
        <p:spPr>
          <a:xfrm>
            <a:off x="381000" y="687388"/>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35f391192_017:notes"/>
          <p:cNvSpPr>
            <a:spLocks noGrp="1" noRot="1" noChangeAspect="1"/>
          </p:cNvSpPr>
          <p:nvPr>
            <p:ph type="sldImg" idx="2"/>
          </p:nvPr>
        </p:nvSpPr>
        <p:spPr>
          <a:xfrm>
            <a:off x="381000" y="687388"/>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10"/>
          </p:nvPr>
        </p:nvSpPr>
        <p:spPr/>
        <p:txBody>
          <a:bodyPr/>
          <a:lstStyle/>
          <a:p>
            <a:fld id="{7A6D1955-3794-46D5-A564-B46431CFDEA9}" type="slidenum">
              <a:rPr lang="en-US" smtClean="0"/>
              <a:t>10</a:t>
            </a:fld>
            <a:endParaRPr lang="en-US"/>
          </a:p>
        </p:txBody>
      </p:sp>
    </p:spTree>
    <p:extLst>
      <p:ext uri="{BB962C8B-B14F-4D97-AF65-F5344CB8AC3E}">
        <p14:creationId xmlns:p14="http://schemas.microsoft.com/office/powerpoint/2010/main" val="7556286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過去很多機構做了很多研究調查網絡欺凌現象，均反映網絡欺凌情況愈來愈嚴重，受訪者都表示曾經被人網絡欺凌過。</a:t>
            </a:r>
            <a:endParaRPr lang="en-US" altLang="zh-TW" dirty="0"/>
          </a:p>
          <a:p>
            <a:endParaRPr lang="en-US" altLang="zh-HK" dirty="0"/>
          </a:p>
          <a:p>
            <a:r>
              <a:rPr lang="zh-TW" altLang="en-US" dirty="0"/>
              <a:t>不過，根據網上外展服務</a:t>
            </a:r>
            <a:r>
              <a:rPr lang="en-US" altLang="zh-TW" dirty="0" err="1"/>
              <a:t>uTouch</a:t>
            </a:r>
            <a:r>
              <a:rPr lang="zh-TW" altLang="en-US" dirty="0"/>
              <a:t>前線同工觀察，過去很少在網絡發現「青少年」網絡欺凌的情況。</a:t>
            </a:r>
            <a:endParaRPr lang="en-US" altLang="zh-TW"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dirty="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a:solidFill>
                  <a:srgbClr val="FF0000"/>
                </a:solidFill>
              </a:rPr>
              <a:t>為何「前線觀察」同「機構調查」背道而馳？</a:t>
            </a:r>
            <a:endParaRPr lang="en-US" altLang="zh-TW" dirty="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HK" dirty="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zh-HK" altLang="en-US" dirty="0">
              <a:solidFill>
                <a:srgbClr val="FF0000"/>
              </a:solidFill>
            </a:endParaRPr>
          </a:p>
          <a:p>
            <a:endParaRPr lang="zh-HK" altLang="en-US" dirty="0"/>
          </a:p>
        </p:txBody>
      </p:sp>
      <p:sp>
        <p:nvSpPr>
          <p:cNvPr id="4" name="投影片編號版面配置區 3"/>
          <p:cNvSpPr>
            <a:spLocks noGrp="1"/>
          </p:cNvSpPr>
          <p:nvPr>
            <p:ph type="sldNum" sz="quarter" idx="10"/>
          </p:nvPr>
        </p:nvSpPr>
        <p:spPr/>
        <p:txBody>
          <a:bodyPr/>
          <a:lstStyle/>
          <a:p>
            <a:fld id="{7A6D1955-3794-46D5-A564-B46431CFDEA9}" type="slidenum">
              <a:rPr lang="en-US" smtClean="0"/>
              <a:t>14</a:t>
            </a:fld>
            <a:endParaRPr lang="en-US"/>
          </a:p>
        </p:txBody>
      </p:sp>
    </p:spTree>
    <p:extLst>
      <p:ext uri="{BB962C8B-B14F-4D97-AF65-F5344CB8AC3E}">
        <p14:creationId xmlns:p14="http://schemas.microsoft.com/office/powerpoint/2010/main" val="23752446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96260" y="3640685"/>
            <a:ext cx="8551479" cy="610820"/>
          </a:xfrm>
          <a:noFill/>
          <a:effectLst>
            <a:outerShdw blurRad="50800" dist="38100" dir="2700000" algn="tl" rotWithShape="0">
              <a:prstClr val="black">
                <a:alpha val="40000"/>
              </a:prstClr>
            </a:outerShdw>
          </a:effectLst>
        </p:spPr>
        <p:txBody>
          <a:bodyPr>
            <a:normAutofit/>
          </a:bodyPr>
          <a:lstStyle>
            <a:lvl1pPr algn="ctr">
              <a:defRPr sz="3600">
                <a:solidFill>
                  <a:schemeClr val="tx2"/>
                </a:solidFill>
              </a:defRPr>
            </a:lvl1pPr>
          </a:lstStyle>
          <a:p>
            <a:r>
              <a:rPr lang="en-US" dirty="0"/>
              <a:t>Click to edit Master title style</a:t>
            </a:r>
          </a:p>
        </p:txBody>
      </p:sp>
      <p:sp>
        <p:nvSpPr>
          <p:cNvPr id="3" name="Subtitle 2"/>
          <p:cNvSpPr>
            <a:spLocks noGrp="1"/>
          </p:cNvSpPr>
          <p:nvPr>
            <p:ph type="subTitle" idx="1"/>
          </p:nvPr>
        </p:nvSpPr>
        <p:spPr>
          <a:xfrm>
            <a:off x="296260" y="4251505"/>
            <a:ext cx="8551479" cy="458116"/>
          </a:xfrm>
        </p:spPr>
        <p:txBody>
          <a:bodyPr>
            <a:normAutofit/>
          </a:bodyPr>
          <a:lstStyle>
            <a:lvl1pPr marL="0" indent="0" algn="ctr">
              <a:buNone/>
              <a:defRPr sz="2800" b="0"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53074F12-AA26-4AC8-9962-C36BB8F32554}" type="datetimeFigureOut">
              <a:rPr lang="en-US" smtClean="0"/>
              <a:pPr/>
              <a:t>1/10/2020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1/10/2020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pic>
        <p:nvPicPr>
          <p:cNvPr id="7" name="Picture 6" descr="E:\websites\free-power-point-templates\2012\logos.png">
            <a:extLst>
              <a:ext uri="{FF2B5EF4-FFF2-40B4-BE49-F238E27FC236}">
                <a16:creationId xmlns="" xmlns:a16="http://schemas.microsoft.com/office/drawing/2014/main" id="{FF29BA06-5941-41B9-8B58-A7382974185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3918306" y="2326213"/>
            <a:ext cx="1463784" cy="52696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3609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40"/>
        <p:cNvGrpSpPr/>
        <p:nvPr/>
      </p:nvGrpSpPr>
      <p:grpSpPr>
        <a:xfrm>
          <a:off x="0" y="0"/>
          <a:ext cx="0" cy="0"/>
          <a:chOff x="0" y="0"/>
          <a:chExt cx="0" cy="0"/>
        </a:xfrm>
      </p:grpSpPr>
      <p:sp>
        <p:nvSpPr>
          <p:cNvPr id="41" name="Google Shape;41;p5"/>
          <p:cNvSpPr txBox="1">
            <a:spLocks noGrp="1"/>
          </p:cNvSpPr>
          <p:nvPr>
            <p:ph type="title"/>
          </p:nvPr>
        </p:nvSpPr>
        <p:spPr>
          <a:xfrm>
            <a:off x="786150" y="308120"/>
            <a:ext cx="7571700" cy="702675"/>
          </a:xfrm>
          <a:prstGeom prst="rect">
            <a:avLst/>
          </a:prstGeom>
        </p:spPr>
        <p:txBody>
          <a:bodyPr spcFirstLastPara="1" wrap="square" lIns="91425" tIns="91425" rIns="91425" bIns="91425" anchor="b" anchorCtr="0"/>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42" name="Google Shape;42;p5"/>
          <p:cNvSpPr txBox="1">
            <a:spLocks noGrp="1"/>
          </p:cNvSpPr>
          <p:nvPr>
            <p:ph type="body" idx="1"/>
          </p:nvPr>
        </p:nvSpPr>
        <p:spPr>
          <a:xfrm>
            <a:off x="786150" y="1261700"/>
            <a:ext cx="7571700" cy="3573675"/>
          </a:xfrm>
          <a:prstGeom prst="rect">
            <a:avLst/>
          </a:prstGeom>
        </p:spPr>
        <p:txBody>
          <a:bodyPr spcFirstLastPara="1" wrap="square" lIns="91425" tIns="91425" rIns="91425" bIns="91425" anchor="t" anchorCtr="0"/>
          <a:lstStyle>
            <a:lvl1pPr marL="457200" lvl="0" indent="-419100">
              <a:spcBef>
                <a:spcPts val="600"/>
              </a:spcBef>
              <a:spcAft>
                <a:spcPts val="0"/>
              </a:spcAft>
              <a:buSzPts val="30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43" name="Google Shape;43;p5"/>
          <p:cNvSpPr txBox="1">
            <a:spLocks noGrp="1"/>
          </p:cNvSpPr>
          <p:nvPr>
            <p:ph type="sldNum" idx="12"/>
          </p:nvPr>
        </p:nvSpPr>
        <p:spPr>
          <a:xfrm>
            <a:off x="8404384" y="4749851"/>
            <a:ext cx="548700" cy="39375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0466455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44"/>
        <p:cNvGrpSpPr/>
        <p:nvPr/>
      </p:nvGrpSpPr>
      <p:grpSpPr>
        <a:xfrm>
          <a:off x="0" y="0"/>
          <a:ext cx="0" cy="0"/>
          <a:chOff x="0" y="0"/>
          <a:chExt cx="0" cy="0"/>
        </a:xfrm>
      </p:grpSpPr>
      <p:sp>
        <p:nvSpPr>
          <p:cNvPr id="45" name="Google Shape;45;p6"/>
          <p:cNvSpPr txBox="1">
            <a:spLocks noGrp="1"/>
          </p:cNvSpPr>
          <p:nvPr>
            <p:ph type="title"/>
          </p:nvPr>
        </p:nvSpPr>
        <p:spPr>
          <a:xfrm>
            <a:off x="786150" y="308120"/>
            <a:ext cx="7571700" cy="702675"/>
          </a:xfrm>
          <a:prstGeom prst="rect">
            <a:avLst/>
          </a:prstGeom>
        </p:spPr>
        <p:txBody>
          <a:bodyPr spcFirstLastPara="1" wrap="square" lIns="91425" tIns="91425" rIns="91425" bIns="91425" anchor="b" anchorCtr="0"/>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46" name="Google Shape;46;p6"/>
          <p:cNvSpPr txBox="1">
            <a:spLocks noGrp="1"/>
          </p:cNvSpPr>
          <p:nvPr>
            <p:ph type="body" idx="1"/>
          </p:nvPr>
        </p:nvSpPr>
        <p:spPr>
          <a:xfrm>
            <a:off x="786137" y="1200150"/>
            <a:ext cx="3675300" cy="3725775"/>
          </a:xfrm>
          <a:prstGeom prst="rect">
            <a:avLst/>
          </a:prstGeom>
        </p:spPr>
        <p:txBody>
          <a:bodyPr spcFirstLastPara="1" wrap="square" lIns="91425" tIns="91425" rIns="91425" bIns="91425" anchor="t" anchorCtr="0"/>
          <a:lstStyle>
            <a:lvl1pPr marL="457200" lvl="0" indent="-393700">
              <a:spcBef>
                <a:spcPts val="600"/>
              </a:spcBef>
              <a:spcAft>
                <a:spcPts val="0"/>
              </a:spcAft>
              <a:buSzPts val="2600"/>
              <a:buChar char="◎"/>
              <a:defRPr sz="2600"/>
            </a:lvl1pPr>
            <a:lvl2pPr marL="914400" lvl="1" indent="-393700">
              <a:spcBef>
                <a:spcPts val="0"/>
              </a:spcBef>
              <a:spcAft>
                <a:spcPts val="0"/>
              </a:spcAft>
              <a:buSzPts val="2600"/>
              <a:buChar char="○"/>
              <a:defRPr sz="2600"/>
            </a:lvl2pPr>
            <a:lvl3pPr marL="1371600" lvl="2" indent="-393700">
              <a:spcBef>
                <a:spcPts val="0"/>
              </a:spcBef>
              <a:spcAft>
                <a:spcPts val="0"/>
              </a:spcAft>
              <a:buSzPts val="2600"/>
              <a:buChar char="◉"/>
              <a:defRPr sz="2600"/>
            </a:lvl3pPr>
            <a:lvl4pPr marL="1828800" lvl="3" indent="-393700">
              <a:spcBef>
                <a:spcPts val="0"/>
              </a:spcBef>
              <a:spcAft>
                <a:spcPts val="0"/>
              </a:spcAft>
              <a:buSzPts val="2600"/>
              <a:buChar char="●"/>
              <a:defRPr sz="2600"/>
            </a:lvl4pPr>
            <a:lvl5pPr marL="2286000" lvl="4" indent="-393700">
              <a:spcBef>
                <a:spcPts val="0"/>
              </a:spcBef>
              <a:spcAft>
                <a:spcPts val="0"/>
              </a:spcAft>
              <a:buSzPts val="2600"/>
              <a:buChar char="○"/>
              <a:defRPr sz="2600"/>
            </a:lvl5pPr>
            <a:lvl6pPr marL="2743200" lvl="5" indent="-393700">
              <a:spcBef>
                <a:spcPts val="0"/>
              </a:spcBef>
              <a:spcAft>
                <a:spcPts val="0"/>
              </a:spcAft>
              <a:buSzPts val="2600"/>
              <a:buChar char="■"/>
              <a:defRPr sz="2600"/>
            </a:lvl6pPr>
            <a:lvl7pPr marL="3200400" lvl="6" indent="-393700">
              <a:spcBef>
                <a:spcPts val="0"/>
              </a:spcBef>
              <a:spcAft>
                <a:spcPts val="0"/>
              </a:spcAft>
              <a:buSzPts val="2600"/>
              <a:buChar char="●"/>
              <a:defRPr sz="2600"/>
            </a:lvl7pPr>
            <a:lvl8pPr marL="3657600" lvl="7" indent="-393700">
              <a:spcBef>
                <a:spcPts val="0"/>
              </a:spcBef>
              <a:spcAft>
                <a:spcPts val="0"/>
              </a:spcAft>
              <a:buSzPts val="2600"/>
              <a:buChar char="○"/>
              <a:defRPr sz="2600"/>
            </a:lvl8pPr>
            <a:lvl9pPr marL="4114800" lvl="8" indent="-393700">
              <a:spcBef>
                <a:spcPts val="0"/>
              </a:spcBef>
              <a:spcAft>
                <a:spcPts val="0"/>
              </a:spcAft>
              <a:buSzPts val="2600"/>
              <a:buChar char="■"/>
              <a:defRPr sz="2600"/>
            </a:lvl9pPr>
          </a:lstStyle>
          <a:p>
            <a:endParaRPr/>
          </a:p>
        </p:txBody>
      </p:sp>
      <p:sp>
        <p:nvSpPr>
          <p:cNvPr id="47" name="Google Shape;47;p6"/>
          <p:cNvSpPr txBox="1">
            <a:spLocks noGrp="1"/>
          </p:cNvSpPr>
          <p:nvPr>
            <p:ph type="body" idx="2"/>
          </p:nvPr>
        </p:nvSpPr>
        <p:spPr>
          <a:xfrm>
            <a:off x="4682659" y="1200150"/>
            <a:ext cx="3675300" cy="3725775"/>
          </a:xfrm>
          <a:prstGeom prst="rect">
            <a:avLst/>
          </a:prstGeom>
        </p:spPr>
        <p:txBody>
          <a:bodyPr spcFirstLastPara="1" wrap="square" lIns="91425" tIns="91425" rIns="91425" bIns="91425" anchor="t" anchorCtr="0"/>
          <a:lstStyle>
            <a:lvl1pPr marL="457200" lvl="0" indent="-393700">
              <a:spcBef>
                <a:spcPts val="600"/>
              </a:spcBef>
              <a:spcAft>
                <a:spcPts val="0"/>
              </a:spcAft>
              <a:buSzPts val="2600"/>
              <a:buChar char="◎"/>
              <a:defRPr sz="2600"/>
            </a:lvl1pPr>
            <a:lvl2pPr marL="914400" lvl="1" indent="-393700">
              <a:spcBef>
                <a:spcPts val="0"/>
              </a:spcBef>
              <a:spcAft>
                <a:spcPts val="0"/>
              </a:spcAft>
              <a:buSzPts val="2600"/>
              <a:buChar char="○"/>
              <a:defRPr sz="2600"/>
            </a:lvl2pPr>
            <a:lvl3pPr marL="1371600" lvl="2" indent="-393700">
              <a:spcBef>
                <a:spcPts val="0"/>
              </a:spcBef>
              <a:spcAft>
                <a:spcPts val="0"/>
              </a:spcAft>
              <a:buSzPts val="2600"/>
              <a:buChar char="◉"/>
              <a:defRPr sz="2600"/>
            </a:lvl3pPr>
            <a:lvl4pPr marL="1828800" lvl="3" indent="-393700">
              <a:spcBef>
                <a:spcPts val="0"/>
              </a:spcBef>
              <a:spcAft>
                <a:spcPts val="0"/>
              </a:spcAft>
              <a:buSzPts val="2600"/>
              <a:buChar char="●"/>
              <a:defRPr sz="2600"/>
            </a:lvl4pPr>
            <a:lvl5pPr marL="2286000" lvl="4" indent="-393700">
              <a:spcBef>
                <a:spcPts val="0"/>
              </a:spcBef>
              <a:spcAft>
                <a:spcPts val="0"/>
              </a:spcAft>
              <a:buSzPts val="2600"/>
              <a:buChar char="○"/>
              <a:defRPr sz="2600"/>
            </a:lvl5pPr>
            <a:lvl6pPr marL="2743200" lvl="5" indent="-393700">
              <a:spcBef>
                <a:spcPts val="0"/>
              </a:spcBef>
              <a:spcAft>
                <a:spcPts val="0"/>
              </a:spcAft>
              <a:buSzPts val="2600"/>
              <a:buChar char="■"/>
              <a:defRPr sz="2600"/>
            </a:lvl6pPr>
            <a:lvl7pPr marL="3200400" lvl="6" indent="-393700">
              <a:spcBef>
                <a:spcPts val="0"/>
              </a:spcBef>
              <a:spcAft>
                <a:spcPts val="0"/>
              </a:spcAft>
              <a:buSzPts val="2600"/>
              <a:buChar char="●"/>
              <a:defRPr sz="2600"/>
            </a:lvl7pPr>
            <a:lvl8pPr marL="3657600" lvl="7" indent="-393700">
              <a:spcBef>
                <a:spcPts val="0"/>
              </a:spcBef>
              <a:spcAft>
                <a:spcPts val="0"/>
              </a:spcAft>
              <a:buSzPts val="2600"/>
              <a:buChar char="○"/>
              <a:defRPr sz="2600"/>
            </a:lvl8pPr>
            <a:lvl9pPr marL="4114800" lvl="8" indent="-393700">
              <a:spcBef>
                <a:spcPts val="0"/>
              </a:spcBef>
              <a:spcAft>
                <a:spcPts val="0"/>
              </a:spcAft>
              <a:buSzPts val="2600"/>
              <a:buChar char="■"/>
              <a:defRPr sz="2600"/>
            </a:lvl9pPr>
          </a:lstStyle>
          <a:p>
            <a:endParaRPr/>
          </a:p>
        </p:txBody>
      </p:sp>
      <p:sp>
        <p:nvSpPr>
          <p:cNvPr id="48" name="Google Shape;48;p6"/>
          <p:cNvSpPr txBox="1">
            <a:spLocks noGrp="1"/>
          </p:cNvSpPr>
          <p:nvPr>
            <p:ph type="sldNum" idx="12"/>
          </p:nvPr>
        </p:nvSpPr>
        <p:spPr>
          <a:xfrm>
            <a:off x="8404384" y="4749851"/>
            <a:ext cx="548700" cy="39375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9392391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big X cropped">
  <p:cSld name="Blank big X cropped">
    <p:bg>
      <p:bgPr>
        <a:blipFill>
          <a:blip r:embed="rId2">
            <a:alphaModFix/>
          </a:blip>
          <a:stretch>
            <a:fillRect/>
          </a:stretch>
        </a:blipFill>
        <a:effectLst/>
      </p:bgPr>
    </p:bg>
    <p:spTree>
      <p:nvGrpSpPr>
        <p:cNvPr id="1" name="Shape 62"/>
        <p:cNvGrpSpPr/>
        <p:nvPr/>
      </p:nvGrpSpPr>
      <p:grpSpPr>
        <a:xfrm>
          <a:off x="0" y="0"/>
          <a:ext cx="0" cy="0"/>
          <a:chOff x="0" y="0"/>
          <a:chExt cx="0" cy="0"/>
        </a:xfrm>
      </p:grpSpPr>
      <p:grpSp>
        <p:nvGrpSpPr>
          <p:cNvPr id="63" name="Google Shape;63;p13"/>
          <p:cNvGrpSpPr/>
          <p:nvPr/>
        </p:nvGrpSpPr>
        <p:grpSpPr>
          <a:xfrm>
            <a:off x="427" y="664"/>
            <a:ext cx="9143819" cy="5143693"/>
            <a:chOff x="8201573" y="4800028"/>
            <a:chExt cx="3658552" cy="2057971"/>
          </a:xfrm>
        </p:grpSpPr>
        <p:sp>
          <p:nvSpPr>
            <p:cNvPr id="64" name="Google Shape;64;p13"/>
            <p:cNvSpPr/>
            <p:nvPr/>
          </p:nvSpPr>
          <p:spPr>
            <a:xfrm>
              <a:off x="8201573" y="4800028"/>
              <a:ext cx="3658552" cy="2057971"/>
            </a:xfrm>
            <a:custGeom>
              <a:avLst/>
              <a:gdLst/>
              <a:ahLst/>
              <a:cxnLst/>
              <a:rect l="l" t="t" r="r" b="b"/>
              <a:pathLst>
                <a:path w="3658552" h="2057971" extrusionOk="0">
                  <a:moveTo>
                    <a:pt x="3455937" y="1793103"/>
                  </a:moveTo>
                  <a:lnTo>
                    <a:pt x="3073565" y="1410726"/>
                  </a:lnTo>
                  <a:lnTo>
                    <a:pt x="2691195" y="1793103"/>
                  </a:lnTo>
                  <a:lnTo>
                    <a:pt x="2309461" y="1411365"/>
                  </a:lnTo>
                  <a:lnTo>
                    <a:pt x="2691833" y="1028986"/>
                  </a:lnTo>
                  <a:lnTo>
                    <a:pt x="2309461" y="646609"/>
                  </a:lnTo>
                  <a:lnTo>
                    <a:pt x="2691195" y="264869"/>
                  </a:lnTo>
                  <a:lnTo>
                    <a:pt x="3073565" y="647247"/>
                  </a:lnTo>
                  <a:lnTo>
                    <a:pt x="3455937" y="264869"/>
                  </a:lnTo>
                  <a:lnTo>
                    <a:pt x="3658552" y="467487"/>
                  </a:lnTo>
                  <a:lnTo>
                    <a:pt x="3658552" y="0"/>
                  </a:lnTo>
                  <a:lnTo>
                    <a:pt x="0" y="0"/>
                  </a:lnTo>
                  <a:lnTo>
                    <a:pt x="0" y="2057972"/>
                  </a:lnTo>
                  <a:lnTo>
                    <a:pt x="3658552" y="2057972"/>
                  </a:lnTo>
                  <a:lnTo>
                    <a:pt x="3658552" y="1590484"/>
                  </a:lnTo>
                  <a:lnTo>
                    <a:pt x="3455937" y="1793103"/>
                  </a:lnTo>
                  <a:close/>
                </a:path>
              </a:pathLst>
            </a:custGeom>
            <a:solidFill>
              <a:srgbClr val="FFFFFF"/>
            </a:solidFill>
            <a:ln>
              <a:noFill/>
            </a:ln>
            <a:effectLst>
              <a:outerShdw blurRad="142875" dist="9525" dir="5400000" algn="bl" rotWithShape="0">
                <a:srgbClr val="20124D">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 name="Google Shape;65;p13"/>
            <p:cNvSpPr/>
            <p:nvPr/>
          </p:nvSpPr>
          <p:spPr>
            <a:xfrm>
              <a:off x="11656871" y="5625757"/>
              <a:ext cx="201982" cy="405877"/>
            </a:xfrm>
            <a:custGeom>
              <a:avLst/>
              <a:gdLst/>
              <a:ahLst/>
              <a:cxnLst/>
              <a:rect l="l" t="t" r="r" b="b"/>
              <a:pathLst>
                <a:path w="201982" h="405877" extrusionOk="0">
                  <a:moveTo>
                    <a:pt x="203254" y="406516"/>
                  </a:moveTo>
                  <a:lnTo>
                    <a:pt x="203254" y="0"/>
                  </a:lnTo>
                  <a:lnTo>
                    <a:pt x="0" y="203257"/>
                  </a:lnTo>
                  <a:lnTo>
                    <a:pt x="203254" y="406516"/>
                  </a:lnTo>
                  <a:close/>
                </a:path>
              </a:pathLst>
            </a:custGeom>
            <a:solidFill>
              <a:srgbClr val="FFFFFF"/>
            </a:solidFill>
            <a:ln>
              <a:noFill/>
            </a:ln>
            <a:effectLst>
              <a:outerShdw blurRad="142875" dist="9525" dir="5400000" algn="bl" rotWithShape="0">
                <a:srgbClr val="20124D">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6" name="Google Shape;66;p13"/>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94810324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8965" y="739290"/>
            <a:ext cx="8246070" cy="610820"/>
          </a:xfrm>
        </p:spPr>
        <p:txBody>
          <a:bodyPr>
            <a:normAutofit/>
          </a:bodyPr>
          <a:lstStyle>
            <a:lvl1pPr algn="l">
              <a:defRPr sz="3600" baseline="0">
                <a:solidFill>
                  <a:schemeClr val="bg1"/>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448966" y="1502815"/>
            <a:ext cx="8246070" cy="2443275"/>
          </a:xfrm>
        </p:spPr>
        <p:txBody>
          <a:bodyPr/>
          <a:lstStyle>
            <a:lvl1pPr algn="l">
              <a:defRPr sz="2800">
                <a:solidFill>
                  <a:schemeClr val="tx1"/>
                </a:solidFill>
              </a:defRPr>
            </a:lvl1pPr>
            <a:lvl2pPr algn="l">
              <a:defRPr>
                <a:solidFill>
                  <a:schemeClr val="tx1"/>
                </a:solidFill>
              </a:defRPr>
            </a:lvl2pPr>
            <a:lvl3pPr algn="l">
              <a:defRPr>
                <a:solidFill>
                  <a:schemeClr val="tx1"/>
                </a:solidFill>
              </a:defRPr>
            </a:lvl3pPr>
            <a:lvl4pPr algn="l">
              <a:defRPr>
                <a:solidFill>
                  <a:schemeClr val="tx1"/>
                </a:solidFill>
              </a:defRPr>
            </a:lvl4pPr>
            <a:lvl5pPr algn="l">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64471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90800" y="433880"/>
            <a:ext cx="6104234" cy="572644"/>
          </a:xfrm>
        </p:spPr>
        <p:txBody>
          <a:bodyPr>
            <a:normAutofit/>
          </a:bodyPr>
          <a:lstStyle>
            <a:lvl1pPr algn="l">
              <a:defRPr sz="3600">
                <a:solidFill>
                  <a:schemeClr val="tx2"/>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2590800" y="1044700"/>
            <a:ext cx="6104234" cy="3511061"/>
          </a:xfrm>
        </p:spPr>
        <p:txBody>
          <a:bodyPr/>
          <a:lstStyle>
            <a:lvl1pPr>
              <a:defRPr sz="28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1/10/2020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293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074F12-AA26-4AC8-9962-C36BB8F32554}" type="datetimeFigureOut">
              <a:rPr lang="en-US" smtClean="0"/>
              <a:pPr/>
              <a:t>1/10/2020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8965" y="739290"/>
            <a:ext cx="8246071" cy="610820"/>
          </a:xfrm>
        </p:spPr>
        <p:txBody>
          <a:bodyPr>
            <a:normAutofit/>
          </a:bodyPr>
          <a:lstStyle>
            <a:lvl1pPr algn="l">
              <a:defRPr sz="3600" baseline="0">
                <a:solidFill>
                  <a:schemeClr val="bg1"/>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Text Placeholder 2"/>
          <p:cNvSpPr>
            <a:spLocks noGrp="1"/>
          </p:cNvSpPr>
          <p:nvPr>
            <p:ph type="body" idx="1"/>
          </p:nvPr>
        </p:nvSpPr>
        <p:spPr>
          <a:xfrm>
            <a:off x="536879" y="1502815"/>
            <a:ext cx="4040188" cy="479822"/>
          </a:xfrm>
        </p:spPr>
        <p:txBody>
          <a:bodyPr anchor="b"/>
          <a:lstStyle>
            <a:lvl1pPr marL="0" indent="0" algn="ctr">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36879" y="1982636"/>
            <a:ext cx="4040188" cy="2137871"/>
          </a:xfrm>
        </p:spPr>
        <p:txBody>
          <a:bodyPr/>
          <a:lstStyle>
            <a:lvl1pPr algn="ctr">
              <a:defRPr sz="2400">
                <a:solidFill>
                  <a:schemeClr val="tx1"/>
                </a:solidFill>
              </a:defRPr>
            </a:lvl1pPr>
            <a:lvl2pPr algn="ctr">
              <a:defRPr sz="2000">
                <a:solidFill>
                  <a:schemeClr val="tx1"/>
                </a:solidFill>
              </a:defRPr>
            </a:lvl2pPr>
            <a:lvl3pPr algn="ctr">
              <a:defRPr sz="1800">
                <a:solidFill>
                  <a:schemeClr val="tx1"/>
                </a:solidFill>
              </a:defRPr>
            </a:lvl3pPr>
            <a:lvl4pPr algn="ctr">
              <a:defRPr sz="1600">
                <a:solidFill>
                  <a:schemeClr val="tx1"/>
                </a:solidFill>
              </a:defRPr>
            </a:lvl4pPr>
            <a:lvl5pPr algn="ctr">
              <a:defRPr sz="1600">
                <a:solidFill>
                  <a:schemeClr val="tx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572000" y="1502815"/>
            <a:ext cx="4041775" cy="479822"/>
          </a:xfrm>
        </p:spPr>
        <p:txBody>
          <a:bodyPr anchor="b"/>
          <a:lstStyle>
            <a:lvl1pPr marL="0" indent="0" algn="ctr">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572000" y="1982636"/>
            <a:ext cx="4041775" cy="2137871"/>
          </a:xfrm>
        </p:spPr>
        <p:txBody>
          <a:bodyPr/>
          <a:lstStyle>
            <a:lvl1pPr algn="ctr">
              <a:defRPr sz="2400">
                <a:solidFill>
                  <a:schemeClr val="tx1"/>
                </a:solidFill>
              </a:defRPr>
            </a:lvl1pPr>
            <a:lvl2pPr algn="ctr">
              <a:defRPr sz="2000">
                <a:solidFill>
                  <a:schemeClr val="tx1"/>
                </a:solidFill>
              </a:defRPr>
            </a:lvl2pPr>
            <a:lvl3pPr algn="ctr">
              <a:defRPr sz="1800">
                <a:solidFill>
                  <a:schemeClr val="tx1"/>
                </a:solidFill>
              </a:defRPr>
            </a:lvl3pPr>
            <a:lvl4pPr algn="ctr">
              <a:defRPr sz="1600">
                <a:solidFill>
                  <a:schemeClr val="tx1"/>
                </a:solidFill>
              </a:defRPr>
            </a:lvl4pPr>
            <a:lvl5pPr algn="ctr">
              <a:defRPr sz="1600">
                <a:solidFill>
                  <a:schemeClr val="tx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3074F12-AA26-4AC8-9962-C36BB8F32554}" type="datetimeFigureOut">
              <a:rPr lang="en-US" smtClean="0"/>
              <a:pPr/>
              <a:t>1/10/2020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074F12-AA26-4AC8-9962-C36BB8F32554}" type="datetimeFigureOut">
              <a:rPr lang="en-US" smtClean="0"/>
              <a:pPr/>
              <a:t>1/10/2020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1/10/2020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1/10/2020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1744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1/10/2020</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
        <p:nvSpPr>
          <p:cNvPr id="7" name="TextBox 6">
            <a:extLst>
              <a:ext uri="{FF2B5EF4-FFF2-40B4-BE49-F238E27FC236}">
                <a16:creationId xmlns="" xmlns:a16="http://schemas.microsoft.com/office/drawing/2014/main" id="{9527A9BA-A19D-4972-96D6-A17B84ACD75A}"/>
              </a:ext>
            </a:extLst>
          </p:cNvPr>
          <p:cNvSpPr txBox="1"/>
          <p:nvPr userDrawn="1"/>
        </p:nvSpPr>
        <p:spPr>
          <a:xfrm>
            <a:off x="-9150" y="5213747"/>
            <a:ext cx="8389625" cy="523220"/>
          </a:xfrm>
          <a:prstGeom prst="rect">
            <a:avLst/>
          </a:prstGeom>
          <a:noFill/>
        </p:spPr>
        <p:txBody>
          <a:bodyPr wrap="square" rtlCol="0">
            <a:spAutoFit/>
          </a:bodyPr>
          <a:lstStyle/>
          <a:p>
            <a:r>
              <a:rPr lang="en-US" sz="1400">
                <a:solidFill>
                  <a:schemeClr val="bg1">
                    <a:lumMod val="65000"/>
                  </a:schemeClr>
                </a:solidFill>
              </a:rPr>
              <a:t>This presentation uses a free template provided by FPPT.com</a:t>
            </a:r>
          </a:p>
          <a:p>
            <a:r>
              <a:rPr lang="en-US" sz="1400">
                <a:solidFill>
                  <a:schemeClr val="bg1">
                    <a:lumMod val="65000"/>
                  </a:schemeClr>
                </a:solidFill>
              </a:rPr>
              <a:t>www.free-power-point-templates.com</a:t>
            </a:r>
          </a:p>
        </p:txBody>
      </p:sp>
    </p:spTree>
    <p:extLst>
      <p:ext uri="{BB962C8B-B14F-4D97-AF65-F5344CB8AC3E}">
        <p14:creationId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1" r:id="rId13"/>
    <p:sldLayoutId id="2147483662" r:id="rId14"/>
    <p:sldLayoutId id="2147483663"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15.xml"/><Relationship Id="rId5" Type="http://schemas.openxmlformats.org/officeDocument/2006/relationships/image" Target="../media/image23.jpeg"/><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30.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hyperlink" Target="https://creativecommons.org/licenses/by-sa/3.0/" TargetMode="External"/><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5.xml.rels><?xml version="1.0" encoding="UTF-8" standalone="yes"?>
<Relationships xmlns="http://schemas.openxmlformats.org/package/2006/relationships"><Relationship Id="rId3" Type="http://schemas.openxmlformats.org/officeDocument/2006/relationships/hyperlink" Target="https://creativecommons.org/licenses/by-nc-nd/3.0/" TargetMode="External"/><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hyperlink" Target="https://www.youtube.com/watch?v=hVsN2cQ1NmY"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diagramLayout" Target="../diagrams/layout1.xml"/><Relationship Id="rId3" Type="http://schemas.microsoft.com/office/2007/relationships/hdphoto" Target="../media/hdphoto1.wdp"/><Relationship Id="rId7" Type="http://schemas.openxmlformats.org/officeDocument/2006/relationships/diagramData" Target="../diagrams/data1.xml"/><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18.png"/><Relationship Id="rId11" Type="http://schemas.microsoft.com/office/2007/relationships/diagramDrawing" Target="../diagrams/drawing1.xml"/><Relationship Id="rId5" Type="http://schemas.openxmlformats.org/officeDocument/2006/relationships/hyperlink" Target="https://creativecommons.org/licenses/by-nc-sa/3.0/" TargetMode="External"/><Relationship Id="rId10" Type="http://schemas.openxmlformats.org/officeDocument/2006/relationships/diagramColors" Target="../diagrams/colors1.xml"/><Relationship Id="rId4" Type="http://schemas.openxmlformats.org/officeDocument/2006/relationships/image" Target="../media/image38.jpeg"/><Relationship Id="rId9" Type="http://schemas.openxmlformats.org/officeDocument/2006/relationships/diagramQuickStyle" Target="../diagrams/quickStyle1.xml"/></Relationships>
</file>

<file path=ppt/slides/_rels/slide38.xml.rels><?xml version="1.0" encoding="UTF-8" standalone="yes"?>
<Relationships xmlns="http://schemas.openxmlformats.org/package/2006/relationships"><Relationship Id="rId8" Type="http://schemas.openxmlformats.org/officeDocument/2006/relationships/image" Target="../media/image41.png"/><Relationship Id="rId3" Type="http://schemas.microsoft.com/office/2007/relationships/hdphoto" Target="../media/hdphoto2.wdp"/><Relationship Id="rId7" Type="http://schemas.openxmlformats.org/officeDocument/2006/relationships/image" Target="../media/image40.png"/><Relationship Id="rId2" Type="http://schemas.openxmlformats.org/officeDocument/2006/relationships/image" Target="../media/image18.png"/><Relationship Id="rId1" Type="http://schemas.openxmlformats.org/officeDocument/2006/relationships/slideLayout" Target="../slideLayouts/slideLayout8.xml"/><Relationship Id="rId6" Type="http://schemas.microsoft.com/office/2007/relationships/hdphoto" Target="../media/hdphoto1.wdp"/><Relationship Id="rId5" Type="http://schemas.openxmlformats.org/officeDocument/2006/relationships/image" Target="../media/image37.png"/><Relationship Id="rId4" Type="http://schemas.openxmlformats.org/officeDocument/2006/relationships/image" Target="../media/image39.jpeg"/></Relationships>
</file>

<file path=ppt/slides/_rels/slide3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8.xml"/><Relationship Id="rId1" Type="http://schemas.openxmlformats.org/officeDocument/2006/relationships/slideLayout" Target="../slideLayouts/slideLayout8.xml"/><Relationship Id="rId4" Type="http://schemas.openxmlformats.org/officeDocument/2006/relationships/image" Target="../media/image46.jpeg"/></Relationships>
</file>

<file path=ppt/slides/_rels/slide44.xml.rels><?xml version="1.0" encoding="UTF-8" standalone="yes"?>
<Relationships xmlns="http://schemas.openxmlformats.org/package/2006/relationships"><Relationship Id="rId3" Type="http://schemas.openxmlformats.org/officeDocument/2006/relationships/hyperlink" Target="mailto:wmc@hkfyg.org.hk" TargetMode="External"/><Relationship Id="rId2" Type="http://schemas.openxmlformats.org/officeDocument/2006/relationships/hyperlink" Target="http://ywc.hkfyg.org.hk/"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NFFAuavnYi4"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image" Target="../media/image11.pn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8.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6260" y="3487980"/>
            <a:ext cx="8551479" cy="610820"/>
          </a:xfrm>
        </p:spPr>
        <p:txBody>
          <a:bodyPr>
            <a:noAutofit/>
          </a:bodyPr>
          <a:lstStyle/>
          <a:p>
            <a:r>
              <a:rPr lang="zh-TW" altLang="zh-HK" sz="2400" b="1" dirty="0"/>
              <a:t>如何處理青少年網絡</a:t>
            </a:r>
            <a:r>
              <a:rPr lang="zh-TW" altLang="zh-HK" sz="2400" b="1" dirty="0" smtClean="0"/>
              <a:t>欺凌</a:t>
            </a:r>
            <a:endParaRPr lang="en-US" sz="2400" b="1" dirty="0"/>
          </a:p>
        </p:txBody>
      </p:sp>
      <p:sp>
        <p:nvSpPr>
          <p:cNvPr id="3" name="矩形 2"/>
          <p:cNvSpPr/>
          <p:nvPr/>
        </p:nvSpPr>
        <p:spPr>
          <a:xfrm>
            <a:off x="4558527" y="3943171"/>
            <a:ext cx="4572000" cy="1200329"/>
          </a:xfrm>
          <a:prstGeom prst="rect">
            <a:avLst/>
          </a:prstGeom>
        </p:spPr>
        <p:txBody>
          <a:bodyPr>
            <a:spAutoFit/>
          </a:bodyPr>
          <a:lstStyle/>
          <a:p>
            <a:pPr algn="r" fontAlgn="auto">
              <a:spcAft>
                <a:spcPts val="0"/>
              </a:spcAft>
              <a:buFont typeface="Wingdings 2"/>
              <a:buNone/>
              <a:defRPr/>
            </a:pPr>
            <a:r>
              <a:rPr lang="zh-TW" altLang="en-US" dirty="0"/>
              <a:t>香港青年</a:t>
            </a:r>
            <a:r>
              <a:rPr lang="zh-TW" altLang="en-US" dirty="0" smtClean="0"/>
              <a:t>協會 </a:t>
            </a:r>
            <a:endParaRPr lang="en-US" altLang="zh-TW" dirty="0" smtClean="0"/>
          </a:p>
          <a:p>
            <a:pPr algn="r" fontAlgn="auto">
              <a:spcAft>
                <a:spcPts val="0"/>
              </a:spcAft>
              <a:buFont typeface="Wingdings 2"/>
              <a:buNone/>
              <a:defRPr/>
            </a:pPr>
            <a:r>
              <a:rPr lang="zh-TW" altLang="en-US" dirty="0" smtClean="0"/>
              <a:t>全健思維中心</a:t>
            </a:r>
            <a:endParaRPr lang="en-US" altLang="zh-TW" dirty="0" smtClean="0"/>
          </a:p>
          <a:p>
            <a:pPr algn="r" fontAlgn="auto">
              <a:spcAft>
                <a:spcPts val="0"/>
              </a:spcAft>
              <a:buFont typeface="Wingdings 2"/>
              <a:buNone/>
              <a:defRPr/>
            </a:pPr>
            <a:r>
              <a:rPr lang="zh-TW" altLang="en-US" dirty="0" smtClean="0"/>
              <a:t>分隊隊長 </a:t>
            </a:r>
            <a:endParaRPr lang="en-US" altLang="zh-TW" dirty="0" smtClean="0"/>
          </a:p>
          <a:p>
            <a:pPr algn="r" fontAlgn="auto">
              <a:spcAft>
                <a:spcPts val="0"/>
              </a:spcAft>
              <a:buFont typeface="Wingdings 2"/>
              <a:buNone/>
              <a:defRPr/>
            </a:pPr>
            <a:r>
              <a:rPr lang="zh-TW" altLang="en-US" dirty="0" smtClean="0"/>
              <a:t>陳英杰先生</a:t>
            </a:r>
            <a:endParaRPr lang="en-US" altLang="zh-TW" dirty="0"/>
          </a:p>
        </p:txBody>
      </p:sp>
    </p:spTree>
    <p:extLst>
      <p:ext uri="{BB962C8B-B14F-4D97-AF65-F5344CB8AC3E}">
        <p14:creationId xmlns:p14="http://schemas.microsoft.com/office/powerpoint/2010/main" val="3639203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pPr algn="ctr"/>
            <a:r>
              <a:rPr lang="zh-TW" altLang="en-US" b="1" dirty="0"/>
              <a:t>網絡欺凌手法</a:t>
            </a:r>
            <a:endParaRPr lang="zh-HK" altLang="en-US" b="1" dirty="0"/>
          </a:p>
        </p:txBody>
      </p:sp>
      <p:sp>
        <p:nvSpPr>
          <p:cNvPr id="3" name="內容版面配置區 2"/>
          <p:cNvSpPr>
            <a:spLocks noGrp="1"/>
          </p:cNvSpPr>
          <p:nvPr>
            <p:ph idx="1"/>
          </p:nvPr>
        </p:nvSpPr>
        <p:spPr>
          <a:xfrm>
            <a:off x="2586835" y="1044700"/>
            <a:ext cx="6104234" cy="3946094"/>
          </a:xfrm>
        </p:spPr>
        <p:txBody>
          <a:bodyPr>
            <a:normAutofit fontScale="55000" lnSpcReduction="20000"/>
          </a:bodyPr>
          <a:lstStyle/>
          <a:p>
            <a:pPr marL="265176" indent="-265176" fontAlgn="auto">
              <a:lnSpc>
                <a:spcPct val="170000"/>
              </a:lnSpc>
              <a:spcAft>
                <a:spcPts val="0"/>
              </a:spcAft>
              <a:buFont typeface="Wingdings 2"/>
              <a:buChar char=""/>
              <a:defRPr/>
            </a:pPr>
            <a:r>
              <a:rPr lang="zh-TW" altLang="en-US" sz="3300" b="1" dirty="0"/>
              <a:t>平台</a:t>
            </a:r>
            <a:r>
              <a:rPr lang="en-US" altLang="zh-TW" sz="3300" b="1" dirty="0"/>
              <a:t>︰</a:t>
            </a:r>
            <a:r>
              <a:rPr lang="zh-TW" altLang="en-US" sz="3300" dirty="0"/>
              <a:t>電郵、網頁上的圖像或文字訊息、網誌、聊天室、討論區、在線遊戲網絡、流動電話或其他通訊科技平台；</a:t>
            </a:r>
          </a:p>
          <a:p>
            <a:pPr marL="265176" indent="-265176" fontAlgn="auto">
              <a:lnSpc>
                <a:spcPct val="170000"/>
              </a:lnSpc>
              <a:spcAft>
                <a:spcPts val="0"/>
              </a:spcAft>
              <a:buFont typeface="Wingdings 2"/>
              <a:buChar char=""/>
              <a:defRPr/>
            </a:pPr>
            <a:r>
              <a:rPr lang="zh-TW" altLang="en-US" sz="3300" b="1" dirty="0"/>
              <a:t>行為</a:t>
            </a:r>
            <a:r>
              <a:rPr lang="en-US" altLang="zh-TW" sz="3300" b="1" dirty="0"/>
              <a:t>︰</a:t>
            </a:r>
            <a:r>
              <a:rPr lang="zh-TW" altLang="en-US" sz="3300" dirty="0"/>
              <a:t>騷擾、抹黑、披露他人在現實世界的身份、誣陷、假冒他人、欺詐及排斥他人的行為；</a:t>
            </a:r>
          </a:p>
          <a:p>
            <a:pPr marL="265176" indent="-265176" fontAlgn="auto">
              <a:lnSpc>
                <a:spcPct val="170000"/>
              </a:lnSpc>
              <a:spcAft>
                <a:spcPts val="0"/>
              </a:spcAft>
              <a:buFont typeface="Wingdings 2"/>
              <a:buChar char=""/>
              <a:defRPr/>
            </a:pPr>
            <a:r>
              <a:rPr lang="zh-TW" altLang="en-US" sz="3300" b="1" dirty="0"/>
              <a:t>效率</a:t>
            </a:r>
            <a:r>
              <a:rPr lang="en-US" altLang="zh-TW" sz="3300" b="1" dirty="0"/>
              <a:t>︰</a:t>
            </a:r>
            <a:r>
              <a:rPr lang="zh-TW" altLang="en-US" sz="3300" dirty="0"/>
              <a:t>利用互聯網的高速通訊方式，具一傳十、十傳百的效率；</a:t>
            </a:r>
          </a:p>
          <a:p>
            <a:pPr marL="265176" indent="-265176" fontAlgn="auto">
              <a:lnSpc>
                <a:spcPct val="170000"/>
              </a:lnSpc>
              <a:spcAft>
                <a:spcPts val="0"/>
              </a:spcAft>
              <a:buFont typeface="Wingdings 2"/>
              <a:buChar char=""/>
              <a:defRPr/>
            </a:pPr>
            <a:r>
              <a:rPr lang="zh-TW" altLang="en-US" sz="3300" dirty="0"/>
              <a:t>各種形式的網絡欺凌都可能會對受害者造成極大困擾，而在極端情況下，更可能會最終導致自殺的悲劇。</a:t>
            </a:r>
            <a:endParaRPr lang="en-US" altLang="zh-TW" sz="3300" dirty="0"/>
          </a:p>
          <a:p>
            <a:pPr marL="265176" indent="-265176" fontAlgn="auto">
              <a:spcAft>
                <a:spcPts val="0"/>
              </a:spcAft>
              <a:buFont typeface="Wingdings 2"/>
              <a:buChar char=""/>
              <a:defRPr/>
            </a:pPr>
            <a:endParaRPr lang="en-US" altLang="zh-TW" dirty="0"/>
          </a:p>
          <a:p>
            <a:pPr marL="0" indent="0" fontAlgn="auto">
              <a:spcAft>
                <a:spcPts val="0"/>
              </a:spcAft>
              <a:buFont typeface="Wingdings 2"/>
              <a:buNone/>
              <a:defRPr/>
            </a:pPr>
            <a:r>
              <a:rPr lang="en-US" altLang="zh-TW" sz="1400" dirty="0"/>
              <a:t>(</a:t>
            </a:r>
            <a:r>
              <a:rPr lang="zh-TW" altLang="en-US" sz="1400" dirty="0"/>
              <a:t>來源</a:t>
            </a:r>
            <a:r>
              <a:rPr lang="en-US" altLang="zh-TW" sz="1400" dirty="0"/>
              <a:t>︰</a:t>
            </a:r>
            <a:r>
              <a:rPr lang="zh-TW" altLang="en-US" sz="1400" dirty="0"/>
              <a:t>香港個人資料私隱專員公署、</a:t>
            </a:r>
            <a:r>
              <a:rPr lang="en-US" altLang="zh-TW" sz="1400" dirty="0"/>
              <a:t>2015)</a:t>
            </a:r>
          </a:p>
          <a:p>
            <a:endParaRPr lang="zh-HK" altLang="en-US" dirty="0"/>
          </a:p>
        </p:txBody>
      </p:sp>
    </p:spTree>
    <p:extLst>
      <p:ext uri="{BB962C8B-B14F-4D97-AF65-F5344CB8AC3E}">
        <p14:creationId xmlns:p14="http://schemas.microsoft.com/office/powerpoint/2010/main" val="31298140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a:extLst>
              <a:ext uri="{FF2B5EF4-FFF2-40B4-BE49-F238E27FC236}">
                <a16:creationId xmlns:a16="http://schemas.microsoft.com/office/drawing/2014/main" xmlns="" id="{A765E0BC-9C21-41E2-B7A7-D0EDC10A57A1}"/>
              </a:ext>
            </a:extLst>
          </p:cNvPr>
          <p:cNvSpPr>
            <a:spLocks noGrp="1"/>
          </p:cNvSpPr>
          <p:nvPr>
            <p:ph type="title"/>
          </p:nvPr>
        </p:nvSpPr>
        <p:spPr>
          <a:xfrm>
            <a:off x="0" y="1502815"/>
            <a:ext cx="5354916" cy="857250"/>
          </a:xfrm>
        </p:spPr>
        <p:txBody>
          <a:bodyPr>
            <a:normAutofit/>
          </a:bodyPr>
          <a:lstStyle/>
          <a:p>
            <a:r>
              <a:rPr lang="zh-TW" altLang="en-US" sz="3200" dirty="0"/>
              <a:t>小學生的網絡欺凌手法</a:t>
            </a:r>
            <a:endParaRPr lang="zh-HK" altLang="en-US" sz="3200" dirty="0"/>
          </a:p>
        </p:txBody>
      </p:sp>
      <p:sp>
        <p:nvSpPr>
          <p:cNvPr id="3" name="內容版面配置區 2">
            <a:extLst>
              <a:ext uri="{FF2B5EF4-FFF2-40B4-BE49-F238E27FC236}">
                <a16:creationId xmlns:a16="http://schemas.microsoft.com/office/drawing/2014/main" xmlns="" id="{A113139C-06B5-45DF-A0A1-A5BDE839FF91}"/>
              </a:ext>
            </a:extLst>
          </p:cNvPr>
          <p:cNvSpPr>
            <a:spLocks noGrp="1"/>
          </p:cNvSpPr>
          <p:nvPr>
            <p:ph sz="half" idx="1"/>
          </p:nvPr>
        </p:nvSpPr>
        <p:spPr>
          <a:xfrm>
            <a:off x="457200" y="2571749"/>
            <a:ext cx="4038600" cy="2022873"/>
          </a:xfrm>
        </p:spPr>
        <p:txBody>
          <a:bodyPr>
            <a:normAutofit/>
          </a:bodyPr>
          <a:lstStyle/>
          <a:p>
            <a:r>
              <a:rPr lang="zh-TW" altLang="en-US" sz="2000" dirty="0"/>
              <a:t>透過社交媒體，對某人或某群組進行</a:t>
            </a:r>
            <a:r>
              <a:rPr lang="zh-TW" altLang="en-US" sz="2000" dirty="0">
                <a:solidFill>
                  <a:srgbClr val="FF0000"/>
                </a:solidFill>
              </a:rPr>
              <a:t>發出大量無意義</a:t>
            </a:r>
            <a:r>
              <a:rPr lang="zh-TW" altLang="en-US" sz="2000" dirty="0"/>
              <a:t>的訊息，以騷擾其他人或阻止群組溝通。</a:t>
            </a:r>
            <a:endParaRPr lang="zh-HK" altLang="en-US" sz="2000" dirty="0"/>
          </a:p>
        </p:txBody>
      </p:sp>
      <p:pic>
        <p:nvPicPr>
          <p:cNvPr id="1026" name="Picture 2" descr="whatsapp è½ç¸çåçæå°çµæ">
            <a:extLst>
              <a:ext uri="{FF2B5EF4-FFF2-40B4-BE49-F238E27FC236}">
                <a16:creationId xmlns:a16="http://schemas.microsoft.com/office/drawing/2014/main" xmlns="" id="{A287A6C7-3843-4BF2-8118-8E980AE24A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8230" y="739290"/>
            <a:ext cx="3250058" cy="43334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65678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2D3BC5C8-7F39-43FC-858E-28D9EE68E1CF}"/>
              </a:ext>
            </a:extLst>
          </p:cNvPr>
          <p:cNvSpPr>
            <a:spLocks noGrp="1"/>
          </p:cNvSpPr>
          <p:nvPr>
            <p:ph type="title"/>
          </p:nvPr>
        </p:nvSpPr>
        <p:spPr>
          <a:xfrm>
            <a:off x="143555" y="1502815"/>
            <a:ext cx="4697902" cy="857250"/>
          </a:xfrm>
        </p:spPr>
        <p:txBody>
          <a:bodyPr>
            <a:normAutofit/>
          </a:bodyPr>
          <a:lstStyle/>
          <a:p>
            <a:r>
              <a:rPr lang="zh-TW" altLang="en-US" sz="3200" dirty="0"/>
              <a:t>小學生的網絡欺凌手法</a:t>
            </a:r>
            <a:endParaRPr lang="zh-HK" altLang="en-US" sz="3200" dirty="0"/>
          </a:p>
        </p:txBody>
      </p:sp>
      <p:sp>
        <p:nvSpPr>
          <p:cNvPr id="3" name="內容版面配置區 2">
            <a:extLst>
              <a:ext uri="{FF2B5EF4-FFF2-40B4-BE49-F238E27FC236}">
                <a16:creationId xmlns:a16="http://schemas.microsoft.com/office/drawing/2014/main" xmlns="" id="{5120507B-E498-4867-A5EC-4275BD03D73C}"/>
              </a:ext>
            </a:extLst>
          </p:cNvPr>
          <p:cNvSpPr>
            <a:spLocks noGrp="1"/>
          </p:cNvSpPr>
          <p:nvPr>
            <p:ph sz="half" idx="1"/>
          </p:nvPr>
        </p:nvSpPr>
        <p:spPr>
          <a:xfrm>
            <a:off x="601670" y="2571750"/>
            <a:ext cx="4038600" cy="2165044"/>
          </a:xfrm>
        </p:spPr>
        <p:txBody>
          <a:bodyPr>
            <a:normAutofit/>
          </a:bodyPr>
          <a:lstStyle/>
          <a:p>
            <a:r>
              <a:rPr lang="zh-TW" altLang="en-US" sz="2400" dirty="0"/>
              <a:t>於</a:t>
            </a:r>
            <a:r>
              <a:rPr lang="en-US" altLang="zh-TW" sz="2400" dirty="0" err="1"/>
              <a:t>whatsapp</a:t>
            </a:r>
            <a:r>
              <a:rPr lang="zh-TW" altLang="en-US" sz="2400" dirty="0"/>
              <a:t>群組內不停杯葛某位同學，不停將同學退出群組，排擠某位同學，阻擋某位同學與他人聯系。</a:t>
            </a:r>
            <a:endParaRPr lang="zh-HK" altLang="en-US" sz="2400" dirty="0"/>
          </a:p>
        </p:txBody>
      </p:sp>
      <p:pic>
        <p:nvPicPr>
          <p:cNvPr id="2054" name="Picture 6" descr="http://www.armradio.am/en/wp-content/uploads/2014/10/whatsapp_access_denied.jpg">
            <a:extLst>
              <a:ext uri="{FF2B5EF4-FFF2-40B4-BE49-F238E27FC236}">
                <a16:creationId xmlns:a16="http://schemas.microsoft.com/office/drawing/2014/main" xmlns="" id="{73A87A56-07D5-4834-BF24-CA759DA4D3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1457" y="1960930"/>
            <a:ext cx="3945430" cy="2796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82390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48965" y="1502815"/>
            <a:ext cx="8246070" cy="610820"/>
          </a:xfrm>
        </p:spPr>
        <p:txBody>
          <a:bodyPr>
            <a:normAutofit/>
          </a:bodyPr>
          <a:lstStyle/>
          <a:p>
            <a:r>
              <a:rPr lang="zh-TW" altLang="en-US" sz="2800" b="1" dirty="0">
                <a:solidFill>
                  <a:schemeClr val="tx2"/>
                </a:solidFill>
              </a:rPr>
              <a:t>華人社區及香港的欺凌現象</a:t>
            </a:r>
            <a:endParaRPr lang="zh-HK" altLang="en-US" sz="2800" b="1" dirty="0">
              <a:solidFill>
                <a:schemeClr val="tx2"/>
              </a:solidFill>
            </a:endParaRPr>
          </a:p>
        </p:txBody>
      </p:sp>
      <p:sp>
        <p:nvSpPr>
          <p:cNvPr id="3" name="內容版面配置區 2"/>
          <p:cNvSpPr>
            <a:spLocks noGrp="1"/>
          </p:cNvSpPr>
          <p:nvPr>
            <p:ph idx="1"/>
          </p:nvPr>
        </p:nvSpPr>
        <p:spPr>
          <a:xfrm>
            <a:off x="448965" y="2419045"/>
            <a:ext cx="8246070" cy="2443275"/>
          </a:xfrm>
        </p:spPr>
        <p:txBody>
          <a:bodyPr>
            <a:normAutofit/>
          </a:bodyPr>
          <a:lstStyle/>
          <a:p>
            <a:pPr marL="0" indent="0">
              <a:buNone/>
            </a:pPr>
            <a:r>
              <a:rPr lang="zh-TW" altLang="en-US" sz="2000" dirty="0" smtClean="0"/>
              <a:t>華人</a:t>
            </a:r>
            <a:r>
              <a:rPr lang="zh-TW" altLang="en-US" sz="2000" dirty="0"/>
              <a:t>社區 </a:t>
            </a:r>
            <a:r>
              <a:rPr lang="en-US" altLang="zh-TW" sz="2000" dirty="0"/>
              <a:t>: </a:t>
            </a:r>
            <a:r>
              <a:rPr lang="zh-TW" altLang="en-US" sz="2000" dirty="0"/>
              <a:t>香港遊樂場協會</a:t>
            </a:r>
            <a:r>
              <a:rPr lang="en-US" altLang="zh-TW" sz="2000" dirty="0"/>
              <a:t>︰2016</a:t>
            </a:r>
          </a:p>
          <a:p>
            <a:r>
              <a:rPr lang="en-US" altLang="zh-TW" sz="2000" dirty="0"/>
              <a:t>  </a:t>
            </a:r>
            <a:r>
              <a:rPr lang="zh-TW" altLang="en-US" sz="2000" dirty="0"/>
              <a:t>跟星、台、穗、澳四地團體訪問逾</a:t>
            </a:r>
            <a:r>
              <a:rPr lang="en-US" altLang="zh-TW" sz="2000" dirty="0"/>
              <a:t>4100</a:t>
            </a:r>
            <a:r>
              <a:rPr lang="zh-TW" altLang="en-US" sz="2000" dirty="0"/>
              <a:t>名青少年，</a:t>
            </a:r>
          </a:p>
          <a:p>
            <a:r>
              <a:rPr lang="zh-TW" altLang="en-US" sz="2000" dirty="0"/>
              <a:t>  </a:t>
            </a:r>
            <a:r>
              <a:rPr lang="en-US" altLang="zh-TW" sz="2000" dirty="0"/>
              <a:t>72.9%</a:t>
            </a:r>
            <a:r>
              <a:rPr lang="zh-TW" altLang="en-US" sz="2000" dirty="0"/>
              <a:t>曾受網絡欺凌，</a:t>
            </a:r>
            <a:r>
              <a:rPr lang="en-US" altLang="zh-TW" sz="2000" dirty="0"/>
              <a:t>68%</a:t>
            </a:r>
            <a:r>
              <a:rPr lang="zh-TW" altLang="en-US" sz="2000" dirty="0"/>
              <a:t>曾欺凌人，</a:t>
            </a:r>
            <a:r>
              <a:rPr lang="en-US" altLang="zh-TW" sz="2000" dirty="0"/>
              <a:t>61.4%</a:t>
            </a:r>
          </a:p>
          <a:p>
            <a:r>
              <a:rPr lang="en-US" altLang="zh-TW" sz="2000" dirty="0"/>
              <a:t>  </a:t>
            </a:r>
            <a:r>
              <a:rPr lang="zh-TW" altLang="en-US" sz="2000" dirty="0"/>
              <a:t>稱兩者皆試過；主要欺凌者是受害人的「朋友」，</a:t>
            </a:r>
          </a:p>
          <a:p>
            <a:r>
              <a:rPr lang="zh-TW" altLang="en-US" sz="2000" dirty="0"/>
              <a:t>  僅</a:t>
            </a:r>
            <a:r>
              <a:rPr lang="en-US" altLang="zh-TW" sz="2000" dirty="0"/>
              <a:t>2</a:t>
            </a:r>
            <a:r>
              <a:rPr lang="zh-TW" altLang="en-US" sz="2000" dirty="0"/>
              <a:t>成受害人稱會向他人求助</a:t>
            </a:r>
          </a:p>
          <a:p>
            <a:endParaRPr lang="zh-HK" altLang="en-US" dirty="0"/>
          </a:p>
        </p:txBody>
      </p:sp>
    </p:spTree>
    <p:extLst>
      <p:ext uri="{BB962C8B-B14F-4D97-AF65-F5344CB8AC3E}">
        <p14:creationId xmlns:p14="http://schemas.microsoft.com/office/powerpoint/2010/main" val="31566511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4950" y="1350110"/>
            <a:ext cx="4275740" cy="610820"/>
          </a:xfrm>
        </p:spPr>
        <p:txBody>
          <a:bodyPr>
            <a:normAutofit/>
          </a:bodyPr>
          <a:lstStyle/>
          <a:p>
            <a:r>
              <a:rPr lang="zh-TW" altLang="en-US" sz="2000" b="1" dirty="0">
                <a:solidFill>
                  <a:schemeClr val="tx2"/>
                </a:solidFill>
              </a:rPr>
              <a:t>網絡欺凌在本港現象</a:t>
            </a:r>
            <a:endParaRPr lang="en-US" altLang="zh-TW" sz="2000" b="1" dirty="0">
              <a:solidFill>
                <a:schemeClr val="tx2"/>
              </a:solidFill>
            </a:endParaRPr>
          </a:p>
        </p:txBody>
      </p:sp>
      <p:sp>
        <p:nvSpPr>
          <p:cNvPr id="6" name="Content Placeholder 5"/>
          <p:cNvSpPr>
            <a:spLocks noGrp="1"/>
          </p:cNvSpPr>
          <p:nvPr>
            <p:ph sz="half" idx="2"/>
          </p:nvPr>
        </p:nvSpPr>
        <p:spPr>
          <a:xfrm>
            <a:off x="296259" y="1960930"/>
            <a:ext cx="7940661" cy="2191484"/>
          </a:xfrm>
        </p:spPr>
        <p:txBody>
          <a:bodyPr>
            <a:normAutofit fontScale="92500" lnSpcReduction="10000"/>
          </a:bodyPr>
          <a:lstStyle/>
          <a:p>
            <a:pPr marL="0" indent="0" algn="l">
              <a:buNone/>
            </a:pPr>
            <a:r>
              <a:rPr lang="zh-TW" altLang="en-US" sz="1700" dirty="0">
                <a:solidFill>
                  <a:srgbClr val="FF0000"/>
                </a:solidFill>
              </a:rPr>
              <a:t>復和綜合服務中心與城市大學</a:t>
            </a:r>
            <a:r>
              <a:rPr lang="en-US" altLang="zh-TW" sz="1700" dirty="0">
                <a:solidFill>
                  <a:srgbClr val="FF0000"/>
                </a:solidFill>
              </a:rPr>
              <a:t>2016</a:t>
            </a:r>
          </a:p>
          <a:p>
            <a:pPr algn="l"/>
            <a:r>
              <a:rPr lang="zh-TW" altLang="en-US" sz="1700" dirty="0"/>
              <a:t>以問卷訪問</a:t>
            </a:r>
            <a:r>
              <a:rPr lang="en-US" altLang="zh-TW" sz="1700" dirty="0"/>
              <a:t>3000</a:t>
            </a:r>
            <a:r>
              <a:rPr lang="zh-TW" altLang="en-US" sz="1700" dirty="0"/>
              <a:t>名中小學生，</a:t>
            </a:r>
            <a:r>
              <a:rPr lang="zh-TW" altLang="en-US" sz="1700" dirty="0">
                <a:solidFill>
                  <a:srgbClr val="C00000"/>
                </a:solidFill>
              </a:rPr>
              <a:t>超過</a:t>
            </a:r>
            <a:r>
              <a:rPr lang="en-US" altLang="zh-TW" sz="1700" dirty="0">
                <a:solidFill>
                  <a:srgbClr val="C00000"/>
                </a:solidFill>
              </a:rPr>
              <a:t>10%</a:t>
            </a:r>
            <a:r>
              <a:rPr lang="zh-TW" altLang="en-US" sz="1700" dirty="0"/>
              <a:t>受訪者在過去一個月被人網絡欺凌</a:t>
            </a:r>
            <a:endParaRPr lang="en-US" altLang="zh-TW" sz="1700" dirty="0"/>
          </a:p>
          <a:p>
            <a:pPr algn="l"/>
            <a:r>
              <a:rPr lang="zh-TW" altLang="en-US" sz="1700" dirty="0"/>
              <a:t>最常見的是被人「改圖」恥笑及羞辱，達</a:t>
            </a:r>
            <a:r>
              <a:rPr lang="en-US" altLang="zh-TW" sz="1700" dirty="0"/>
              <a:t>12.7%</a:t>
            </a:r>
          </a:p>
          <a:p>
            <a:pPr algn="l"/>
            <a:r>
              <a:rPr lang="zh-TW" altLang="en-US" sz="1700" dirty="0"/>
              <a:t>其次為被人惡意中傷或無中生有地散播謠言，有</a:t>
            </a:r>
            <a:r>
              <a:rPr lang="en-US" altLang="zh-TW" sz="1700" dirty="0"/>
              <a:t>12.1</a:t>
            </a:r>
            <a:r>
              <a:rPr lang="en-US" altLang="zh-TW" sz="1700" dirty="0" smtClean="0"/>
              <a:t>%</a:t>
            </a:r>
            <a:endParaRPr lang="en-US" altLang="zh-TW" sz="1700" dirty="0"/>
          </a:p>
          <a:p>
            <a:pPr algn="l"/>
            <a:r>
              <a:rPr lang="en-US" altLang="zh-TW" sz="1700" dirty="0"/>
              <a:t>45.6% </a:t>
            </a:r>
            <a:r>
              <a:rPr lang="zh-TW" altLang="en-US" sz="1700" dirty="0"/>
              <a:t>的學生指「對將來感到絕望」</a:t>
            </a:r>
          </a:p>
          <a:p>
            <a:pPr algn="l"/>
            <a:r>
              <a:rPr lang="en-US" altLang="zh-TW" sz="1700" dirty="0"/>
              <a:t>44.4%</a:t>
            </a:r>
            <a:r>
              <a:rPr lang="zh-TW" altLang="en-US" sz="1700" dirty="0"/>
              <a:t>更「失眠及難以入睡」</a:t>
            </a:r>
          </a:p>
          <a:p>
            <a:pPr marL="0" indent="0" algn="l">
              <a:buNone/>
            </a:pPr>
            <a:endParaRPr lang="en-US" altLang="zh-TW" sz="1700" dirty="0"/>
          </a:p>
          <a:p>
            <a:pPr algn="l"/>
            <a:r>
              <a:rPr lang="zh-TW" altLang="en-US" sz="1700" dirty="0"/>
              <a:t>個人資料私隱專員公署過去</a:t>
            </a:r>
            <a:r>
              <a:rPr lang="en-US" altLang="zh-TW" sz="1700" dirty="0"/>
              <a:t>5</a:t>
            </a:r>
            <a:r>
              <a:rPr lang="zh-TW" altLang="en-US" sz="1700" dirty="0"/>
              <a:t>年接獲網絡欺凌的投訴有上升趨勢</a:t>
            </a:r>
            <a:endParaRPr lang="en-US" altLang="zh-HK" sz="1700" dirty="0"/>
          </a:p>
          <a:p>
            <a:pPr algn="l"/>
            <a:endParaRPr lang="en-US" altLang="zh-TW" sz="1700" dirty="0"/>
          </a:p>
          <a:p>
            <a:pPr marL="0" indent="0" algn="l">
              <a:buNone/>
            </a:pPr>
            <a:endParaRPr lang="en-US" altLang="zh-TW" sz="1700" dirty="0"/>
          </a:p>
          <a:p>
            <a:pPr algn="l"/>
            <a:endParaRPr lang="en-US" altLang="zh-TW" sz="1800" dirty="0"/>
          </a:p>
          <a:p>
            <a:pPr algn="l"/>
            <a:endParaRPr lang="en-US" altLang="zh-TW" sz="1800" dirty="0"/>
          </a:p>
        </p:txBody>
      </p:sp>
      <p:sp>
        <p:nvSpPr>
          <p:cNvPr id="2" name="橢圓 1">
            <a:extLst>
              <a:ext uri="{FF2B5EF4-FFF2-40B4-BE49-F238E27FC236}">
                <a16:creationId xmlns="" xmlns:a16="http://schemas.microsoft.com/office/drawing/2014/main" id="{9D2C900A-B131-4909-A0EC-67ABFD62F1CA}"/>
              </a:ext>
            </a:extLst>
          </p:cNvPr>
          <p:cNvSpPr/>
          <p:nvPr/>
        </p:nvSpPr>
        <p:spPr>
          <a:xfrm>
            <a:off x="5946345" y="3952130"/>
            <a:ext cx="2753746" cy="104722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t>為何觀察同調查背道而馳？</a:t>
            </a:r>
            <a:endParaRPr lang="zh-HK" altLang="en-US" dirty="0"/>
          </a:p>
        </p:txBody>
      </p:sp>
      <p:sp>
        <p:nvSpPr>
          <p:cNvPr id="3" name="文字方塊 2">
            <a:extLst>
              <a:ext uri="{FF2B5EF4-FFF2-40B4-BE49-F238E27FC236}">
                <a16:creationId xmlns="" xmlns:a16="http://schemas.microsoft.com/office/drawing/2014/main" id="{0901376B-BB7D-4753-90FB-3685B0692A5A}"/>
              </a:ext>
            </a:extLst>
          </p:cNvPr>
          <p:cNvSpPr txBox="1"/>
          <p:nvPr/>
        </p:nvSpPr>
        <p:spPr>
          <a:xfrm>
            <a:off x="296259" y="4251505"/>
            <a:ext cx="4859022" cy="646331"/>
          </a:xfrm>
          <a:prstGeom prst="rect">
            <a:avLst/>
          </a:prstGeom>
          <a:noFill/>
        </p:spPr>
        <p:txBody>
          <a:bodyPr wrap="none" rtlCol="0">
            <a:spAutoFit/>
          </a:bodyPr>
          <a:lstStyle/>
          <a:p>
            <a:r>
              <a:rPr lang="zh-TW" altLang="en-US" dirty="0">
                <a:solidFill>
                  <a:srgbClr val="FF0000"/>
                </a:solidFill>
              </a:rPr>
              <a:t>前線同工觀察</a:t>
            </a:r>
            <a:endParaRPr lang="en-US" altLang="zh-TW" dirty="0">
              <a:solidFill>
                <a:srgbClr val="FF0000"/>
              </a:solidFill>
            </a:endParaRPr>
          </a:p>
          <a:p>
            <a:pPr marL="285750" indent="-285750">
              <a:buFont typeface="Arial" panose="020B0604020202020204" pitchFamily="34" charset="0"/>
              <a:buChar char="•"/>
            </a:pPr>
            <a:r>
              <a:rPr lang="zh-TW" altLang="en-US" dirty="0"/>
              <a:t>網絡上較少見到「青少年」網絡欺凌的現象</a:t>
            </a:r>
            <a:endParaRPr lang="zh-HK" altLang="en-US" dirty="0"/>
          </a:p>
        </p:txBody>
      </p:sp>
    </p:spTree>
    <p:extLst>
      <p:ext uri="{BB962C8B-B14F-4D97-AF65-F5344CB8AC3E}">
        <p14:creationId xmlns:p14="http://schemas.microsoft.com/office/powerpoint/2010/main" val="41707837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2" name="Google Shape;212;p29"/>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15</a:t>
            </a:fld>
            <a:endParaRPr/>
          </a:p>
        </p:txBody>
      </p:sp>
      <p:pic>
        <p:nvPicPr>
          <p:cNvPr id="5" name="Picture 2" descr="ä»æ¿é«é¢è£ä¹è±ç´å¿µä¸­å­¸çç¼çæ ¡åæ¬ºåäºä»¶ï¼ä¸åç·çé­ååå­¸ãæ­è³ä»ãï¼çè³è¢«å¤ä½åå­¸è«è¤²æå±è¡ãï¼ç­çæªåï¼"/>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142731">
            <a:off x="642306" y="1370112"/>
            <a:ext cx="3359476" cy="1872208"/>
          </a:xfrm>
          <a:prstGeom prst="rect">
            <a:avLst/>
          </a:prstGeom>
          <a:noFill/>
          <a:extLst>
            <a:ext uri="{909E8E84-426E-40DD-AFC4-6F175D3DCCD1}">
              <a14:hiddenFill xmlns:a14="http://schemas.microsoft.com/office/drawing/2010/main">
                <a:solidFill>
                  <a:srgbClr val="FFFFFF"/>
                </a:solidFill>
              </a14:hiddenFill>
            </a:ext>
          </a:extLst>
        </p:spPr>
      </p:pic>
      <p:sp>
        <p:nvSpPr>
          <p:cNvPr id="6" name="Google Shape;169;p26"/>
          <p:cNvSpPr txBox="1">
            <a:spLocks/>
          </p:cNvSpPr>
          <p:nvPr/>
        </p:nvSpPr>
        <p:spPr>
          <a:xfrm>
            <a:off x="532995" y="437051"/>
            <a:ext cx="4794000" cy="56940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2B2F4C"/>
              </a:buClr>
              <a:buSzPts val="4800"/>
              <a:buFont typeface="Abril Fatface"/>
              <a:buNone/>
              <a:defRPr sz="4800" b="0" i="0" u="none" strike="noStrike" cap="none">
                <a:solidFill>
                  <a:srgbClr val="2B2F4C"/>
                </a:solidFill>
                <a:latin typeface="Abril Fatface"/>
                <a:ea typeface="Abril Fatface"/>
                <a:cs typeface="Abril Fatface"/>
                <a:sym typeface="Abril Fatface"/>
              </a:defRPr>
            </a:lvl1pPr>
            <a:lvl2pPr marR="0" lvl="1" algn="l" rtl="0">
              <a:lnSpc>
                <a:spcPct val="100000"/>
              </a:lnSpc>
              <a:spcBef>
                <a:spcPts val="0"/>
              </a:spcBef>
              <a:spcAft>
                <a:spcPts val="0"/>
              </a:spcAft>
              <a:buClr>
                <a:srgbClr val="2B2F4C"/>
              </a:buClr>
              <a:buSzPts val="4800"/>
              <a:buFont typeface="Abril Fatface"/>
              <a:buNone/>
              <a:defRPr sz="4800" b="0" i="0" u="none" strike="noStrike" cap="none">
                <a:solidFill>
                  <a:srgbClr val="2B2F4C"/>
                </a:solidFill>
                <a:latin typeface="Abril Fatface"/>
                <a:ea typeface="Abril Fatface"/>
                <a:cs typeface="Abril Fatface"/>
                <a:sym typeface="Abril Fatface"/>
              </a:defRPr>
            </a:lvl2pPr>
            <a:lvl3pPr marR="0" lvl="2" algn="l" rtl="0">
              <a:lnSpc>
                <a:spcPct val="100000"/>
              </a:lnSpc>
              <a:spcBef>
                <a:spcPts val="0"/>
              </a:spcBef>
              <a:spcAft>
                <a:spcPts val="0"/>
              </a:spcAft>
              <a:buClr>
                <a:srgbClr val="2B2F4C"/>
              </a:buClr>
              <a:buSzPts val="4800"/>
              <a:buFont typeface="Abril Fatface"/>
              <a:buNone/>
              <a:defRPr sz="4800" b="0" i="0" u="none" strike="noStrike" cap="none">
                <a:solidFill>
                  <a:srgbClr val="2B2F4C"/>
                </a:solidFill>
                <a:latin typeface="Abril Fatface"/>
                <a:ea typeface="Abril Fatface"/>
                <a:cs typeface="Abril Fatface"/>
                <a:sym typeface="Abril Fatface"/>
              </a:defRPr>
            </a:lvl3pPr>
            <a:lvl4pPr marR="0" lvl="3" algn="l" rtl="0">
              <a:lnSpc>
                <a:spcPct val="100000"/>
              </a:lnSpc>
              <a:spcBef>
                <a:spcPts val="0"/>
              </a:spcBef>
              <a:spcAft>
                <a:spcPts val="0"/>
              </a:spcAft>
              <a:buClr>
                <a:srgbClr val="2B2F4C"/>
              </a:buClr>
              <a:buSzPts val="4800"/>
              <a:buFont typeface="Abril Fatface"/>
              <a:buNone/>
              <a:defRPr sz="4800" b="0" i="0" u="none" strike="noStrike" cap="none">
                <a:solidFill>
                  <a:srgbClr val="2B2F4C"/>
                </a:solidFill>
                <a:latin typeface="Abril Fatface"/>
                <a:ea typeface="Abril Fatface"/>
                <a:cs typeface="Abril Fatface"/>
                <a:sym typeface="Abril Fatface"/>
              </a:defRPr>
            </a:lvl4pPr>
            <a:lvl5pPr marR="0" lvl="4" algn="l" rtl="0">
              <a:lnSpc>
                <a:spcPct val="100000"/>
              </a:lnSpc>
              <a:spcBef>
                <a:spcPts val="0"/>
              </a:spcBef>
              <a:spcAft>
                <a:spcPts val="0"/>
              </a:spcAft>
              <a:buClr>
                <a:srgbClr val="2B2F4C"/>
              </a:buClr>
              <a:buSzPts val="4800"/>
              <a:buFont typeface="Abril Fatface"/>
              <a:buNone/>
              <a:defRPr sz="4800" b="0" i="0" u="none" strike="noStrike" cap="none">
                <a:solidFill>
                  <a:srgbClr val="2B2F4C"/>
                </a:solidFill>
                <a:latin typeface="Abril Fatface"/>
                <a:ea typeface="Abril Fatface"/>
                <a:cs typeface="Abril Fatface"/>
                <a:sym typeface="Abril Fatface"/>
              </a:defRPr>
            </a:lvl5pPr>
            <a:lvl6pPr marR="0" lvl="5" algn="l" rtl="0">
              <a:lnSpc>
                <a:spcPct val="100000"/>
              </a:lnSpc>
              <a:spcBef>
                <a:spcPts val="0"/>
              </a:spcBef>
              <a:spcAft>
                <a:spcPts val="0"/>
              </a:spcAft>
              <a:buClr>
                <a:srgbClr val="2B2F4C"/>
              </a:buClr>
              <a:buSzPts val="4800"/>
              <a:buFont typeface="Abril Fatface"/>
              <a:buNone/>
              <a:defRPr sz="4800" b="0" i="0" u="none" strike="noStrike" cap="none">
                <a:solidFill>
                  <a:srgbClr val="2B2F4C"/>
                </a:solidFill>
                <a:latin typeface="Abril Fatface"/>
                <a:ea typeface="Abril Fatface"/>
                <a:cs typeface="Abril Fatface"/>
                <a:sym typeface="Abril Fatface"/>
              </a:defRPr>
            </a:lvl6pPr>
            <a:lvl7pPr marR="0" lvl="6" algn="l" rtl="0">
              <a:lnSpc>
                <a:spcPct val="100000"/>
              </a:lnSpc>
              <a:spcBef>
                <a:spcPts val="0"/>
              </a:spcBef>
              <a:spcAft>
                <a:spcPts val="0"/>
              </a:spcAft>
              <a:buClr>
                <a:srgbClr val="2B2F4C"/>
              </a:buClr>
              <a:buSzPts val="4800"/>
              <a:buFont typeface="Abril Fatface"/>
              <a:buNone/>
              <a:defRPr sz="4800" b="0" i="0" u="none" strike="noStrike" cap="none">
                <a:solidFill>
                  <a:srgbClr val="2B2F4C"/>
                </a:solidFill>
                <a:latin typeface="Abril Fatface"/>
                <a:ea typeface="Abril Fatface"/>
                <a:cs typeface="Abril Fatface"/>
                <a:sym typeface="Abril Fatface"/>
              </a:defRPr>
            </a:lvl7pPr>
            <a:lvl8pPr marR="0" lvl="7" algn="l" rtl="0">
              <a:lnSpc>
                <a:spcPct val="100000"/>
              </a:lnSpc>
              <a:spcBef>
                <a:spcPts val="0"/>
              </a:spcBef>
              <a:spcAft>
                <a:spcPts val="0"/>
              </a:spcAft>
              <a:buClr>
                <a:srgbClr val="2B2F4C"/>
              </a:buClr>
              <a:buSzPts val="4800"/>
              <a:buFont typeface="Abril Fatface"/>
              <a:buNone/>
              <a:defRPr sz="4800" b="0" i="0" u="none" strike="noStrike" cap="none">
                <a:solidFill>
                  <a:srgbClr val="2B2F4C"/>
                </a:solidFill>
                <a:latin typeface="Abril Fatface"/>
                <a:ea typeface="Abril Fatface"/>
                <a:cs typeface="Abril Fatface"/>
                <a:sym typeface="Abril Fatface"/>
              </a:defRPr>
            </a:lvl8pPr>
            <a:lvl9pPr marR="0" lvl="8" algn="l" rtl="0">
              <a:lnSpc>
                <a:spcPct val="100000"/>
              </a:lnSpc>
              <a:spcBef>
                <a:spcPts val="0"/>
              </a:spcBef>
              <a:spcAft>
                <a:spcPts val="0"/>
              </a:spcAft>
              <a:buClr>
                <a:srgbClr val="2B2F4C"/>
              </a:buClr>
              <a:buSzPts val="4800"/>
              <a:buFont typeface="Abril Fatface"/>
              <a:buNone/>
              <a:defRPr sz="4800" b="0" i="0" u="none" strike="noStrike" cap="none">
                <a:solidFill>
                  <a:srgbClr val="2B2F4C"/>
                </a:solidFill>
                <a:latin typeface="Abril Fatface"/>
                <a:ea typeface="Abril Fatface"/>
                <a:cs typeface="Abril Fatface"/>
                <a:sym typeface="Abril Fatface"/>
              </a:defRPr>
            </a:lvl9pPr>
          </a:lstStyle>
          <a:p>
            <a:r>
              <a:rPr lang="zh-TW" altLang="en-US" sz="3600" b="1" dirty="0" smtClean="0">
                <a:solidFill>
                  <a:schemeClr val="accent4">
                    <a:lumMod val="75000"/>
                  </a:schemeClr>
                </a:solidFill>
                <a:latin typeface="微軟正黑體" panose="020B0604030504040204" pitchFamily="34" charset="-120"/>
                <a:ea typeface="微軟正黑體" panose="020B0604030504040204" pitchFamily="34" charset="-120"/>
              </a:rPr>
              <a:t>欺凌，不是玩玩而已</a:t>
            </a:r>
            <a:endParaRPr lang="zh-TW" altLang="en-US" sz="3600" b="1" dirty="0">
              <a:solidFill>
                <a:schemeClr val="accent4">
                  <a:lumMod val="75000"/>
                </a:schemeClr>
              </a:solidFill>
              <a:latin typeface="微軟正黑體" panose="020B0604030504040204" pitchFamily="34" charset="-120"/>
              <a:ea typeface="微軟正黑體" panose="020B0604030504040204" pitchFamily="34" charset="-120"/>
            </a:endParaRPr>
          </a:p>
        </p:txBody>
      </p:sp>
      <p:pic>
        <p:nvPicPr>
          <p:cNvPr id="7" name="Picture 4" descr="æ ¡åæ¬ºåçåçæå°çµæ"/>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52650" y="1730151"/>
            <a:ext cx="3055162" cy="188864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ç¸éåç"/>
          <p:cNvPicPr>
            <a:picLocks noChangeAspect="1" noChangeArrowheads="1"/>
          </p:cNvPicPr>
          <p:nvPr/>
        </p:nvPicPr>
        <p:blipFill rotWithShape="1">
          <a:blip r:embed="rId5">
            <a:extLst>
              <a:ext uri="{28A0092B-C50C-407E-A947-70E740481C1C}">
                <a14:useLocalDpi xmlns:a14="http://schemas.microsoft.com/office/drawing/2010/main" val="0"/>
              </a:ext>
            </a:extLst>
          </a:blip>
          <a:srcRect t="11034"/>
          <a:stretch/>
        </p:blipFill>
        <p:spPr bwMode="auto">
          <a:xfrm rot="348180">
            <a:off x="1309231" y="3166847"/>
            <a:ext cx="2645720" cy="1760979"/>
          </a:xfrm>
          <a:prstGeom prst="rect">
            <a:avLst/>
          </a:prstGeom>
          <a:noFill/>
          <a:extLst>
            <a:ext uri="{909E8E84-426E-40DD-AFC4-6F175D3DCCD1}">
              <a14:hiddenFill xmlns:a14="http://schemas.microsoft.com/office/drawing/2010/main">
                <a:solidFill>
                  <a:srgbClr val="FFFFFF"/>
                </a:solidFill>
              </a14:hiddenFill>
            </a:ext>
          </a:extLst>
        </p:spPr>
      </p:pic>
      <p:sp>
        <p:nvSpPr>
          <p:cNvPr id="9" name="Google Shape;85;p16"/>
          <p:cNvSpPr txBox="1">
            <a:spLocks/>
          </p:cNvSpPr>
          <p:nvPr/>
        </p:nvSpPr>
        <p:spPr>
          <a:xfrm>
            <a:off x="4325553" y="4441907"/>
            <a:ext cx="4248472" cy="61516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Bef>
                <a:spcPts val="600"/>
              </a:spcBef>
              <a:buClr>
                <a:schemeClr val="dk1"/>
              </a:buClr>
              <a:buSzPts val="1100"/>
            </a:pPr>
            <a:r>
              <a:rPr lang="zh-TW" altLang="en-US" sz="3600" b="1" dirty="0" smtClean="0">
                <a:latin typeface="微軟正黑體" panose="020B0604030504040204" pitchFamily="34" charset="-120"/>
                <a:ea typeface="微軟正黑體" panose="020B0604030504040204" pitchFamily="34" charset="-120"/>
              </a:rPr>
              <a:t>這是什麼種類的欺凌</a:t>
            </a:r>
            <a:r>
              <a:rPr lang="zh-TW" altLang="en-US" sz="3600" b="1" dirty="0">
                <a:latin typeface="微軟正黑體" panose="020B0604030504040204" pitchFamily="34" charset="-120"/>
                <a:ea typeface="微軟正黑體" panose="020B0604030504040204" pitchFamily="34" charset="-120"/>
              </a:rPr>
              <a:t>？</a:t>
            </a:r>
            <a:endParaRPr lang="en-US" sz="36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4292845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29"/>
          <p:cNvSpPr txBox="1">
            <a:spLocks noGrp="1"/>
          </p:cNvSpPr>
          <p:nvPr>
            <p:ph type="ctrTitle" idx="4294967295"/>
          </p:nvPr>
        </p:nvSpPr>
        <p:spPr>
          <a:xfrm>
            <a:off x="685800" y="1616692"/>
            <a:ext cx="4974000" cy="11598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altLang="zh-TW" sz="7200" dirty="0" smtClean="0"/>
              <a:t>32.3%</a:t>
            </a:r>
            <a:endParaRPr sz="7200" dirty="0"/>
          </a:p>
        </p:txBody>
      </p:sp>
      <p:sp>
        <p:nvSpPr>
          <p:cNvPr id="211" name="Google Shape;211;p29"/>
          <p:cNvSpPr txBox="1">
            <a:spLocks noGrp="1"/>
          </p:cNvSpPr>
          <p:nvPr>
            <p:ph type="subTitle" idx="4294967295"/>
          </p:nvPr>
        </p:nvSpPr>
        <p:spPr>
          <a:xfrm>
            <a:off x="685800" y="2720996"/>
            <a:ext cx="4974000" cy="784800"/>
          </a:xfrm>
          <a:prstGeom prst="rect">
            <a:avLst/>
          </a:prstGeom>
        </p:spPr>
        <p:txBody>
          <a:bodyPr spcFirstLastPara="1" wrap="square" lIns="0" tIns="0" rIns="0" bIns="0" anchor="t" anchorCtr="0">
            <a:noAutofit/>
          </a:bodyPr>
          <a:lstStyle/>
          <a:p>
            <a:pPr marL="0" lvl="0" indent="0">
              <a:buNone/>
            </a:pPr>
            <a:r>
              <a:rPr lang="zh-TW" altLang="en-US" sz="2400" b="1" dirty="0">
                <a:latin typeface="微軟正黑體" panose="020B0604030504040204" pitchFamily="34" charset="-120"/>
                <a:ea typeface="微軟正黑體" panose="020B0604030504040204" pitchFamily="34" charset="-120"/>
              </a:rPr>
              <a:t>香港</a:t>
            </a:r>
            <a:r>
              <a:rPr lang="zh-TW" altLang="en-US" sz="2400" b="1" dirty="0" smtClean="0">
                <a:latin typeface="微軟正黑體" panose="020B0604030504040204" pitchFamily="34" charset="-120"/>
                <a:ea typeface="微軟正黑體" panose="020B0604030504040204" pitchFamily="34" charset="-120"/>
              </a:rPr>
              <a:t>中學生欺凌比率是</a:t>
            </a:r>
            <a:r>
              <a:rPr lang="zh-TW" altLang="en-US" sz="3600" b="1" dirty="0">
                <a:solidFill>
                  <a:srgbClr val="FF0000"/>
                </a:solidFill>
                <a:latin typeface="微軟正黑體" panose="020B0604030504040204" pitchFamily="34" charset="-120"/>
                <a:ea typeface="微軟正黑體" panose="020B0604030504040204" pitchFamily="34" charset="-120"/>
              </a:rPr>
              <a:t>全球最高</a:t>
            </a:r>
            <a:endParaRPr sz="3200" b="1" dirty="0">
              <a:solidFill>
                <a:srgbClr val="FF0000"/>
              </a:solidFill>
              <a:latin typeface="微軟正黑體" panose="020B0604030504040204" pitchFamily="34" charset="-120"/>
              <a:ea typeface="微軟正黑體" panose="020B0604030504040204" pitchFamily="34" charset="-120"/>
            </a:endParaRPr>
          </a:p>
        </p:txBody>
      </p:sp>
      <p:sp>
        <p:nvSpPr>
          <p:cNvPr id="212" name="Google Shape;212;p29"/>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16</a:t>
            </a:fld>
            <a:endParaRPr/>
          </a:p>
        </p:txBody>
      </p:sp>
    </p:spTree>
    <p:extLst>
      <p:ext uri="{BB962C8B-B14F-4D97-AF65-F5344CB8AC3E}">
        <p14:creationId xmlns:p14="http://schemas.microsoft.com/office/powerpoint/2010/main" val="13567210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2" name="Google Shape;212;p29"/>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17</a:t>
            </a:fld>
            <a:endParaRPr/>
          </a:p>
        </p:txBody>
      </p:sp>
      <p:sp>
        <p:nvSpPr>
          <p:cNvPr id="210" name="Google Shape;210;p29"/>
          <p:cNvSpPr txBox="1">
            <a:spLocks noGrp="1"/>
          </p:cNvSpPr>
          <p:nvPr>
            <p:ph type="ctrTitle" idx="4294967295"/>
          </p:nvPr>
        </p:nvSpPr>
        <p:spPr>
          <a:xfrm>
            <a:off x="686162" y="1616075"/>
            <a:ext cx="4973638" cy="1160463"/>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sz="7200" dirty="0" smtClean="0"/>
              <a:t>1/3</a:t>
            </a:r>
            <a:endParaRPr sz="7200" dirty="0"/>
          </a:p>
        </p:txBody>
      </p:sp>
      <p:sp>
        <p:nvSpPr>
          <p:cNvPr id="211" name="Google Shape;211;p29"/>
          <p:cNvSpPr txBox="1">
            <a:spLocks noGrp="1"/>
          </p:cNvSpPr>
          <p:nvPr>
            <p:ph type="subTitle" idx="4294967295"/>
          </p:nvPr>
        </p:nvSpPr>
        <p:spPr>
          <a:xfrm>
            <a:off x="686162" y="2720975"/>
            <a:ext cx="4973638" cy="784225"/>
          </a:xfrm>
          <a:prstGeom prst="rect">
            <a:avLst/>
          </a:prstGeom>
        </p:spPr>
        <p:txBody>
          <a:bodyPr spcFirstLastPara="1" wrap="square" lIns="0" tIns="0" rIns="0" bIns="0" anchor="t" anchorCtr="0">
            <a:noAutofit/>
          </a:bodyPr>
          <a:lstStyle/>
          <a:p>
            <a:pPr marL="0" lvl="0" indent="0">
              <a:buNone/>
            </a:pPr>
            <a:r>
              <a:rPr lang="zh-TW" altLang="en-US" sz="2400" b="1" dirty="0">
                <a:latin typeface="微軟正黑體" panose="020B0604030504040204" pitchFamily="34" charset="-120"/>
                <a:ea typeface="微軟正黑體" panose="020B0604030504040204" pitchFamily="34" charset="-120"/>
              </a:rPr>
              <a:t>香港</a:t>
            </a:r>
            <a:r>
              <a:rPr lang="zh-TW" altLang="en-US" sz="2400" b="1" dirty="0" smtClean="0">
                <a:latin typeface="微軟正黑體" panose="020B0604030504040204" pitchFamily="34" charset="-120"/>
                <a:ea typeface="微軟正黑體" panose="020B0604030504040204" pitchFamily="34" charset="-120"/>
              </a:rPr>
              <a:t>中學生曾被</a:t>
            </a:r>
            <a:r>
              <a:rPr lang="zh-TW" altLang="en-US" sz="3600" b="1" dirty="0">
                <a:solidFill>
                  <a:srgbClr val="FF0000"/>
                </a:solidFill>
                <a:latin typeface="微軟正黑體" panose="020B0604030504040204" pitchFamily="34" charset="-120"/>
                <a:ea typeface="微軟正黑體" panose="020B0604030504040204" pitchFamily="34" charset="-120"/>
              </a:rPr>
              <a:t>網絡欺凌</a:t>
            </a:r>
            <a:endParaRPr sz="3600" b="1" dirty="0">
              <a:solidFill>
                <a:srgbClr val="FF000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1994909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358311" y="102905"/>
            <a:ext cx="6104234" cy="878054"/>
          </a:xfrm>
        </p:spPr>
        <p:txBody>
          <a:bodyPr>
            <a:noAutofit/>
          </a:bodyPr>
          <a:lstStyle/>
          <a:p>
            <a:pPr algn="ctr"/>
            <a:r>
              <a:rPr lang="zh-TW" altLang="en-US" sz="2400" dirty="0"/>
              <a:t>網絡欺凌</a:t>
            </a:r>
            <a:r>
              <a:rPr lang="en-US" altLang="zh-TW" sz="2400" dirty="0"/>
              <a:t/>
            </a:r>
            <a:br>
              <a:rPr lang="en-US" altLang="zh-TW" sz="2400" dirty="0"/>
            </a:br>
            <a:r>
              <a:rPr lang="zh-TW" altLang="en-US" sz="2400" dirty="0"/>
              <a:t>難以發現</a:t>
            </a:r>
            <a:endParaRPr lang="en-US" sz="2400" dirty="0"/>
          </a:p>
        </p:txBody>
      </p:sp>
      <p:sp>
        <p:nvSpPr>
          <p:cNvPr id="5" name="Content Placeholder 4"/>
          <p:cNvSpPr>
            <a:spLocks noGrp="1"/>
          </p:cNvSpPr>
          <p:nvPr>
            <p:ph idx="1"/>
          </p:nvPr>
        </p:nvSpPr>
        <p:spPr>
          <a:xfrm>
            <a:off x="2434130" y="1197405"/>
            <a:ext cx="6104234" cy="3816471"/>
          </a:xfrm>
        </p:spPr>
        <p:txBody>
          <a:bodyPr>
            <a:normAutofit/>
          </a:bodyPr>
          <a:lstStyle/>
          <a:p>
            <a:pPr marL="0" indent="0">
              <a:buNone/>
            </a:pPr>
            <a:endParaRPr lang="en-US" altLang="zh-TW" sz="1800" dirty="0"/>
          </a:p>
          <a:p>
            <a:endParaRPr lang="en-US" sz="1800" dirty="0"/>
          </a:p>
        </p:txBody>
      </p:sp>
      <p:sp>
        <p:nvSpPr>
          <p:cNvPr id="2" name="星形: 八角 1">
            <a:extLst>
              <a:ext uri="{FF2B5EF4-FFF2-40B4-BE49-F238E27FC236}">
                <a16:creationId xmlns="" xmlns:a16="http://schemas.microsoft.com/office/drawing/2014/main" id="{E48FE3F5-062D-4CA6-99BD-29EA76D15CC9}"/>
              </a:ext>
            </a:extLst>
          </p:cNvPr>
          <p:cNvSpPr/>
          <p:nvPr/>
        </p:nvSpPr>
        <p:spPr>
          <a:xfrm>
            <a:off x="4877410" y="1006524"/>
            <a:ext cx="1066037" cy="914400"/>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t>網絡欺凌</a:t>
            </a:r>
            <a:endParaRPr lang="zh-HK" altLang="en-US" dirty="0"/>
          </a:p>
        </p:txBody>
      </p:sp>
      <p:sp>
        <p:nvSpPr>
          <p:cNvPr id="3" name="橢圓 2">
            <a:extLst>
              <a:ext uri="{FF2B5EF4-FFF2-40B4-BE49-F238E27FC236}">
                <a16:creationId xmlns="" xmlns:a16="http://schemas.microsoft.com/office/drawing/2014/main" id="{440FC067-A669-4B42-A79C-B4B72BBAAD08}"/>
              </a:ext>
            </a:extLst>
          </p:cNvPr>
          <p:cNvSpPr/>
          <p:nvPr/>
        </p:nvSpPr>
        <p:spPr>
          <a:xfrm>
            <a:off x="2723047" y="2401933"/>
            <a:ext cx="152705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HK" dirty="0"/>
              <a:t>Facebook</a:t>
            </a:r>
            <a:endParaRPr lang="zh-HK" altLang="en-US" dirty="0"/>
          </a:p>
        </p:txBody>
      </p:sp>
      <p:sp>
        <p:nvSpPr>
          <p:cNvPr id="6" name="橢圓 5">
            <a:extLst>
              <a:ext uri="{FF2B5EF4-FFF2-40B4-BE49-F238E27FC236}">
                <a16:creationId xmlns="" xmlns:a16="http://schemas.microsoft.com/office/drawing/2014/main" id="{BDEB22B0-7E6B-432C-815B-5A1960D29725}"/>
              </a:ext>
            </a:extLst>
          </p:cNvPr>
          <p:cNvSpPr/>
          <p:nvPr/>
        </p:nvSpPr>
        <p:spPr>
          <a:xfrm>
            <a:off x="6954930" y="2401933"/>
            <a:ext cx="1192989"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HK" dirty="0"/>
              <a:t>forum</a:t>
            </a:r>
            <a:endParaRPr lang="zh-HK" altLang="en-US" dirty="0"/>
          </a:p>
        </p:txBody>
      </p:sp>
      <p:sp>
        <p:nvSpPr>
          <p:cNvPr id="7" name="橢圓 6">
            <a:extLst>
              <a:ext uri="{FF2B5EF4-FFF2-40B4-BE49-F238E27FC236}">
                <a16:creationId xmlns="" xmlns:a16="http://schemas.microsoft.com/office/drawing/2014/main" id="{CD993639-3BF7-48F8-8EC4-29826296B45A}"/>
              </a:ext>
            </a:extLst>
          </p:cNvPr>
          <p:cNvSpPr/>
          <p:nvPr/>
        </p:nvSpPr>
        <p:spPr>
          <a:xfrm>
            <a:off x="4724705" y="2887186"/>
            <a:ext cx="160773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HK" dirty="0" err="1"/>
              <a:t>Whatsapp</a:t>
            </a:r>
            <a:endParaRPr lang="zh-HK" altLang="en-US" dirty="0"/>
          </a:p>
        </p:txBody>
      </p:sp>
      <p:cxnSp>
        <p:nvCxnSpPr>
          <p:cNvPr id="15" name="直線單箭頭接點 14">
            <a:extLst>
              <a:ext uri="{FF2B5EF4-FFF2-40B4-BE49-F238E27FC236}">
                <a16:creationId xmlns="" xmlns:a16="http://schemas.microsoft.com/office/drawing/2014/main" id="{818675DB-F688-403F-BE84-22AE2DC820B9}"/>
              </a:ext>
            </a:extLst>
          </p:cNvPr>
          <p:cNvCxnSpPr/>
          <p:nvPr/>
        </p:nvCxnSpPr>
        <p:spPr>
          <a:xfrm flipH="1">
            <a:off x="3999356" y="1777270"/>
            <a:ext cx="615155" cy="50199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直線單箭頭接點 16">
            <a:extLst>
              <a:ext uri="{FF2B5EF4-FFF2-40B4-BE49-F238E27FC236}">
                <a16:creationId xmlns="" xmlns:a16="http://schemas.microsoft.com/office/drawing/2014/main" id="{C522DDE7-67C7-440B-BB34-E3EB0E2A6B67}"/>
              </a:ext>
            </a:extLst>
          </p:cNvPr>
          <p:cNvCxnSpPr>
            <a:cxnSpLocks/>
          </p:cNvCxnSpPr>
          <p:nvPr/>
        </p:nvCxnSpPr>
        <p:spPr>
          <a:xfrm>
            <a:off x="5412732" y="2111805"/>
            <a:ext cx="1" cy="68631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 name="直線單箭頭接點 18">
            <a:extLst>
              <a:ext uri="{FF2B5EF4-FFF2-40B4-BE49-F238E27FC236}">
                <a16:creationId xmlns="" xmlns:a16="http://schemas.microsoft.com/office/drawing/2014/main" id="{41303835-8C4D-4F0D-881E-4E4FEA50BDA8}"/>
              </a:ext>
            </a:extLst>
          </p:cNvPr>
          <p:cNvCxnSpPr>
            <a:cxnSpLocks/>
          </p:cNvCxnSpPr>
          <p:nvPr/>
        </p:nvCxnSpPr>
        <p:spPr>
          <a:xfrm>
            <a:off x="6187640" y="1800448"/>
            <a:ext cx="777595" cy="62374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28302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星形: 八角 3">
            <a:extLst>
              <a:ext uri="{FF2B5EF4-FFF2-40B4-BE49-F238E27FC236}">
                <a16:creationId xmlns="" xmlns:a16="http://schemas.microsoft.com/office/drawing/2014/main" id="{BD7045B9-44C9-4266-94CE-B6B24DC97606}"/>
              </a:ext>
            </a:extLst>
          </p:cNvPr>
          <p:cNvSpPr/>
          <p:nvPr/>
        </p:nvSpPr>
        <p:spPr>
          <a:xfrm>
            <a:off x="4881100" y="406555"/>
            <a:ext cx="1066037" cy="914400"/>
          </a:xfrm>
          <a:prstGeom prst="star8">
            <a:avLst>
              <a:gd name="adj" fmla="val 3656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t>網絡欺凌</a:t>
            </a:r>
            <a:endParaRPr lang="zh-HK" altLang="en-US" dirty="0"/>
          </a:p>
        </p:txBody>
      </p:sp>
      <p:sp>
        <p:nvSpPr>
          <p:cNvPr id="5" name="橢圓 4">
            <a:extLst>
              <a:ext uri="{FF2B5EF4-FFF2-40B4-BE49-F238E27FC236}">
                <a16:creationId xmlns="" xmlns:a16="http://schemas.microsoft.com/office/drawing/2014/main" id="{213AC427-2EA0-45E3-A3A8-5D70CE49492C}"/>
              </a:ext>
            </a:extLst>
          </p:cNvPr>
          <p:cNvSpPr/>
          <p:nvPr/>
        </p:nvSpPr>
        <p:spPr>
          <a:xfrm>
            <a:off x="2710217" y="1275845"/>
            <a:ext cx="1527050" cy="7683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HK" dirty="0"/>
              <a:t>Facebook</a:t>
            </a:r>
            <a:endParaRPr lang="zh-HK" altLang="en-US" dirty="0"/>
          </a:p>
        </p:txBody>
      </p:sp>
      <p:cxnSp>
        <p:nvCxnSpPr>
          <p:cNvPr id="6" name="直線單箭頭接點 5">
            <a:extLst>
              <a:ext uri="{FF2B5EF4-FFF2-40B4-BE49-F238E27FC236}">
                <a16:creationId xmlns="" xmlns:a16="http://schemas.microsoft.com/office/drawing/2014/main" id="{9585129D-4101-4EBD-9CA6-06CAD04802CD}"/>
              </a:ext>
            </a:extLst>
          </p:cNvPr>
          <p:cNvCxnSpPr/>
          <p:nvPr/>
        </p:nvCxnSpPr>
        <p:spPr>
          <a:xfrm flipH="1">
            <a:off x="4183145" y="853728"/>
            <a:ext cx="615155" cy="50199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 name="直線單箭頭接點 6">
            <a:extLst>
              <a:ext uri="{FF2B5EF4-FFF2-40B4-BE49-F238E27FC236}">
                <a16:creationId xmlns="" xmlns:a16="http://schemas.microsoft.com/office/drawing/2014/main" id="{4C9B5340-94A8-4355-8BCA-BDF244C717F2}"/>
              </a:ext>
            </a:extLst>
          </p:cNvPr>
          <p:cNvCxnSpPr>
            <a:cxnSpLocks/>
          </p:cNvCxnSpPr>
          <p:nvPr/>
        </p:nvCxnSpPr>
        <p:spPr>
          <a:xfrm flipH="1">
            <a:off x="3212317" y="2158722"/>
            <a:ext cx="165525" cy="36471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3" name="橢圓 12">
            <a:extLst>
              <a:ext uri="{FF2B5EF4-FFF2-40B4-BE49-F238E27FC236}">
                <a16:creationId xmlns="" xmlns:a16="http://schemas.microsoft.com/office/drawing/2014/main" id="{4809DFA6-9A44-4AAC-BB49-D893B6751D1B}"/>
              </a:ext>
            </a:extLst>
          </p:cNvPr>
          <p:cNvSpPr/>
          <p:nvPr/>
        </p:nvSpPr>
        <p:spPr>
          <a:xfrm>
            <a:off x="2471067" y="2614476"/>
            <a:ext cx="1527050" cy="7683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dirty="0"/>
              <a:t>權限群組</a:t>
            </a:r>
            <a:endParaRPr lang="zh-HK" altLang="en-US" sz="1600" dirty="0"/>
          </a:p>
        </p:txBody>
      </p:sp>
      <p:cxnSp>
        <p:nvCxnSpPr>
          <p:cNvPr id="15" name="直線單箭頭接點 14">
            <a:extLst>
              <a:ext uri="{FF2B5EF4-FFF2-40B4-BE49-F238E27FC236}">
                <a16:creationId xmlns="" xmlns:a16="http://schemas.microsoft.com/office/drawing/2014/main" id="{DA3087B0-8AF4-4FB1-AF58-AE0E36DA18A4}"/>
              </a:ext>
            </a:extLst>
          </p:cNvPr>
          <p:cNvCxnSpPr>
            <a:cxnSpLocks/>
          </p:cNvCxnSpPr>
          <p:nvPr/>
        </p:nvCxnSpPr>
        <p:spPr>
          <a:xfrm>
            <a:off x="6099050" y="1097281"/>
            <a:ext cx="777595" cy="62374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 name="直線單箭頭接點 15">
            <a:extLst>
              <a:ext uri="{FF2B5EF4-FFF2-40B4-BE49-F238E27FC236}">
                <a16:creationId xmlns="" xmlns:a16="http://schemas.microsoft.com/office/drawing/2014/main" id="{8D782BB5-9BB3-42EB-9970-C3BC3FF0E379}"/>
              </a:ext>
            </a:extLst>
          </p:cNvPr>
          <p:cNvCxnSpPr>
            <a:cxnSpLocks/>
          </p:cNvCxnSpPr>
          <p:nvPr/>
        </p:nvCxnSpPr>
        <p:spPr>
          <a:xfrm>
            <a:off x="5560235" y="1453991"/>
            <a:ext cx="383212" cy="69603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直線單箭頭接點 17">
            <a:extLst>
              <a:ext uri="{FF2B5EF4-FFF2-40B4-BE49-F238E27FC236}">
                <a16:creationId xmlns="" xmlns:a16="http://schemas.microsoft.com/office/drawing/2014/main" id="{36CC08AA-003E-410E-87A4-C6244232F71F}"/>
              </a:ext>
            </a:extLst>
          </p:cNvPr>
          <p:cNvCxnSpPr>
            <a:cxnSpLocks/>
          </p:cNvCxnSpPr>
          <p:nvPr/>
        </p:nvCxnSpPr>
        <p:spPr>
          <a:xfrm>
            <a:off x="5191376" y="1721029"/>
            <a:ext cx="213256" cy="74240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直線單箭頭接點 19">
            <a:extLst>
              <a:ext uri="{FF2B5EF4-FFF2-40B4-BE49-F238E27FC236}">
                <a16:creationId xmlns="" xmlns:a16="http://schemas.microsoft.com/office/drawing/2014/main" id="{F9FA1DC7-0E89-4116-8CF4-0D02B722ED37}"/>
              </a:ext>
            </a:extLst>
          </p:cNvPr>
          <p:cNvCxnSpPr>
            <a:cxnSpLocks/>
          </p:cNvCxnSpPr>
          <p:nvPr/>
        </p:nvCxnSpPr>
        <p:spPr>
          <a:xfrm>
            <a:off x="5949333" y="1490133"/>
            <a:ext cx="698441" cy="65989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2" name="橢圓 21">
            <a:extLst>
              <a:ext uri="{FF2B5EF4-FFF2-40B4-BE49-F238E27FC236}">
                <a16:creationId xmlns="" xmlns:a16="http://schemas.microsoft.com/office/drawing/2014/main" id="{058F7BF0-9722-4D7B-8EB8-D7B9ADE4F753}"/>
              </a:ext>
            </a:extLst>
          </p:cNvPr>
          <p:cNvSpPr/>
          <p:nvPr/>
        </p:nvSpPr>
        <p:spPr>
          <a:xfrm>
            <a:off x="7052758" y="1202803"/>
            <a:ext cx="1192989"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HK" sz="1400" dirty="0"/>
              <a:t>forum</a:t>
            </a:r>
            <a:endParaRPr lang="zh-HK" altLang="en-US" dirty="0"/>
          </a:p>
        </p:txBody>
      </p:sp>
      <p:sp>
        <p:nvSpPr>
          <p:cNvPr id="24" name="橢圓 23">
            <a:extLst>
              <a:ext uri="{FF2B5EF4-FFF2-40B4-BE49-F238E27FC236}">
                <a16:creationId xmlns="" xmlns:a16="http://schemas.microsoft.com/office/drawing/2014/main" id="{56E4CCD1-158C-455D-BAAB-ED691D33B0E8}"/>
              </a:ext>
            </a:extLst>
          </p:cNvPr>
          <p:cNvSpPr/>
          <p:nvPr/>
        </p:nvSpPr>
        <p:spPr>
          <a:xfrm>
            <a:off x="6419819" y="2304424"/>
            <a:ext cx="1390423" cy="8228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HK" sz="1400" dirty="0" err="1"/>
              <a:t>Whatsapp</a:t>
            </a:r>
            <a:endParaRPr lang="zh-HK" altLang="en-US" dirty="0"/>
          </a:p>
        </p:txBody>
      </p:sp>
      <p:sp>
        <p:nvSpPr>
          <p:cNvPr id="25" name="橢圓 24">
            <a:extLst>
              <a:ext uri="{FF2B5EF4-FFF2-40B4-BE49-F238E27FC236}">
                <a16:creationId xmlns="" xmlns:a16="http://schemas.microsoft.com/office/drawing/2014/main" id="{ADA0A095-F896-4CED-8717-9CDE209088D5}"/>
              </a:ext>
            </a:extLst>
          </p:cNvPr>
          <p:cNvSpPr/>
          <p:nvPr/>
        </p:nvSpPr>
        <p:spPr>
          <a:xfrm>
            <a:off x="4951553" y="2587718"/>
            <a:ext cx="1346999" cy="7386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HK" sz="1400" dirty="0" err="1"/>
              <a:t>instagrm</a:t>
            </a:r>
            <a:endParaRPr lang="zh-HK" altLang="en-US" dirty="0"/>
          </a:p>
        </p:txBody>
      </p:sp>
      <p:sp>
        <p:nvSpPr>
          <p:cNvPr id="26" name="橢圓 25">
            <a:extLst>
              <a:ext uri="{FF2B5EF4-FFF2-40B4-BE49-F238E27FC236}">
                <a16:creationId xmlns="" xmlns:a16="http://schemas.microsoft.com/office/drawing/2014/main" id="{B3A86C86-539C-4630-BDB6-E30E3090D01D}"/>
              </a:ext>
            </a:extLst>
          </p:cNvPr>
          <p:cNvSpPr/>
          <p:nvPr/>
        </p:nvSpPr>
        <p:spPr>
          <a:xfrm>
            <a:off x="5653844" y="3367923"/>
            <a:ext cx="1222801" cy="8228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HK" sz="1400" dirty="0"/>
              <a:t>telegram</a:t>
            </a:r>
            <a:endParaRPr lang="zh-HK" altLang="en-US" dirty="0"/>
          </a:p>
        </p:txBody>
      </p:sp>
      <p:sp>
        <p:nvSpPr>
          <p:cNvPr id="29" name="橢圓 28">
            <a:extLst>
              <a:ext uri="{FF2B5EF4-FFF2-40B4-BE49-F238E27FC236}">
                <a16:creationId xmlns="" xmlns:a16="http://schemas.microsoft.com/office/drawing/2014/main" id="{B3702B95-6BCA-44F0-BE66-3422FFA1F22E}"/>
              </a:ext>
            </a:extLst>
          </p:cNvPr>
          <p:cNvSpPr/>
          <p:nvPr/>
        </p:nvSpPr>
        <p:spPr>
          <a:xfrm>
            <a:off x="7052758" y="3260555"/>
            <a:ext cx="1631990" cy="8453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HK" sz="1400" dirty="0"/>
              <a:t>snapchat</a:t>
            </a:r>
            <a:endParaRPr lang="zh-HK" altLang="en-US" dirty="0"/>
          </a:p>
        </p:txBody>
      </p:sp>
      <p:sp>
        <p:nvSpPr>
          <p:cNvPr id="31" name="橢圓 30">
            <a:extLst>
              <a:ext uri="{FF2B5EF4-FFF2-40B4-BE49-F238E27FC236}">
                <a16:creationId xmlns="" xmlns:a16="http://schemas.microsoft.com/office/drawing/2014/main" id="{B732947D-EFAF-4359-98F6-593D74AFFC4F}"/>
              </a:ext>
            </a:extLst>
          </p:cNvPr>
          <p:cNvSpPr/>
          <p:nvPr/>
        </p:nvSpPr>
        <p:spPr>
          <a:xfrm>
            <a:off x="7931510" y="2157276"/>
            <a:ext cx="1156327"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HK" sz="1400" dirty="0" err="1"/>
              <a:t>wechat</a:t>
            </a:r>
            <a:endParaRPr lang="zh-HK" altLang="en-US" dirty="0"/>
          </a:p>
        </p:txBody>
      </p:sp>
      <p:sp>
        <p:nvSpPr>
          <p:cNvPr id="36" name="文字方塊 35">
            <a:extLst>
              <a:ext uri="{FF2B5EF4-FFF2-40B4-BE49-F238E27FC236}">
                <a16:creationId xmlns="" xmlns:a16="http://schemas.microsoft.com/office/drawing/2014/main" id="{81B0E88D-95ED-4F10-B7FF-92AE2CB5CBCE}"/>
              </a:ext>
            </a:extLst>
          </p:cNvPr>
          <p:cNvSpPr txBox="1"/>
          <p:nvPr/>
        </p:nvSpPr>
        <p:spPr>
          <a:xfrm>
            <a:off x="2301202" y="4108062"/>
            <a:ext cx="4371710" cy="830997"/>
          </a:xfrm>
          <a:prstGeom prst="rect">
            <a:avLst/>
          </a:prstGeom>
          <a:noFill/>
        </p:spPr>
        <p:txBody>
          <a:bodyPr wrap="none" rtlCol="0">
            <a:spAutoFit/>
          </a:bodyPr>
          <a:lstStyle/>
          <a:p>
            <a:pPr marL="285750" indent="-285750">
              <a:buFont typeface="Arial" panose="020B0604020202020204" pitchFamily="34" charset="0"/>
              <a:buChar char="•"/>
            </a:pPr>
            <a:r>
              <a:rPr lang="zh-TW" altLang="en-US" sz="1600" dirty="0">
                <a:solidFill>
                  <a:srgbClr val="FF0000"/>
                </a:solidFill>
              </a:rPr>
              <a:t>網絡欺凌事件愈來愈隱蔽</a:t>
            </a:r>
            <a:endParaRPr lang="en-US" altLang="zh-TW" sz="1600" dirty="0">
              <a:solidFill>
                <a:srgbClr val="FF0000"/>
              </a:solidFill>
            </a:endParaRPr>
          </a:p>
          <a:p>
            <a:pPr marL="285750" indent="-285750">
              <a:buFont typeface="Arial" panose="020B0604020202020204" pitchFamily="34" charset="0"/>
              <a:buChar char="•"/>
            </a:pPr>
            <a:r>
              <a:rPr lang="zh-TW" altLang="en-US" sz="1600" dirty="0">
                <a:solidFill>
                  <a:srgbClr val="FF0000"/>
                </a:solidFill>
              </a:rPr>
              <a:t>對話紀錄易於刪除，難以追查，助長欺凌者</a:t>
            </a:r>
            <a:endParaRPr lang="en-US" altLang="zh-TW" sz="1600" dirty="0">
              <a:solidFill>
                <a:srgbClr val="FF0000"/>
              </a:solidFill>
            </a:endParaRPr>
          </a:p>
          <a:p>
            <a:pPr marL="285750" indent="-285750">
              <a:buFont typeface="Arial" panose="020B0604020202020204" pitchFamily="34" charset="0"/>
              <a:buChar char="•"/>
            </a:pPr>
            <a:r>
              <a:rPr lang="zh-TW" altLang="en-US" sz="1600" dirty="0">
                <a:solidFill>
                  <a:srgbClr val="FF0000"/>
                </a:solidFill>
              </a:rPr>
              <a:t>被欺凌者情緒更大困擾，難以想像傳閱程度</a:t>
            </a:r>
            <a:endParaRPr lang="en-US" altLang="zh-TW" sz="1600" dirty="0">
              <a:solidFill>
                <a:srgbClr val="FF0000"/>
              </a:solidFill>
            </a:endParaRPr>
          </a:p>
        </p:txBody>
      </p:sp>
    </p:spTree>
    <p:extLst>
      <p:ext uri="{BB962C8B-B14F-4D97-AF65-F5344CB8AC3E}">
        <p14:creationId xmlns:p14="http://schemas.microsoft.com/office/powerpoint/2010/main" val="22089122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965" y="1502815"/>
            <a:ext cx="8246070" cy="458115"/>
          </a:xfrm>
        </p:spPr>
        <p:txBody>
          <a:bodyPr>
            <a:normAutofit fontScale="90000"/>
          </a:bodyPr>
          <a:lstStyle/>
          <a:p>
            <a:pPr algn="ctr"/>
            <a:r>
              <a:rPr lang="zh-TW" altLang="en-US" b="1" dirty="0">
                <a:solidFill>
                  <a:schemeClr val="tx2"/>
                </a:solidFill>
                <a:effectLst>
                  <a:outerShdw blurRad="38100" dist="38100" dir="2700000" algn="tl">
                    <a:srgbClr val="000000">
                      <a:alpha val="43137"/>
                    </a:srgbClr>
                  </a:outerShdw>
                </a:effectLst>
              </a:rPr>
              <a:t>介紹</a:t>
            </a:r>
            <a:r>
              <a:rPr lang="zh-TW" altLang="en-US" b="1" dirty="0">
                <a:solidFill>
                  <a:schemeClr val="tx2"/>
                </a:solidFill>
                <a:effectLst>
                  <a:outerShdw blurRad="38100" dist="38100" dir="2700000" algn="tl" rotWithShape="0">
                    <a:srgbClr val="000000">
                      <a:alpha val="43137"/>
                    </a:srgbClr>
                  </a:outerShdw>
                </a:effectLst>
              </a:rPr>
              <a:t>內容</a:t>
            </a:r>
            <a:endParaRPr lang="en-US" b="1" dirty="0">
              <a:solidFill>
                <a:schemeClr val="tx2"/>
              </a:solidFill>
              <a:effectLst>
                <a:outerShdw blurRad="38100" dist="38100" dir="2700000" algn="tl" rotWithShape="0">
                  <a:srgbClr val="000000">
                    <a:alpha val="43137"/>
                  </a:srgbClr>
                </a:outerShdw>
              </a:effectLst>
            </a:endParaRPr>
          </a:p>
        </p:txBody>
      </p:sp>
      <p:sp>
        <p:nvSpPr>
          <p:cNvPr id="3" name="Content Placeholder 2"/>
          <p:cNvSpPr>
            <a:spLocks noGrp="1"/>
          </p:cNvSpPr>
          <p:nvPr>
            <p:ph idx="1"/>
          </p:nvPr>
        </p:nvSpPr>
        <p:spPr>
          <a:xfrm>
            <a:off x="1212490" y="1960930"/>
            <a:ext cx="7024430" cy="3029865"/>
          </a:xfrm>
        </p:spPr>
        <p:txBody>
          <a:bodyPr>
            <a:normAutofit lnSpcReduction="10000"/>
          </a:bodyPr>
          <a:lstStyle/>
          <a:p>
            <a:pPr marL="0" indent="0">
              <a:buNone/>
            </a:pPr>
            <a:r>
              <a:rPr lang="zh-TW" altLang="en-US" sz="1600" b="1" dirty="0"/>
              <a:t>觀察層面</a:t>
            </a:r>
            <a:endParaRPr lang="en-US" altLang="zh-TW" sz="1600" b="1" dirty="0"/>
          </a:p>
          <a:p>
            <a:r>
              <a:rPr lang="zh-TW" altLang="en-US" sz="1600" b="1" dirty="0"/>
              <a:t>什麼是網絡欺凌 </a:t>
            </a:r>
            <a:endParaRPr lang="en-US" altLang="zh-TW" sz="1600" b="1" dirty="0"/>
          </a:p>
          <a:p>
            <a:r>
              <a:rPr lang="zh-TW" altLang="en-US" sz="1600" b="1" dirty="0"/>
              <a:t>網絡欺凌在本港情況</a:t>
            </a:r>
            <a:endParaRPr lang="en-US" altLang="zh-TW" sz="1600" b="1" dirty="0"/>
          </a:p>
          <a:p>
            <a:r>
              <a:rPr lang="zh-TW" altLang="en-US" sz="1600" b="1" dirty="0"/>
              <a:t>被欺凌者，欺凌者及旁觀者的特色和需要</a:t>
            </a:r>
            <a:endParaRPr lang="en-US" altLang="zh-TW" sz="1600" b="1" dirty="0"/>
          </a:p>
          <a:p>
            <a:endParaRPr lang="en-US" altLang="zh-TW" sz="1600" b="1" dirty="0"/>
          </a:p>
          <a:p>
            <a:pPr marL="0" indent="0">
              <a:buNone/>
            </a:pPr>
            <a:r>
              <a:rPr lang="zh-TW" altLang="en-US" sz="1600" b="1" dirty="0"/>
              <a:t>提倡理念</a:t>
            </a:r>
            <a:endParaRPr lang="en-US" altLang="zh-TW" sz="1600" b="1" dirty="0"/>
          </a:p>
          <a:p>
            <a:r>
              <a:rPr lang="zh-TW" altLang="en-US" sz="1600" b="1" dirty="0"/>
              <a:t>網絡同理心 </a:t>
            </a:r>
            <a:endParaRPr lang="en-US" altLang="zh-TW" sz="1600" b="1" dirty="0"/>
          </a:p>
          <a:p>
            <a:r>
              <a:rPr lang="zh-TW" altLang="en-US" sz="1600" b="1" dirty="0"/>
              <a:t>網絡抗逆力</a:t>
            </a:r>
            <a:endParaRPr lang="en-US" altLang="zh-TW" sz="1600" b="1" dirty="0"/>
          </a:p>
          <a:p>
            <a:endParaRPr lang="en-US" altLang="zh-TW" sz="1600" b="1" dirty="0"/>
          </a:p>
          <a:p>
            <a:pPr marL="0" indent="0">
              <a:buNone/>
            </a:pPr>
            <a:r>
              <a:rPr lang="zh-TW" altLang="en-US" sz="1600" b="1" dirty="0"/>
              <a:t>如何處理網絡欺凌</a:t>
            </a:r>
            <a:endParaRPr lang="en-US" altLang="zh-TW" sz="1600" b="1" dirty="0"/>
          </a:p>
          <a:p>
            <a:r>
              <a:rPr lang="en-US" altLang="zh-TW" sz="1600" b="1" dirty="0"/>
              <a:t>ABC</a:t>
            </a:r>
            <a:r>
              <a:rPr lang="zh-TW" altLang="en-US" sz="1600" b="1" dirty="0"/>
              <a:t>模式</a:t>
            </a:r>
            <a:endParaRPr lang="en-US" altLang="zh-TW" sz="1600" b="1" dirty="0"/>
          </a:p>
          <a:p>
            <a:endParaRPr lang="en-US" altLang="zh-TW" sz="1400" dirty="0"/>
          </a:p>
          <a:p>
            <a:endParaRPr lang="en-US" dirty="0"/>
          </a:p>
        </p:txBody>
      </p:sp>
    </p:spTree>
    <p:extLst>
      <p:ext uri="{BB962C8B-B14F-4D97-AF65-F5344CB8AC3E}">
        <p14:creationId xmlns:p14="http://schemas.microsoft.com/office/powerpoint/2010/main" val="41033094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434129" y="433880"/>
            <a:ext cx="6104234" cy="152705"/>
          </a:xfrm>
        </p:spPr>
        <p:txBody>
          <a:bodyPr>
            <a:noAutofit/>
          </a:bodyPr>
          <a:lstStyle/>
          <a:p>
            <a:pPr algn="ctr"/>
            <a:r>
              <a:rPr lang="zh-TW" altLang="en-US" sz="2400" b="1" dirty="0"/>
              <a:t>欺凌者</a:t>
            </a:r>
            <a:r>
              <a:rPr lang="zh-HK" altLang="en-US" sz="2400" dirty="0"/>
              <a:t/>
            </a:r>
            <a:br>
              <a:rPr lang="zh-HK" altLang="en-US" sz="2400" dirty="0"/>
            </a:br>
            <a:endParaRPr lang="zh-HK" altLang="en-US" sz="2400" dirty="0"/>
          </a:p>
        </p:txBody>
      </p:sp>
      <p:sp>
        <p:nvSpPr>
          <p:cNvPr id="5" name="矩形 4"/>
          <p:cNvSpPr/>
          <p:nvPr/>
        </p:nvSpPr>
        <p:spPr>
          <a:xfrm>
            <a:off x="2434129" y="586585"/>
            <a:ext cx="6260905" cy="2062103"/>
          </a:xfrm>
          <a:prstGeom prst="rect">
            <a:avLst/>
          </a:prstGeom>
        </p:spPr>
        <p:txBody>
          <a:bodyPr wrap="square">
            <a:spAutoFit/>
          </a:bodyPr>
          <a:lstStyle/>
          <a:p>
            <a:pPr marL="285750" indent="-285750">
              <a:buFont typeface="Arial" panose="020B0604020202020204" pitchFamily="34" charset="0"/>
              <a:buChar char="•"/>
            </a:pPr>
            <a:r>
              <a:rPr lang="zh-HK" altLang="en-US" sz="1600" dirty="0"/>
              <a:t>個人情緒</a:t>
            </a:r>
            <a:r>
              <a:rPr lang="zh-TW" altLang="en-US" sz="1600" dirty="0"/>
              <a:t>在現實生活之中</a:t>
            </a:r>
            <a:r>
              <a:rPr lang="zh-HK" altLang="en-US" sz="1600" dirty="0"/>
              <a:t>得不到釋放，轉而網上攻擊</a:t>
            </a:r>
            <a:endParaRPr lang="en-US" altLang="zh-HK" sz="1600" dirty="0"/>
          </a:p>
          <a:p>
            <a:pPr marL="285750" indent="-285750">
              <a:buFont typeface="Arial" panose="020B0604020202020204" pitchFamily="34" charset="0"/>
              <a:buChar char="•"/>
            </a:pPr>
            <a:r>
              <a:rPr lang="zh-TW" altLang="en-US" sz="1600" dirty="0"/>
              <a:t>網上匿名攻擊更能保障</a:t>
            </a:r>
            <a:endParaRPr lang="en-US" altLang="zh-HK" sz="1600" dirty="0"/>
          </a:p>
          <a:p>
            <a:pPr marL="285750" indent="-285750">
              <a:buFont typeface="Arial" panose="020B0604020202020204" pitchFamily="34" charset="0"/>
              <a:buChar char="•"/>
            </a:pPr>
            <a:r>
              <a:rPr lang="zh-TW" altLang="en-US" sz="1600" dirty="0"/>
              <a:t>不少中、小學生欺凌者會把校園欺凌情況帶到網上繼續攻擊</a:t>
            </a:r>
            <a:endParaRPr lang="zh-HK" altLang="en-US" sz="1600" dirty="0"/>
          </a:p>
          <a:p>
            <a:pPr marL="285750" indent="-285750">
              <a:buFont typeface="Arial" panose="020B0604020202020204" pitchFamily="34" charset="0"/>
              <a:buChar char="•"/>
            </a:pPr>
            <a:r>
              <a:rPr lang="zh-HK" altLang="en-US" sz="1600" dirty="0"/>
              <a:t>只看到欺凌過程的快感，卻看不到欺凌帶來的結果</a:t>
            </a:r>
            <a:endParaRPr lang="en-US" altLang="zh-HK" sz="1600" dirty="0"/>
          </a:p>
          <a:p>
            <a:pPr marL="285750" indent="-285750">
              <a:buFont typeface="Arial" panose="020B0604020202020204" pitchFamily="34" charset="0"/>
              <a:buChar char="•"/>
            </a:pPr>
            <a:r>
              <a:rPr lang="zh-TW" altLang="en-US" sz="1600" dirty="0"/>
              <a:t>網絡欺凌者或會以網絡公義為名，將你分享的資訊作出 點名批評。他們會對你的網上言論或行為進行審判，並作出裁決。但常見的是「攻擊者」最後亦可能會變成受害者。</a:t>
            </a:r>
            <a:endParaRPr lang="en-US" altLang="zh-HK" sz="1600" dirty="0"/>
          </a:p>
          <a:p>
            <a:pPr marL="285750" indent="-285750">
              <a:buFont typeface="Arial" panose="020B0604020202020204" pitchFamily="34" charset="0"/>
              <a:buChar char="•"/>
            </a:pPr>
            <a:r>
              <a:rPr lang="zh-HK" altLang="en-US" sz="1600" dirty="0"/>
              <a:t>如沒有接受介入服務，難以自覺地停止行為</a:t>
            </a:r>
          </a:p>
        </p:txBody>
      </p:sp>
      <p:sp>
        <p:nvSpPr>
          <p:cNvPr id="6" name="矩形 5"/>
          <p:cNvSpPr/>
          <p:nvPr/>
        </p:nvSpPr>
        <p:spPr>
          <a:xfrm>
            <a:off x="4856695" y="2780053"/>
            <a:ext cx="1415772" cy="461665"/>
          </a:xfrm>
          <a:prstGeom prst="rect">
            <a:avLst/>
          </a:prstGeom>
        </p:spPr>
        <p:txBody>
          <a:bodyPr wrap="none">
            <a:spAutoFit/>
          </a:bodyPr>
          <a:lstStyle/>
          <a:p>
            <a:pPr algn="ctr"/>
            <a:r>
              <a:rPr lang="zh-TW" altLang="en-US" sz="2400" b="1" dirty="0">
                <a:solidFill>
                  <a:schemeClr val="tx2"/>
                </a:solidFill>
                <a:effectLst>
                  <a:outerShdw blurRad="50800" dist="38100" dir="2700000" algn="tl" rotWithShape="0">
                    <a:prstClr val="black">
                      <a:alpha val="40000"/>
                    </a:prstClr>
                  </a:outerShdw>
                </a:effectLst>
                <a:latin typeface="+mj-lt"/>
                <a:ea typeface="+mj-ea"/>
                <a:cs typeface="+mj-cs"/>
              </a:rPr>
              <a:t>被欺凌者</a:t>
            </a:r>
            <a:endParaRPr lang="zh-HK" altLang="en-US" sz="2400" b="1" dirty="0">
              <a:solidFill>
                <a:schemeClr val="tx2"/>
              </a:solidFill>
              <a:effectLst>
                <a:outerShdw blurRad="50800" dist="38100" dir="2700000" algn="tl" rotWithShape="0">
                  <a:prstClr val="black">
                    <a:alpha val="40000"/>
                  </a:prstClr>
                </a:outerShdw>
              </a:effectLst>
              <a:latin typeface="+mj-lt"/>
              <a:ea typeface="+mj-ea"/>
              <a:cs typeface="+mj-cs"/>
            </a:endParaRPr>
          </a:p>
        </p:txBody>
      </p:sp>
      <p:sp>
        <p:nvSpPr>
          <p:cNvPr id="7" name="矩形 6"/>
          <p:cNvSpPr/>
          <p:nvPr/>
        </p:nvSpPr>
        <p:spPr>
          <a:xfrm>
            <a:off x="2404024" y="3182570"/>
            <a:ext cx="6260905" cy="2308324"/>
          </a:xfrm>
          <a:prstGeom prst="rect">
            <a:avLst/>
          </a:prstGeom>
        </p:spPr>
        <p:txBody>
          <a:bodyPr wrap="square">
            <a:spAutoFit/>
          </a:bodyPr>
          <a:lstStyle/>
          <a:p>
            <a:pPr marL="285750" indent="-285750">
              <a:buFont typeface="Arial" panose="020B0604020202020204" pitchFamily="34" charset="0"/>
              <a:buChar char="•"/>
            </a:pPr>
            <a:r>
              <a:rPr lang="zh-TW" altLang="en-US" dirty="0"/>
              <a:t>不懂如何面對和處理網上欺凌</a:t>
            </a:r>
            <a:endParaRPr lang="en-US" altLang="zh-TW" dirty="0"/>
          </a:p>
          <a:p>
            <a:pPr marL="285750" indent="-285750">
              <a:buFont typeface="Arial" panose="020B0604020202020204" pitchFamily="34" charset="0"/>
              <a:buChar char="•"/>
            </a:pPr>
            <a:r>
              <a:rPr lang="zh-TW" altLang="en-US" dirty="0"/>
              <a:t>自尊、自我評價和自我價值感造成巨大傷害，失眠、情緒病等等</a:t>
            </a:r>
            <a:endParaRPr lang="en-US" altLang="zh-TW" dirty="0"/>
          </a:p>
          <a:p>
            <a:pPr marL="285750" indent="-285750">
              <a:buFont typeface="Arial" panose="020B0604020202020204" pitchFamily="34" charset="0"/>
              <a:buChar char="•"/>
            </a:pPr>
            <a:r>
              <a:rPr lang="zh-TW" altLang="en-US" dirty="0"/>
              <a:t>若長期被欺凌，一方面同理心會削弱，對其他人的感受視而不見，另一方面</a:t>
            </a:r>
            <a:r>
              <a:rPr lang="zh-TW" altLang="en-US" dirty="0">
                <a:solidFill>
                  <a:srgbClr val="FF0000"/>
                </a:solidFill>
              </a:rPr>
              <a:t>仇恨心會增強，報復隨之而來</a:t>
            </a:r>
            <a:r>
              <a:rPr lang="zh-TW" altLang="en-US" dirty="0"/>
              <a:t>，容易</a:t>
            </a:r>
            <a:r>
              <a:rPr lang="zh-TW" altLang="en-US" dirty="0">
                <a:solidFill>
                  <a:srgbClr val="FF0000"/>
                </a:solidFill>
              </a:rPr>
              <a:t>反成欺凌者</a:t>
            </a:r>
            <a:r>
              <a:rPr lang="zh-TW" altLang="en-US" dirty="0"/>
              <a:t>。</a:t>
            </a:r>
            <a:endParaRPr lang="en-US" altLang="zh-TW" dirty="0"/>
          </a:p>
          <a:p>
            <a:pPr marL="285750" indent="-285750">
              <a:buFont typeface="Arial" panose="020B0604020202020204" pitchFamily="34" charset="0"/>
              <a:buChar char="•"/>
            </a:pPr>
            <a:endParaRPr lang="zh-TW" altLang="en-US" dirty="0"/>
          </a:p>
          <a:p>
            <a:pPr marL="285750" indent="-285750">
              <a:buFont typeface="Arial" panose="020B0604020202020204" pitchFamily="34" charset="0"/>
              <a:buChar char="•"/>
            </a:pPr>
            <a:endParaRPr lang="zh-HK" altLang="en-US" dirty="0"/>
          </a:p>
        </p:txBody>
      </p:sp>
    </p:spTree>
    <p:extLst>
      <p:ext uri="{BB962C8B-B14F-4D97-AF65-F5344CB8AC3E}">
        <p14:creationId xmlns:p14="http://schemas.microsoft.com/office/powerpoint/2010/main" val="29405651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pPr algn="ctr"/>
            <a:r>
              <a:rPr lang="zh-TW" altLang="en-US" dirty="0"/>
              <a:t>旁觀者</a:t>
            </a:r>
            <a:endParaRPr lang="zh-HK" altLang="en-US" dirty="0"/>
          </a:p>
        </p:txBody>
      </p:sp>
      <p:sp>
        <p:nvSpPr>
          <p:cNvPr id="3" name="內容版面配置區 2"/>
          <p:cNvSpPr>
            <a:spLocks noGrp="1"/>
          </p:cNvSpPr>
          <p:nvPr>
            <p:ph idx="1"/>
          </p:nvPr>
        </p:nvSpPr>
        <p:spPr>
          <a:xfrm>
            <a:off x="2281425" y="1174889"/>
            <a:ext cx="6562350" cy="3817625"/>
          </a:xfrm>
        </p:spPr>
        <p:txBody>
          <a:bodyPr/>
          <a:lstStyle/>
          <a:p>
            <a:r>
              <a:rPr lang="zh-TW" altLang="en-US" sz="1800" dirty="0"/>
              <a:t>在社交平台上，頭數個回覆主導整個網絡欺凌動向</a:t>
            </a:r>
            <a:endParaRPr lang="en-US" altLang="zh-TW" sz="1800" dirty="0"/>
          </a:p>
          <a:p>
            <a:r>
              <a:rPr lang="zh-TW" altLang="en-US" sz="1800" dirty="0"/>
              <a:t>網民都害怕自己的意見遭人反對，更不想與其他網民進行罵戰。</a:t>
            </a:r>
            <a:endParaRPr lang="en-US" altLang="zh-TW" sz="1800" dirty="0"/>
          </a:p>
          <a:p>
            <a:endParaRPr lang="zh-HK" altLang="en-US" dirty="0"/>
          </a:p>
        </p:txBody>
      </p:sp>
      <p:pic>
        <p:nvPicPr>
          <p:cNvPr id="1026" name="Picture 2" descr="ç¸éåç"/>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6591" y="2266340"/>
            <a:ext cx="2751466" cy="1940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58913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scontent-hkg3-1.xx.fbcdn.net/v/t1.15752-9/s2048x2048/48230481_746744462368190_1202613662041243648_n.jpg?_nc_cat=106&amp;_nc_ht=scontent-hkg3-1.xx&amp;oh=52c01b3d736a6cb986528834f7ac184a&amp;oe=5C9297A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3010" y="2419045"/>
            <a:ext cx="3186164" cy="2389623"/>
          </a:xfrm>
          <a:prstGeom prst="rect">
            <a:avLst/>
          </a:prstGeom>
          <a:noFill/>
          <a:extLst>
            <a:ext uri="{909E8E84-426E-40DD-AFC4-6F175D3DCCD1}">
              <a14:hiddenFill xmlns:a14="http://schemas.microsoft.com/office/drawing/2010/main">
                <a:solidFill>
                  <a:srgbClr val="FFFFFF"/>
                </a:solidFill>
              </a14:hiddenFill>
            </a:ext>
          </a:extLst>
        </p:spPr>
      </p:pic>
      <p:sp>
        <p:nvSpPr>
          <p:cNvPr id="11" name="矩形 10"/>
          <p:cNvSpPr/>
          <p:nvPr/>
        </p:nvSpPr>
        <p:spPr>
          <a:xfrm>
            <a:off x="2286748" y="1502815"/>
            <a:ext cx="3812301" cy="646331"/>
          </a:xfrm>
          <a:prstGeom prst="rect">
            <a:avLst/>
          </a:prstGeom>
        </p:spPr>
        <p:txBody>
          <a:bodyPr wrap="square">
            <a:spAutoFit/>
          </a:bodyPr>
          <a:lstStyle/>
          <a:p>
            <a:pPr algn="ctr"/>
            <a:r>
              <a:rPr lang="zh-TW" altLang="en-US" dirty="0"/>
              <a:t>兩大服務理念</a:t>
            </a:r>
            <a:endParaRPr lang="en-US" altLang="zh-TW" dirty="0"/>
          </a:p>
          <a:p>
            <a:pPr algn="ctr"/>
            <a:r>
              <a:rPr lang="en-US" altLang="zh-TW" dirty="0"/>
              <a:t>(Education and crisis intervention)</a:t>
            </a:r>
          </a:p>
        </p:txBody>
      </p:sp>
      <p:sp>
        <p:nvSpPr>
          <p:cNvPr id="12" name="矩形 11"/>
          <p:cNvSpPr/>
          <p:nvPr/>
        </p:nvSpPr>
        <p:spPr>
          <a:xfrm>
            <a:off x="331668" y="2616073"/>
            <a:ext cx="4288353" cy="1107996"/>
          </a:xfrm>
          <a:prstGeom prst="rect">
            <a:avLst/>
          </a:prstGeom>
        </p:spPr>
        <p:txBody>
          <a:bodyPr wrap="none">
            <a:spAutoFit/>
          </a:bodyPr>
          <a:lstStyle/>
          <a:p>
            <a:r>
              <a:rPr lang="zh-TW" altLang="en-US" sz="1600" dirty="0"/>
              <a:t>提高網民的同理心，有助減低網絡欺凌的出現</a:t>
            </a:r>
            <a:endParaRPr lang="en-US" altLang="zh-TW" sz="1600" dirty="0"/>
          </a:p>
          <a:p>
            <a:r>
              <a:rPr lang="zh-TW" altLang="en-US" sz="1600" dirty="0"/>
              <a:t>鼓勵被欺凌者堅強說出被欺凌經歷和感受</a:t>
            </a:r>
            <a:endParaRPr lang="en-US" altLang="zh-TW" sz="1600" dirty="0"/>
          </a:p>
          <a:p>
            <a:endParaRPr lang="en-US" altLang="zh-TW" sz="1600" dirty="0"/>
          </a:p>
          <a:p>
            <a:endParaRPr lang="zh-HK" altLang="en-US" dirty="0"/>
          </a:p>
        </p:txBody>
      </p:sp>
      <p:sp>
        <p:nvSpPr>
          <p:cNvPr id="13" name="矩形 12"/>
          <p:cNvSpPr/>
          <p:nvPr/>
        </p:nvSpPr>
        <p:spPr>
          <a:xfrm>
            <a:off x="367077" y="2232682"/>
            <a:ext cx="1338828" cy="369332"/>
          </a:xfrm>
          <a:prstGeom prst="rect">
            <a:avLst/>
          </a:prstGeom>
        </p:spPr>
        <p:txBody>
          <a:bodyPr wrap="none">
            <a:spAutoFit/>
          </a:bodyPr>
          <a:lstStyle/>
          <a:p>
            <a:r>
              <a:rPr lang="zh-HK" altLang="en-US" dirty="0">
                <a:solidFill>
                  <a:srgbClr val="C00000"/>
                </a:solidFill>
              </a:rPr>
              <a:t>網絡同理心</a:t>
            </a:r>
          </a:p>
        </p:txBody>
      </p:sp>
      <p:sp>
        <p:nvSpPr>
          <p:cNvPr id="14" name="矩形 13"/>
          <p:cNvSpPr/>
          <p:nvPr/>
        </p:nvSpPr>
        <p:spPr>
          <a:xfrm>
            <a:off x="331668" y="2957287"/>
            <a:ext cx="1685077" cy="923330"/>
          </a:xfrm>
          <a:prstGeom prst="rect">
            <a:avLst/>
          </a:prstGeom>
        </p:spPr>
        <p:txBody>
          <a:bodyPr wrap="none">
            <a:spAutoFit/>
          </a:bodyPr>
          <a:lstStyle/>
          <a:p>
            <a:endParaRPr lang="en-US" altLang="zh-TW" dirty="0"/>
          </a:p>
          <a:p>
            <a:r>
              <a:rPr lang="en-US" altLang="zh-TW" dirty="0"/>
              <a:t>#</a:t>
            </a:r>
            <a:r>
              <a:rPr lang="zh-TW" altLang="en-US" dirty="0"/>
              <a:t>受害人的下場</a:t>
            </a:r>
            <a:endParaRPr lang="en-US" altLang="zh-TW" dirty="0"/>
          </a:p>
          <a:p>
            <a:endParaRPr lang="zh-HK" altLang="en-US" dirty="0"/>
          </a:p>
        </p:txBody>
      </p:sp>
      <p:sp>
        <p:nvSpPr>
          <p:cNvPr id="15" name="矩形 14"/>
          <p:cNvSpPr/>
          <p:nvPr/>
        </p:nvSpPr>
        <p:spPr>
          <a:xfrm>
            <a:off x="323123" y="3695951"/>
            <a:ext cx="1338828" cy="369332"/>
          </a:xfrm>
          <a:prstGeom prst="rect">
            <a:avLst/>
          </a:prstGeom>
        </p:spPr>
        <p:txBody>
          <a:bodyPr wrap="none">
            <a:spAutoFit/>
          </a:bodyPr>
          <a:lstStyle/>
          <a:p>
            <a:r>
              <a:rPr lang="zh-HK" altLang="en-US" dirty="0">
                <a:solidFill>
                  <a:srgbClr val="C00000"/>
                </a:solidFill>
              </a:rPr>
              <a:t>網絡</a:t>
            </a:r>
            <a:r>
              <a:rPr lang="zh-TW" altLang="en-US" dirty="0">
                <a:solidFill>
                  <a:srgbClr val="C00000"/>
                </a:solidFill>
              </a:rPr>
              <a:t>抗逆力</a:t>
            </a:r>
            <a:endParaRPr lang="zh-HK" altLang="en-US" dirty="0">
              <a:solidFill>
                <a:srgbClr val="C00000"/>
              </a:solidFill>
            </a:endParaRPr>
          </a:p>
        </p:txBody>
      </p:sp>
      <p:sp>
        <p:nvSpPr>
          <p:cNvPr id="16" name="矩形 15"/>
          <p:cNvSpPr/>
          <p:nvPr/>
        </p:nvSpPr>
        <p:spPr>
          <a:xfrm>
            <a:off x="331668" y="4114637"/>
            <a:ext cx="5623035" cy="338554"/>
          </a:xfrm>
          <a:prstGeom prst="rect">
            <a:avLst/>
          </a:prstGeom>
        </p:spPr>
        <p:txBody>
          <a:bodyPr wrap="square">
            <a:spAutoFit/>
          </a:bodyPr>
          <a:lstStyle/>
          <a:p>
            <a:r>
              <a:rPr lang="zh-TW" altLang="en-US" sz="1600" dirty="0"/>
              <a:t>提升抗逆力，有效面對網民對自己的刻薄或下流的言論</a:t>
            </a:r>
            <a:endParaRPr lang="zh-HK" altLang="en-US" sz="1600" dirty="0"/>
          </a:p>
        </p:txBody>
      </p:sp>
    </p:spTree>
    <p:extLst>
      <p:ext uri="{BB962C8B-B14F-4D97-AF65-F5344CB8AC3E}">
        <p14:creationId xmlns:p14="http://schemas.microsoft.com/office/powerpoint/2010/main" val="21277985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ç¸éåç">
            <a:extLst>
              <a:ext uri="{FF2B5EF4-FFF2-40B4-BE49-F238E27FC236}">
                <a16:creationId xmlns="" xmlns:a16="http://schemas.microsoft.com/office/drawing/2014/main" id="{9292C262-5E6D-4CAD-B152-AD5CBCF99C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6835" y="1502815"/>
            <a:ext cx="3831185" cy="2595958"/>
          </a:xfrm>
          <a:prstGeom prst="rect">
            <a:avLst/>
          </a:prstGeom>
          <a:noFill/>
          <a:extLst>
            <a:ext uri="{909E8E84-426E-40DD-AFC4-6F175D3DCCD1}">
              <a14:hiddenFill xmlns:a14="http://schemas.microsoft.com/office/drawing/2010/main">
                <a:solidFill>
                  <a:srgbClr val="FFFFFF"/>
                </a:solidFill>
              </a14:hiddenFill>
            </a:ext>
          </a:extLst>
        </p:spPr>
      </p:pic>
      <p:sp>
        <p:nvSpPr>
          <p:cNvPr id="7" name="文字方塊 6">
            <a:extLst>
              <a:ext uri="{FF2B5EF4-FFF2-40B4-BE49-F238E27FC236}">
                <a16:creationId xmlns="" xmlns:a16="http://schemas.microsoft.com/office/drawing/2014/main" id="{374089C1-3F7C-41EA-A669-BDE6B696ABD7}"/>
              </a:ext>
            </a:extLst>
          </p:cNvPr>
          <p:cNvSpPr txBox="1"/>
          <p:nvPr/>
        </p:nvSpPr>
        <p:spPr>
          <a:xfrm>
            <a:off x="2128720" y="4251505"/>
            <a:ext cx="5262979" cy="646331"/>
          </a:xfrm>
          <a:prstGeom prst="rect">
            <a:avLst/>
          </a:prstGeom>
          <a:noFill/>
        </p:spPr>
        <p:txBody>
          <a:bodyPr wrap="none" rtlCol="0">
            <a:spAutoFit/>
          </a:bodyPr>
          <a:lstStyle/>
          <a:p>
            <a:r>
              <a:rPr lang="zh-TW" altLang="en-US" sz="3600" dirty="0"/>
              <a:t>你知道當事人的下場嗎？</a:t>
            </a:r>
            <a:endParaRPr lang="zh-HK" altLang="en-US" sz="3600" dirty="0"/>
          </a:p>
        </p:txBody>
      </p:sp>
    </p:spTree>
    <p:extLst>
      <p:ext uri="{BB962C8B-B14F-4D97-AF65-F5344CB8AC3E}">
        <p14:creationId xmlns:p14="http://schemas.microsoft.com/office/powerpoint/2010/main" val="641528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a:extLst>
              <a:ext uri="{FF2B5EF4-FFF2-40B4-BE49-F238E27FC236}">
                <a16:creationId xmlns="" xmlns:a16="http://schemas.microsoft.com/office/drawing/2014/main" id="{F5EA06C9-6AD5-4F0B-88BE-602C29EA9482}"/>
              </a:ext>
            </a:extLst>
          </p:cNvPr>
          <p:cNvPicPr>
            <a:picLocks noChangeAspect="1"/>
          </p:cNvPicPr>
          <p:nvPr/>
        </p:nvPicPr>
        <p:blipFill>
          <a:blip r:embed="rId3"/>
          <a:stretch>
            <a:fillRect/>
          </a:stretch>
        </p:blipFill>
        <p:spPr>
          <a:xfrm>
            <a:off x="607572" y="1960930"/>
            <a:ext cx="3995662" cy="2030582"/>
          </a:xfrm>
          <a:prstGeom prst="rect">
            <a:avLst/>
          </a:prstGeom>
        </p:spPr>
      </p:pic>
      <p:sp>
        <p:nvSpPr>
          <p:cNvPr id="8" name="矩形 7">
            <a:extLst>
              <a:ext uri="{FF2B5EF4-FFF2-40B4-BE49-F238E27FC236}">
                <a16:creationId xmlns="" xmlns:a16="http://schemas.microsoft.com/office/drawing/2014/main" id="{EFBB2B66-9782-4EEC-8689-ECC7DEC0A34B}"/>
              </a:ext>
            </a:extLst>
          </p:cNvPr>
          <p:cNvSpPr/>
          <p:nvPr/>
        </p:nvSpPr>
        <p:spPr>
          <a:xfrm>
            <a:off x="5182820" y="2113635"/>
            <a:ext cx="4572000" cy="1200329"/>
          </a:xfrm>
          <a:prstGeom prst="rect">
            <a:avLst/>
          </a:prstGeom>
        </p:spPr>
        <p:txBody>
          <a:bodyPr>
            <a:spAutoFit/>
          </a:bodyPr>
          <a:lstStyle/>
          <a:p>
            <a:pPr marL="285750" indent="-285750">
              <a:buFont typeface="Arial" panose="020B0604020202020204" pitchFamily="34" charset="0"/>
              <a:buChar char="•"/>
            </a:pPr>
            <a:r>
              <a:rPr lang="zh-HK" altLang="en-US" dirty="0"/>
              <a:t>失去模特兒工作</a:t>
            </a:r>
          </a:p>
          <a:p>
            <a:pPr marL="285750" indent="-285750">
              <a:buFont typeface="Arial" panose="020B0604020202020204" pitchFamily="34" charset="0"/>
              <a:buChar char="•"/>
            </a:pPr>
            <a:r>
              <a:rPr lang="zh-HK" altLang="en-US" dirty="0"/>
              <a:t>失眠</a:t>
            </a:r>
          </a:p>
          <a:p>
            <a:pPr marL="285750" indent="-285750">
              <a:buFont typeface="Arial" panose="020B0604020202020204" pitchFamily="34" charset="0"/>
              <a:buChar char="•"/>
            </a:pPr>
            <a:r>
              <a:rPr lang="zh-HK" altLang="en-US" dirty="0"/>
              <a:t>抑鬱</a:t>
            </a:r>
          </a:p>
          <a:p>
            <a:pPr marL="285750" indent="-285750">
              <a:buFont typeface="Arial" panose="020B0604020202020204" pitchFamily="34" charset="0"/>
              <a:buChar char="•"/>
            </a:pPr>
            <a:r>
              <a:rPr lang="zh-HK" altLang="en-US" dirty="0"/>
              <a:t>害怕連累圖中的小朋友</a:t>
            </a:r>
          </a:p>
        </p:txBody>
      </p:sp>
    </p:spTree>
    <p:extLst>
      <p:ext uri="{BB962C8B-B14F-4D97-AF65-F5344CB8AC3E}">
        <p14:creationId xmlns:p14="http://schemas.microsoft.com/office/powerpoint/2010/main" val="9187687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417816" y="1350110"/>
            <a:ext cx="1985165" cy="458115"/>
          </a:xfrm>
          <a:prstGeom prst="rect">
            <a:avLst/>
          </a:prstGeom>
          <a:solidFill>
            <a:schemeClr val="tx2">
              <a:lumMod val="40000"/>
              <a:lumOff val="60000"/>
            </a:schemeClr>
          </a:solid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200" b="1" dirty="0">
                <a:solidFill>
                  <a:schemeClr val="bg2">
                    <a:lumMod val="10000"/>
                  </a:schemeClr>
                </a:solidFill>
              </a:rPr>
              <a:t>啟動評估機制</a:t>
            </a:r>
            <a:endParaRPr lang="en-US" altLang="zh-TW" sz="1200" b="1" dirty="0">
              <a:solidFill>
                <a:schemeClr val="bg2">
                  <a:lumMod val="10000"/>
                </a:schemeClr>
              </a:solidFill>
            </a:endParaRPr>
          </a:p>
          <a:p>
            <a:pPr algn="ctr"/>
            <a:r>
              <a:rPr lang="en-US" altLang="zh-TW" sz="1200" b="1" dirty="0">
                <a:solidFill>
                  <a:schemeClr val="bg2">
                    <a:lumMod val="10000"/>
                  </a:schemeClr>
                </a:solidFill>
              </a:rPr>
              <a:t>(</a:t>
            </a:r>
            <a:r>
              <a:rPr lang="en-US" altLang="zh-TW" sz="1200" b="1" dirty="0">
                <a:solidFill>
                  <a:srgbClr val="FF0000"/>
                </a:solidFill>
              </a:rPr>
              <a:t>A</a:t>
            </a:r>
            <a:r>
              <a:rPr lang="en-US" altLang="zh-TW" sz="1200" b="1" dirty="0">
                <a:solidFill>
                  <a:schemeClr val="bg2">
                    <a:lumMod val="10000"/>
                  </a:schemeClr>
                </a:solidFill>
              </a:rPr>
              <a:t>ssessment)</a:t>
            </a:r>
          </a:p>
        </p:txBody>
      </p:sp>
      <p:sp>
        <p:nvSpPr>
          <p:cNvPr id="8" name="向下箭號 7"/>
          <p:cNvSpPr/>
          <p:nvPr/>
        </p:nvSpPr>
        <p:spPr>
          <a:xfrm>
            <a:off x="4785557" y="1867985"/>
            <a:ext cx="451927" cy="185889"/>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9" name="橢圓 8"/>
          <p:cNvSpPr/>
          <p:nvPr/>
        </p:nvSpPr>
        <p:spPr>
          <a:xfrm>
            <a:off x="3153983" y="2071294"/>
            <a:ext cx="2443281" cy="505665"/>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100" b="1" dirty="0">
                <a:solidFill>
                  <a:schemeClr val="bg2">
                    <a:lumMod val="10000"/>
                  </a:schemeClr>
                </a:solidFill>
              </a:rPr>
              <a:t>邊緣受害人 </a:t>
            </a:r>
            <a:r>
              <a:rPr lang="en-US" altLang="zh-TW" sz="1100" b="1" dirty="0">
                <a:solidFill>
                  <a:schemeClr val="bg2">
                    <a:lumMod val="10000"/>
                  </a:schemeClr>
                </a:solidFill>
              </a:rPr>
              <a:t>/</a:t>
            </a:r>
            <a:r>
              <a:rPr lang="zh-TW" altLang="en-US" sz="1100" b="1" dirty="0">
                <a:solidFill>
                  <a:schemeClr val="bg2">
                    <a:lumMod val="10000"/>
                  </a:schemeClr>
                </a:solidFill>
              </a:rPr>
              <a:t> 受害人</a:t>
            </a:r>
            <a:endParaRPr lang="en-US" altLang="zh-TW" sz="1100" b="1" dirty="0">
              <a:solidFill>
                <a:schemeClr val="bg2">
                  <a:lumMod val="10000"/>
                </a:schemeClr>
              </a:solidFill>
            </a:endParaRPr>
          </a:p>
          <a:p>
            <a:pPr algn="ctr"/>
            <a:r>
              <a:rPr lang="en-US" altLang="zh-TW" sz="1100" b="1" dirty="0">
                <a:solidFill>
                  <a:schemeClr val="bg2">
                    <a:lumMod val="10000"/>
                  </a:schemeClr>
                </a:solidFill>
              </a:rPr>
              <a:t>(Potential victim / victim )</a:t>
            </a:r>
            <a:endParaRPr lang="zh-HK" altLang="en-US" sz="1100" b="1" dirty="0">
              <a:solidFill>
                <a:schemeClr val="bg2">
                  <a:lumMod val="10000"/>
                </a:schemeClr>
              </a:solidFill>
            </a:endParaRPr>
          </a:p>
        </p:txBody>
      </p:sp>
      <p:sp>
        <p:nvSpPr>
          <p:cNvPr id="11" name="向下箭號 10"/>
          <p:cNvSpPr/>
          <p:nvPr/>
        </p:nvSpPr>
        <p:spPr>
          <a:xfrm>
            <a:off x="4070213" y="2656954"/>
            <a:ext cx="610820" cy="252201"/>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13" name="橢圓 12"/>
          <p:cNvSpPr/>
          <p:nvPr/>
        </p:nvSpPr>
        <p:spPr>
          <a:xfrm>
            <a:off x="1912428" y="2858466"/>
            <a:ext cx="1695878" cy="594900"/>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000" b="1" dirty="0">
                <a:solidFill>
                  <a:schemeClr val="bg2">
                    <a:lumMod val="10000"/>
                  </a:schemeClr>
                </a:solidFill>
              </a:rPr>
              <a:t>被斷章取義、</a:t>
            </a:r>
            <a:r>
              <a:rPr lang="zh-TW" altLang="en-US" sz="1000" b="1" dirty="0" smtClean="0">
                <a:solidFill>
                  <a:schemeClr val="bg2">
                    <a:lumMod val="10000"/>
                  </a:schemeClr>
                </a:solidFill>
              </a:rPr>
              <a:t>抹黑 </a:t>
            </a:r>
            <a:r>
              <a:rPr lang="en-US" altLang="zh-HK" sz="1000" b="1" dirty="0" smtClean="0">
                <a:solidFill>
                  <a:schemeClr val="bg2">
                    <a:lumMod val="10000"/>
                  </a:schemeClr>
                </a:solidFill>
              </a:rPr>
              <a:t>(</a:t>
            </a:r>
            <a:r>
              <a:rPr lang="en-US" altLang="zh-HK" sz="1000" b="1" dirty="0">
                <a:solidFill>
                  <a:schemeClr val="bg2">
                    <a:lumMod val="10000"/>
                  </a:schemeClr>
                </a:solidFill>
              </a:rPr>
              <a:t>Defame )</a:t>
            </a:r>
            <a:endParaRPr lang="zh-HK" altLang="en-US" sz="1000" b="1" dirty="0">
              <a:solidFill>
                <a:schemeClr val="bg2">
                  <a:lumMod val="10000"/>
                </a:schemeClr>
              </a:solidFill>
            </a:endParaRPr>
          </a:p>
        </p:txBody>
      </p:sp>
      <p:sp>
        <p:nvSpPr>
          <p:cNvPr id="15" name="橢圓 14"/>
          <p:cNvSpPr/>
          <p:nvPr/>
        </p:nvSpPr>
        <p:spPr>
          <a:xfrm>
            <a:off x="3642213" y="2944650"/>
            <a:ext cx="1485188" cy="580945"/>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000" b="1" dirty="0">
                <a:solidFill>
                  <a:schemeClr val="bg2">
                    <a:lumMod val="10000"/>
                  </a:schemeClr>
                </a:solidFill>
              </a:rPr>
              <a:t>犯了網絡</a:t>
            </a:r>
            <a:r>
              <a:rPr lang="zh-TW" altLang="en-US" sz="1000" b="1" dirty="0" smtClean="0">
                <a:solidFill>
                  <a:schemeClr val="bg2">
                    <a:lumMod val="10000"/>
                  </a:schemeClr>
                </a:solidFill>
              </a:rPr>
              <a:t>規範 </a:t>
            </a:r>
            <a:r>
              <a:rPr lang="en-US" altLang="zh-HK" sz="1000" b="1" dirty="0" smtClean="0">
                <a:solidFill>
                  <a:schemeClr val="bg2">
                    <a:lumMod val="10000"/>
                  </a:schemeClr>
                </a:solidFill>
              </a:rPr>
              <a:t>(</a:t>
            </a:r>
            <a:r>
              <a:rPr lang="en-US" altLang="zh-HK" sz="1000" b="1" dirty="0">
                <a:solidFill>
                  <a:schemeClr val="bg2">
                    <a:lumMod val="10000"/>
                  </a:schemeClr>
                </a:solidFill>
              </a:rPr>
              <a:t>Media norms</a:t>
            </a:r>
            <a:r>
              <a:rPr lang="en-US" altLang="zh-HK" sz="1050" b="1" dirty="0">
                <a:solidFill>
                  <a:schemeClr val="bg2">
                    <a:lumMod val="10000"/>
                  </a:schemeClr>
                </a:solidFill>
              </a:rPr>
              <a:t>)</a:t>
            </a:r>
            <a:endParaRPr lang="zh-HK" altLang="en-US" sz="1050" dirty="0"/>
          </a:p>
        </p:txBody>
      </p:sp>
      <p:sp>
        <p:nvSpPr>
          <p:cNvPr id="16" name="橢圓 15"/>
          <p:cNvSpPr/>
          <p:nvPr/>
        </p:nvSpPr>
        <p:spPr>
          <a:xfrm>
            <a:off x="5167350" y="2839861"/>
            <a:ext cx="1542520" cy="656538"/>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000" b="1" dirty="0">
                <a:solidFill>
                  <a:schemeClr val="bg2">
                    <a:lumMod val="10000"/>
                  </a:schemeClr>
                </a:solidFill>
              </a:rPr>
              <a:t>被侵犯個人私</a:t>
            </a:r>
            <a:r>
              <a:rPr lang="zh-TW" altLang="en-US" sz="1000" b="1" dirty="0" smtClean="0">
                <a:solidFill>
                  <a:schemeClr val="bg2">
                    <a:lumMod val="10000"/>
                  </a:schemeClr>
                </a:solidFill>
              </a:rPr>
              <a:t>隱 </a:t>
            </a:r>
            <a:r>
              <a:rPr lang="en-US" altLang="zh-TW" sz="1000" b="1" dirty="0" smtClean="0">
                <a:solidFill>
                  <a:schemeClr val="bg2">
                    <a:lumMod val="10000"/>
                  </a:schemeClr>
                </a:solidFill>
              </a:rPr>
              <a:t>(</a:t>
            </a:r>
            <a:r>
              <a:rPr lang="en-US" altLang="zh-TW" sz="1000" b="1" dirty="0">
                <a:solidFill>
                  <a:schemeClr val="bg2">
                    <a:lumMod val="10000"/>
                  </a:schemeClr>
                </a:solidFill>
              </a:rPr>
              <a:t>Private lives)</a:t>
            </a:r>
            <a:endParaRPr lang="zh-HK" altLang="en-US" sz="1000" dirty="0"/>
          </a:p>
        </p:txBody>
      </p:sp>
      <p:sp>
        <p:nvSpPr>
          <p:cNvPr id="17" name="向下箭號 16"/>
          <p:cNvSpPr/>
          <p:nvPr/>
        </p:nvSpPr>
        <p:spPr>
          <a:xfrm>
            <a:off x="3519187" y="1867985"/>
            <a:ext cx="451927" cy="185889"/>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20" name="向下箭號 19"/>
          <p:cNvSpPr/>
          <p:nvPr/>
        </p:nvSpPr>
        <p:spPr>
          <a:xfrm rot="1145137">
            <a:off x="3213778" y="2601918"/>
            <a:ext cx="610820" cy="252201"/>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21" name="向下箭號 20"/>
          <p:cNvSpPr/>
          <p:nvPr/>
        </p:nvSpPr>
        <p:spPr>
          <a:xfrm rot="20799733">
            <a:off x="4962745" y="2590512"/>
            <a:ext cx="610820" cy="252201"/>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22" name="矩形 21"/>
          <p:cNvSpPr/>
          <p:nvPr/>
        </p:nvSpPr>
        <p:spPr>
          <a:xfrm>
            <a:off x="3263996" y="3880377"/>
            <a:ext cx="2298335" cy="467012"/>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100" b="1" dirty="0">
                <a:solidFill>
                  <a:schemeClr val="bg2">
                    <a:lumMod val="10000"/>
                  </a:schemeClr>
                </a:solidFill>
              </a:rPr>
              <a:t>危機介入處理</a:t>
            </a:r>
            <a:endParaRPr lang="en-US" altLang="zh-TW" sz="1100" b="1" dirty="0">
              <a:solidFill>
                <a:schemeClr val="bg2">
                  <a:lumMod val="10000"/>
                </a:schemeClr>
              </a:solidFill>
            </a:endParaRPr>
          </a:p>
          <a:p>
            <a:pPr algn="ctr"/>
            <a:r>
              <a:rPr lang="en-US" altLang="zh-HK" sz="1100" b="1" dirty="0">
                <a:solidFill>
                  <a:schemeClr val="bg2">
                    <a:lumMod val="10000"/>
                  </a:schemeClr>
                </a:solidFill>
              </a:rPr>
              <a:t>(</a:t>
            </a:r>
            <a:r>
              <a:rPr lang="en-US" altLang="zh-HK" sz="1100" b="1" dirty="0">
                <a:solidFill>
                  <a:srgbClr val="FF0000"/>
                </a:solidFill>
              </a:rPr>
              <a:t>C</a:t>
            </a:r>
            <a:r>
              <a:rPr lang="en-US" altLang="zh-HK" sz="1100" b="1" dirty="0">
                <a:solidFill>
                  <a:schemeClr val="bg2">
                    <a:lumMod val="10000"/>
                  </a:schemeClr>
                </a:solidFill>
              </a:rPr>
              <a:t>risis intervention)</a:t>
            </a:r>
            <a:endParaRPr lang="zh-HK" altLang="en-US" sz="1100" b="1" dirty="0">
              <a:solidFill>
                <a:schemeClr val="bg2">
                  <a:lumMod val="10000"/>
                </a:schemeClr>
              </a:solidFill>
            </a:endParaRPr>
          </a:p>
        </p:txBody>
      </p:sp>
      <p:sp>
        <p:nvSpPr>
          <p:cNvPr id="24" name="向下箭號 23"/>
          <p:cNvSpPr/>
          <p:nvPr/>
        </p:nvSpPr>
        <p:spPr>
          <a:xfrm>
            <a:off x="4079397" y="3583865"/>
            <a:ext cx="610820" cy="296512"/>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25" name="向下箭號 24"/>
          <p:cNvSpPr/>
          <p:nvPr/>
        </p:nvSpPr>
        <p:spPr>
          <a:xfrm rot="2304701">
            <a:off x="5385871" y="3572667"/>
            <a:ext cx="563392" cy="318907"/>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26" name="向下箭號 25"/>
          <p:cNvSpPr/>
          <p:nvPr/>
        </p:nvSpPr>
        <p:spPr>
          <a:xfrm rot="19911575">
            <a:off x="2958586" y="3506980"/>
            <a:ext cx="610820" cy="318052"/>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28" name="向下箭號 27"/>
          <p:cNvSpPr/>
          <p:nvPr/>
        </p:nvSpPr>
        <p:spPr>
          <a:xfrm>
            <a:off x="4104989" y="4386633"/>
            <a:ext cx="610820" cy="23680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29" name="矩形 28"/>
          <p:cNvSpPr/>
          <p:nvPr/>
        </p:nvSpPr>
        <p:spPr>
          <a:xfrm>
            <a:off x="3218304" y="4661572"/>
            <a:ext cx="2327605" cy="43388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100" b="1" dirty="0">
                <a:solidFill>
                  <a:schemeClr val="bg2">
                    <a:lumMod val="10000"/>
                  </a:schemeClr>
                </a:solidFill>
              </a:rPr>
              <a:t>教育及輔導服務</a:t>
            </a:r>
            <a:endParaRPr lang="en-US" altLang="zh-TW" sz="1100" b="1" dirty="0">
              <a:solidFill>
                <a:schemeClr val="bg2">
                  <a:lumMod val="10000"/>
                </a:schemeClr>
              </a:solidFill>
            </a:endParaRPr>
          </a:p>
          <a:p>
            <a:pPr algn="ctr"/>
            <a:r>
              <a:rPr lang="en-US" altLang="zh-HK" sz="1100" b="1" dirty="0">
                <a:solidFill>
                  <a:schemeClr val="bg2">
                    <a:lumMod val="10000"/>
                  </a:schemeClr>
                </a:solidFill>
              </a:rPr>
              <a:t>(</a:t>
            </a:r>
            <a:r>
              <a:rPr lang="en-US" altLang="zh-TW" sz="1100" b="1" dirty="0">
                <a:solidFill>
                  <a:srgbClr val="FF0000"/>
                </a:solidFill>
              </a:rPr>
              <a:t>B</a:t>
            </a:r>
            <a:r>
              <a:rPr lang="en-US" altLang="zh-TW" sz="1100" b="1" dirty="0">
                <a:solidFill>
                  <a:schemeClr val="tx1"/>
                </a:solidFill>
              </a:rPr>
              <a:t>uilding Relapse Prevention</a:t>
            </a:r>
            <a:r>
              <a:rPr lang="en-US" altLang="zh-TW" sz="1100" b="1" dirty="0">
                <a:solidFill>
                  <a:schemeClr val="bg2">
                    <a:lumMod val="10000"/>
                  </a:schemeClr>
                </a:solidFill>
              </a:rPr>
              <a:t> </a:t>
            </a:r>
            <a:r>
              <a:rPr lang="en-US" altLang="zh-HK" sz="1100" b="1" dirty="0">
                <a:solidFill>
                  <a:schemeClr val="bg2">
                    <a:lumMod val="10000"/>
                  </a:schemeClr>
                </a:solidFill>
              </a:rPr>
              <a:t>)</a:t>
            </a:r>
            <a:endParaRPr lang="zh-HK" altLang="en-US" sz="1100" b="1" dirty="0">
              <a:solidFill>
                <a:schemeClr val="bg2">
                  <a:lumMod val="10000"/>
                </a:schemeClr>
              </a:solidFill>
            </a:endParaRPr>
          </a:p>
        </p:txBody>
      </p:sp>
      <p:sp>
        <p:nvSpPr>
          <p:cNvPr id="5" name="標題 4"/>
          <p:cNvSpPr>
            <a:spLocks noGrp="1"/>
          </p:cNvSpPr>
          <p:nvPr>
            <p:ph type="title"/>
          </p:nvPr>
        </p:nvSpPr>
        <p:spPr/>
        <p:txBody>
          <a:bodyPr>
            <a:normAutofit fontScale="90000"/>
          </a:bodyPr>
          <a:lstStyle/>
          <a:p>
            <a:r>
              <a:rPr lang="zh-TW" altLang="en-US" b="1" dirty="0"/>
              <a:t>受害人求助</a:t>
            </a:r>
            <a:r>
              <a:rPr lang="zh-TW" altLang="en-US" b="1" dirty="0" smtClean="0"/>
              <a:t>程序</a:t>
            </a:r>
            <a:endParaRPr lang="zh-HK" altLang="en-US" dirty="0"/>
          </a:p>
        </p:txBody>
      </p:sp>
    </p:spTree>
    <p:extLst>
      <p:ext uri="{BB962C8B-B14F-4D97-AF65-F5344CB8AC3E}">
        <p14:creationId xmlns:p14="http://schemas.microsoft.com/office/powerpoint/2010/main" val="1620676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434130" y="128470"/>
            <a:ext cx="6104234" cy="878054"/>
          </a:xfrm>
        </p:spPr>
        <p:txBody>
          <a:bodyPr>
            <a:noAutofit/>
          </a:bodyPr>
          <a:lstStyle/>
          <a:p>
            <a:pPr algn="ctr"/>
            <a:r>
              <a:rPr lang="zh-TW" altLang="en-US" sz="2400" b="1" dirty="0">
                <a:solidFill>
                  <a:schemeClr val="bg2">
                    <a:lumMod val="10000"/>
                  </a:schemeClr>
                </a:solidFill>
              </a:rPr>
              <a:t>危機介入處理</a:t>
            </a:r>
            <a:r>
              <a:rPr lang="en-US" altLang="zh-TW" sz="2400" b="1" dirty="0">
                <a:solidFill>
                  <a:schemeClr val="bg2">
                    <a:lumMod val="10000"/>
                  </a:schemeClr>
                </a:solidFill>
              </a:rPr>
              <a:t/>
            </a:r>
            <a:br>
              <a:rPr lang="en-US" altLang="zh-TW" sz="2400" b="1" dirty="0">
                <a:solidFill>
                  <a:schemeClr val="bg2">
                    <a:lumMod val="10000"/>
                  </a:schemeClr>
                </a:solidFill>
              </a:rPr>
            </a:br>
            <a:r>
              <a:rPr lang="en-US" altLang="zh-HK" sz="2400" b="1" dirty="0">
                <a:solidFill>
                  <a:schemeClr val="bg2">
                    <a:lumMod val="10000"/>
                  </a:schemeClr>
                </a:solidFill>
              </a:rPr>
              <a:t>(</a:t>
            </a:r>
            <a:r>
              <a:rPr lang="en-US" altLang="zh-HK" sz="2400" b="1" dirty="0">
                <a:solidFill>
                  <a:schemeClr val="tx1"/>
                </a:solidFill>
              </a:rPr>
              <a:t>C</a:t>
            </a:r>
            <a:r>
              <a:rPr lang="en-US" altLang="zh-HK" sz="2400" b="1" dirty="0">
                <a:solidFill>
                  <a:schemeClr val="bg2">
                    <a:lumMod val="10000"/>
                  </a:schemeClr>
                </a:solidFill>
              </a:rPr>
              <a:t>risis intervention)</a:t>
            </a:r>
            <a:endParaRPr lang="zh-HK" altLang="en-US" sz="2400" b="1" dirty="0">
              <a:solidFill>
                <a:schemeClr val="bg2">
                  <a:lumMod val="10000"/>
                </a:schemeClr>
              </a:solidFill>
            </a:endParaRPr>
          </a:p>
        </p:txBody>
      </p:sp>
      <p:sp>
        <p:nvSpPr>
          <p:cNvPr id="5" name="Content Placeholder 4"/>
          <p:cNvSpPr>
            <a:spLocks noGrp="1"/>
          </p:cNvSpPr>
          <p:nvPr>
            <p:ph idx="1"/>
          </p:nvPr>
        </p:nvSpPr>
        <p:spPr>
          <a:xfrm>
            <a:off x="2434129" y="1044701"/>
            <a:ext cx="6260905" cy="3969176"/>
          </a:xfrm>
        </p:spPr>
        <p:txBody>
          <a:bodyPr>
            <a:normAutofit/>
          </a:bodyPr>
          <a:lstStyle/>
          <a:p>
            <a:pPr marL="0" indent="0">
              <a:buNone/>
            </a:pPr>
            <a:r>
              <a:rPr lang="zh-TW" altLang="en-US" sz="1600" dirty="0">
                <a:solidFill>
                  <a:srgbClr val="FF0000"/>
                </a:solidFill>
              </a:rPr>
              <a:t>如果你被人斷章取義、抹黑、被假冒</a:t>
            </a:r>
            <a:r>
              <a:rPr lang="en-US" altLang="zh-TW" sz="1600" dirty="0">
                <a:solidFill>
                  <a:srgbClr val="FF0000"/>
                </a:solidFill>
              </a:rPr>
              <a:t>…..</a:t>
            </a:r>
          </a:p>
          <a:p>
            <a:pPr marL="0" indent="0">
              <a:buNone/>
            </a:pPr>
            <a:r>
              <a:rPr lang="zh-TW" altLang="en-US" sz="1600" dirty="0"/>
              <a:t>建議方法：</a:t>
            </a:r>
            <a:endParaRPr lang="en-US" altLang="zh-TW" sz="1600" dirty="0"/>
          </a:p>
          <a:p>
            <a:r>
              <a:rPr lang="zh-TW" altLang="en-US" sz="1600" dirty="0"/>
              <a:t>必須利用「個人帳戶」或爭議性大的社交平台澄清事件真相</a:t>
            </a:r>
            <a:endParaRPr lang="en-US" altLang="zh-TW" sz="1600" dirty="0"/>
          </a:p>
          <a:p>
            <a:r>
              <a:rPr lang="zh-TW" altLang="en-US" sz="1600" dirty="0"/>
              <a:t>切勿害怕網民說一些更激進言語或行為而不回應或留待事情掉淡</a:t>
            </a:r>
            <a:endParaRPr lang="en-US" altLang="zh-TW" sz="1600" dirty="0"/>
          </a:p>
          <a:p>
            <a:r>
              <a:rPr lang="zh-TW" altLang="en-US" sz="1600" dirty="0"/>
              <a:t>沉殿期：接受網絡抗逆力教育輔導和減少瀏覽相關資訊的</a:t>
            </a:r>
            <a:r>
              <a:rPr lang="zh-TW" altLang="en-US" sz="1600" dirty="0" smtClean="0"/>
              <a:t>時間</a:t>
            </a:r>
            <a:endParaRPr lang="en-US" altLang="zh-TW" sz="1600" dirty="0"/>
          </a:p>
          <a:p>
            <a:endParaRPr lang="en-US" altLang="zh-TW" sz="1600" dirty="0"/>
          </a:p>
          <a:p>
            <a:pPr marL="0" indent="0">
              <a:buNone/>
            </a:pPr>
            <a:r>
              <a:rPr lang="zh-TW" altLang="en-US" sz="1600" dirty="0">
                <a:solidFill>
                  <a:srgbClr val="FF0000"/>
                </a:solidFill>
              </a:rPr>
              <a:t>如果你做了些行為或發表「違反」網絡規範</a:t>
            </a:r>
            <a:r>
              <a:rPr lang="en-US" altLang="zh-TW" sz="1600" dirty="0">
                <a:solidFill>
                  <a:srgbClr val="FF0000"/>
                </a:solidFill>
              </a:rPr>
              <a:t>……</a:t>
            </a:r>
          </a:p>
          <a:p>
            <a:pPr marL="0" indent="0">
              <a:buNone/>
            </a:pPr>
            <a:r>
              <a:rPr lang="zh-TW" altLang="en-US" sz="1600" dirty="0"/>
              <a:t>建議方法：</a:t>
            </a:r>
            <a:endParaRPr lang="en-US" altLang="zh-TW" sz="1600" dirty="0"/>
          </a:p>
          <a:p>
            <a:r>
              <a:rPr lang="zh-TW" altLang="en-US" sz="1600" dirty="0"/>
              <a:t>必須利用「個人帳戶」或爭議性大的社交平台真誠地道歉，並表達出自己所犯的事情影響到別人，並表達深切反省。</a:t>
            </a:r>
            <a:endParaRPr lang="en-US" altLang="zh-TW" sz="1600" dirty="0"/>
          </a:p>
          <a:p>
            <a:r>
              <a:rPr lang="zh-TW" altLang="en-US" sz="1600" dirty="0"/>
              <a:t>「行為」或「言論」雖然被廣泛傳閱，即使刪除仍會留下痕跡，但仍可選擇關閉留言功能或刪除相關事情。</a:t>
            </a:r>
            <a:endParaRPr lang="en-US" altLang="zh-TW" sz="1600" dirty="0"/>
          </a:p>
          <a:p>
            <a:r>
              <a:rPr lang="zh-TW" altLang="en-US" sz="1600" dirty="0"/>
              <a:t>沉殿期：接受網絡抗逆力教育輔導和減少瀏覽相關資訊的時間</a:t>
            </a:r>
            <a:endParaRPr lang="en-US" altLang="zh-TW" sz="1600" dirty="0"/>
          </a:p>
          <a:p>
            <a:endParaRPr lang="en-US" altLang="zh-TW" sz="1400" dirty="0"/>
          </a:p>
          <a:p>
            <a:pPr marL="0" indent="0">
              <a:buNone/>
            </a:pPr>
            <a:endParaRPr lang="en-US" altLang="zh-TW" sz="1400" dirty="0"/>
          </a:p>
          <a:p>
            <a:pPr marL="0" indent="0">
              <a:buNone/>
            </a:pPr>
            <a:endParaRPr lang="en-US" altLang="zh-TW" sz="1400" dirty="0">
              <a:solidFill>
                <a:srgbClr val="FF0000"/>
              </a:solidFill>
            </a:endParaRPr>
          </a:p>
          <a:p>
            <a:endParaRPr lang="en-US" altLang="zh-TW" sz="1400" dirty="0"/>
          </a:p>
          <a:p>
            <a:pPr marL="0" indent="0">
              <a:buNone/>
            </a:pPr>
            <a:endParaRPr lang="zh-TW" altLang="en-US" sz="1800" dirty="0"/>
          </a:p>
          <a:p>
            <a:endParaRPr lang="en-US" altLang="zh-TW" sz="1800" dirty="0"/>
          </a:p>
          <a:p>
            <a:endParaRPr lang="en-US" altLang="zh-TW" sz="1800" dirty="0"/>
          </a:p>
          <a:p>
            <a:endParaRPr lang="en-US" sz="1800" dirty="0"/>
          </a:p>
        </p:txBody>
      </p:sp>
    </p:spTree>
    <p:extLst>
      <p:ext uri="{BB962C8B-B14F-4D97-AF65-F5344CB8AC3E}">
        <p14:creationId xmlns:p14="http://schemas.microsoft.com/office/powerpoint/2010/main" val="34424777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ç¸éåç">
            <a:extLst>
              <a:ext uri="{FF2B5EF4-FFF2-40B4-BE49-F238E27FC236}">
                <a16:creationId xmlns="" xmlns:a16="http://schemas.microsoft.com/office/drawing/2014/main" id="{A5B6E964-B63B-4185-B652-B2A8A2B0AD1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399471" y="433880"/>
            <a:ext cx="4073924" cy="2914732"/>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a:extLst>
              <a:ext uri="{FF2B5EF4-FFF2-40B4-BE49-F238E27FC236}">
                <a16:creationId xmlns="" xmlns:a16="http://schemas.microsoft.com/office/drawing/2014/main" id="{BC39F1BD-C964-46F1-A8F6-51832EC73C9C}"/>
              </a:ext>
            </a:extLst>
          </p:cNvPr>
          <p:cNvSpPr/>
          <p:nvPr/>
        </p:nvSpPr>
        <p:spPr>
          <a:xfrm>
            <a:off x="2588665" y="3640685"/>
            <a:ext cx="5320687" cy="646331"/>
          </a:xfrm>
          <a:prstGeom prst="rect">
            <a:avLst/>
          </a:prstGeom>
        </p:spPr>
        <p:txBody>
          <a:bodyPr wrap="none">
            <a:spAutoFit/>
          </a:bodyPr>
          <a:lstStyle/>
          <a:p>
            <a:pPr marL="285750" indent="-285750">
              <a:buFont typeface="Arial" panose="020B0604020202020204" pitchFamily="34" charset="0"/>
              <a:buChar char="•"/>
            </a:pPr>
            <a:r>
              <a:rPr lang="zh-TW" altLang="en-US" dirty="0"/>
              <a:t>若然沒有快速地現身回應，真相一直會被埋沒。</a:t>
            </a:r>
            <a:endParaRPr lang="en-US" altLang="zh-TW" dirty="0"/>
          </a:p>
          <a:p>
            <a:pPr marL="285750" indent="-285750">
              <a:buFont typeface="Arial" panose="020B0604020202020204" pitchFamily="34" charset="0"/>
              <a:buChar char="•"/>
            </a:pPr>
            <a:r>
              <a:rPr lang="zh-TW" altLang="en-US" dirty="0"/>
              <a:t>店主亦會背上一世賣狗肉的</a:t>
            </a:r>
            <a:r>
              <a:rPr lang="zh-TW" altLang="en-US" dirty="0">
                <a:solidFill>
                  <a:srgbClr val="FF0000"/>
                </a:solidFill>
              </a:rPr>
              <a:t>抹黑</a:t>
            </a:r>
            <a:endParaRPr lang="zh-HK" altLang="en-US" dirty="0"/>
          </a:p>
        </p:txBody>
      </p:sp>
    </p:spTree>
    <p:extLst>
      <p:ext uri="{BB962C8B-B14F-4D97-AF65-F5344CB8AC3E}">
        <p14:creationId xmlns:p14="http://schemas.microsoft.com/office/powerpoint/2010/main" val="4259694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 xmlns:a16="http://schemas.microsoft.com/office/drawing/2014/main" id="{623034FF-8B7B-4F95-9BE9-AD83C724D1E6}"/>
              </a:ext>
            </a:extLst>
          </p:cNvPr>
          <p:cNvSpPr/>
          <p:nvPr/>
        </p:nvSpPr>
        <p:spPr>
          <a:xfrm>
            <a:off x="3311604" y="3108351"/>
            <a:ext cx="1107996" cy="369332"/>
          </a:xfrm>
          <a:prstGeom prst="rect">
            <a:avLst/>
          </a:prstGeom>
        </p:spPr>
        <p:txBody>
          <a:bodyPr wrap="none">
            <a:spAutoFit/>
          </a:bodyPr>
          <a:lstStyle/>
          <a:p>
            <a:r>
              <a:rPr lang="zh-HK" altLang="en-US" dirty="0"/>
              <a:t>網絡公審</a:t>
            </a:r>
            <a:endParaRPr lang="en-US" altLang="zh-HK" dirty="0"/>
          </a:p>
        </p:txBody>
      </p:sp>
      <p:sp>
        <p:nvSpPr>
          <p:cNvPr id="5" name="矩形 4">
            <a:extLst>
              <a:ext uri="{FF2B5EF4-FFF2-40B4-BE49-F238E27FC236}">
                <a16:creationId xmlns="" xmlns:a16="http://schemas.microsoft.com/office/drawing/2014/main" id="{88CE209D-8E9F-4273-9999-071F1FEABDFD}"/>
              </a:ext>
            </a:extLst>
          </p:cNvPr>
          <p:cNvSpPr/>
          <p:nvPr/>
        </p:nvSpPr>
        <p:spPr>
          <a:xfrm>
            <a:off x="6280507" y="3108351"/>
            <a:ext cx="1107996" cy="369332"/>
          </a:xfrm>
          <a:prstGeom prst="rect">
            <a:avLst/>
          </a:prstGeom>
        </p:spPr>
        <p:txBody>
          <a:bodyPr wrap="none">
            <a:spAutoFit/>
          </a:bodyPr>
          <a:lstStyle/>
          <a:p>
            <a:r>
              <a:rPr lang="zh-TW" altLang="en-US" dirty="0">
                <a:solidFill>
                  <a:srgbClr val="FF0000"/>
                </a:solidFill>
              </a:rPr>
              <a:t>斷章取義</a:t>
            </a:r>
            <a:endParaRPr lang="zh-HK" altLang="en-US" dirty="0"/>
          </a:p>
        </p:txBody>
      </p:sp>
      <p:sp>
        <p:nvSpPr>
          <p:cNvPr id="7" name="AutoShape 4" descr="blob:https://web.whatsapp.com/babc4ab8-9691-4c6c-8be2-7684b0ee787b">
            <a:extLst>
              <a:ext uri="{FF2B5EF4-FFF2-40B4-BE49-F238E27FC236}">
                <a16:creationId xmlns="" xmlns:a16="http://schemas.microsoft.com/office/drawing/2014/main" id="{6690C2A5-19D2-4B68-8BF4-F19691ECDB6A}"/>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HK" altLang="en-US"/>
          </a:p>
        </p:txBody>
      </p:sp>
      <p:pic>
        <p:nvPicPr>
          <p:cNvPr id="9" name="圖片 8">
            <a:extLst>
              <a:ext uri="{FF2B5EF4-FFF2-40B4-BE49-F238E27FC236}">
                <a16:creationId xmlns="" xmlns:a16="http://schemas.microsoft.com/office/drawing/2014/main" id="{81B4C99F-E0F5-4898-8C94-B9C68C0E412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7021" y="3531195"/>
            <a:ext cx="2939471" cy="1546896"/>
          </a:xfrm>
          <a:prstGeom prst="rect">
            <a:avLst/>
          </a:prstGeom>
        </p:spPr>
      </p:pic>
      <p:pic>
        <p:nvPicPr>
          <p:cNvPr id="12" name="圖片 11">
            <a:extLst>
              <a:ext uri="{FF2B5EF4-FFF2-40B4-BE49-F238E27FC236}">
                <a16:creationId xmlns="" xmlns:a16="http://schemas.microsoft.com/office/drawing/2014/main" id="{97304C95-A4DF-41B4-AD02-17A33FEF136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93640" y="3526175"/>
            <a:ext cx="2939472" cy="1546897"/>
          </a:xfrm>
          <a:prstGeom prst="rect">
            <a:avLst/>
          </a:prstGeom>
        </p:spPr>
      </p:pic>
      <p:sp>
        <p:nvSpPr>
          <p:cNvPr id="13" name="矩形 12">
            <a:extLst>
              <a:ext uri="{FF2B5EF4-FFF2-40B4-BE49-F238E27FC236}">
                <a16:creationId xmlns="" xmlns:a16="http://schemas.microsoft.com/office/drawing/2014/main" id="{E428E68C-1CD1-439A-B628-27EC0E39900C}"/>
              </a:ext>
            </a:extLst>
          </p:cNvPr>
          <p:cNvSpPr/>
          <p:nvPr/>
        </p:nvSpPr>
        <p:spPr>
          <a:xfrm>
            <a:off x="4419600" y="433880"/>
            <a:ext cx="1984860" cy="646331"/>
          </a:xfrm>
          <a:prstGeom prst="rect">
            <a:avLst/>
          </a:prstGeom>
        </p:spPr>
        <p:txBody>
          <a:bodyPr wrap="square">
            <a:spAutoFit/>
          </a:bodyPr>
          <a:lstStyle/>
          <a:p>
            <a:r>
              <a:rPr lang="zh-TW" altLang="en-US" b="1" dirty="0" smtClean="0">
                <a:solidFill>
                  <a:schemeClr val="tx2">
                    <a:lumMod val="75000"/>
                  </a:schemeClr>
                </a:solidFill>
              </a:rPr>
              <a:t>道歉的功能</a:t>
            </a:r>
            <a:endParaRPr lang="en-US" altLang="zh-TW" b="1" dirty="0">
              <a:solidFill>
                <a:schemeClr val="tx2">
                  <a:lumMod val="75000"/>
                </a:schemeClr>
              </a:solidFill>
            </a:endParaRPr>
          </a:p>
          <a:p>
            <a:endParaRPr lang="en-US" altLang="zh-HK" dirty="0"/>
          </a:p>
        </p:txBody>
      </p:sp>
      <p:sp>
        <p:nvSpPr>
          <p:cNvPr id="14" name="矩形 13">
            <a:extLst>
              <a:ext uri="{FF2B5EF4-FFF2-40B4-BE49-F238E27FC236}">
                <a16:creationId xmlns="" xmlns:a16="http://schemas.microsoft.com/office/drawing/2014/main" id="{1C5B7688-EFF7-48C7-BD6F-2BC2ABC5100E}"/>
              </a:ext>
            </a:extLst>
          </p:cNvPr>
          <p:cNvSpPr/>
          <p:nvPr/>
        </p:nvSpPr>
        <p:spPr>
          <a:xfrm>
            <a:off x="2434282" y="1070980"/>
            <a:ext cx="5955495" cy="1477328"/>
          </a:xfrm>
          <a:prstGeom prst="rect">
            <a:avLst/>
          </a:prstGeom>
        </p:spPr>
        <p:txBody>
          <a:bodyPr wrap="square">
            <a:spAutoFit/>
          </a:bodyPr>
          <a:lstStyle/>
          <a:p>
            <a:pPr marL="285750" indent="-285750">
              <a:buFont typeface="Arial" panose="020B0604020202020204" pitchFamily="34" charset="0"/>
              <a:buChar char="•"/>
            </a:pPr>
            <a:r>
              <a:rPr lang="zh-TW" altLang="en-US" dirty="0"/>
              <a:t>有效為事情降溫</a:t>
            </a:r>
            <a:endParaRPr lang="en-US" altLang="zh-TW" dirty="0"/>
          </a:p>
          <a:p>
            <a:pPr marL="285750" indent="-285750">
              <a:buFont typeface="Arial" panose="020B0604020202020204" pitchFamily="34" charset="0"/>
              <a:buChar char="•"/>
            </a:pPr>
            <a:r>
              <a:rPr lang="zh-TW" altLang="en-US" dirty="0"/>
              <a:t>增加網民對「堅持攻擊者」的反感程度</a:t>
            </a:r>
            <a:endParaRPr lang="zh-HK" altLang="en-US" dirty="0"/>
          </a:p>
          <a:p>
            <a:pPr marL="285750" indent="-285750">
              <a:buFont typeface="Arial" panose="020B0604020202020204" pitchFamily="34" charset="0"/>
              <a:buChar char="•"/>
            </a:pPr>
            <a:r>
              <a:rPr lang="zh-HK" altLang="en-US" dirty="0"/>
              <a:t>真誠道歉</a:t>
            </a:r>
            <a:r>
              <a:rPr lang="zh-TW" altLang="en-US" dirty="0"/>
              <a:t>請求原諒</a:t>
            </a:r>
            <a:r>
              <a:rPr lang="zh-HK" altLang="en-US" dirty="0"/>
              <a:t>，並為受影響的人賠償有關損失</a:t>
            </a:r>
          </a:p>
          <a:p>
            <a:endParaRPr lang="en-US" altLang="zh-HK" sz="1200" dirty="0"/>
          </a:p>
          <a:p>
            <a:endParaRPr lang="en-US" altLang="zh-TW" sz="1200" dirty="0"/>
          </a:p>
          <a:p>
            <a:pPr marL="285750" indent="-285750">
              <a:buFont typeface="Arial" panose="020B0604020202020204" pitchFamily="34" charset="0"/>
              <a:buChar char="•"/>
            </a:pPr>
            <a:endParaRPr lang="zh-HK" altLang="en-US" sz="1200" dirty="0"/>
          </a:p>
        </p:txBody>
      </p:sp>
      <p:sp>
        <p:nvSpPr>
          <p:cNvPr id="15" name="文字方塊 14">
            <a:extLst>
              <a:ext uri="{FF2B5EF4-FFF2-40B4-BE49-F238E27FC236}">
                <a16:creationId xmlns="" xmlns:a16="http://schemas.microsoft.com/office/drawing/2014/main" id="{97E676DF-DF02-4383-900F-DEC9B4B081E4}"/>
              </a:ext>
            </a:extLst>
          </p:cNvPr>
          <p:cNvSpPr txBox="1"/>
          <p:nvPr/>
        </p:nvSpPr>
        <p:spPr>
          <a:xfrm>
            <a:off x="4419600" y="2772642"/>
            <a:ext cx="2031325" cy="369332"/>
          </a:xfrm>
          <a:prstGeom prst="rect">
            <a:avLst/>
          </a:prstGeom>
          <a:noFill/>
        </p:spPr>
        <p:txBody>
          <a:bodyPr wrap="none" rtlCol="0">
            <a:spAutoFit/>
          </a:bodyPr>
          <a:lstStyle/>
          <a:p>
            <a:r>
              <a:rPr lang="zh-TW" altLang="en-US" dirty="0"/>
              <a:t>補習老師醜聞事件</a:t>
            </a:r>
            <a:endParaRPr lang="zh-HK" altLang="en-US" dirty="0"/>
          </a:p>
        </p:txBody>
      </p:sp>
    </p:spTree>
    <p:extLst>
      <p:ext uri="{BB962C8B-B14F-4D97-AF65-F5344CB8AC3E}">
        <p14:creationId xmlns:p14="http://schemas.microsoft.com/office/powerpoint/2010/main" val="25617952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79A543CE-35B8-43AB-90E2-3B90EC49FDBE}"/>
              </a:ext>
            </a:extLst>
          </p:cNvPr>
          <p:cNvSpPr>
            <a:spLocks noGrp="1"/>
          </p:cNvSpPr>
          <p:nvPr>
            <p:ph type="title"/>
          </p:nvPr>
        </p:nvSpPr>
        <p:spPr>
          <a:xfrm>
            <a:off x="2586835" y="433880"/>
            <a:ext cx="6104234" cy="572644"/>
          </a:xfrm>
        </p:spPr>
        <p:txBody>
          <a:bodyPr>
            <a:noAutofit/>
          </a:bodyPr>
          <a:lstStyle/>
          <a:p>
            <a:pPr algn="ctr"/>
            <a:r>
              <a:rPr lang="zh-TW" altLang="en-US" sz="2400" b="1" dirty="0"/>
              <a:t>網絡規範</a:t>
            </a:r>
            <a:r>
              <a:rPr lang="en-US" altLang="zh-TW" sz="2400" b="1" dirty="0"/>
              <a:t/>
            </a:r>
            <a:br>
              <a:rPr lang="en-US" altLang="zh-TW" sz="2400" b="1" dirty="0"/>
            </a:br>
            <a:r>
              <a:rPr lang="en-US" altLang="zh-TW" sz="2400" b="1" dirty="0"/>
              <a:t>(Media Norms)</a:t>
            </a:r>
            <a:endParaRPr lang="zh-HK" altLang="en-US" sz="2400" b="1" dirty="0"/>
          </a:p>
        </p:txBody>
      </p:sp>
      <p:sp>
        <p:nvSpPr>
          <p:cNvPr id="4" name="矩形 3">
            <a:extLst>
              <a:ext uri="{FF2B5EF4-FFF2-40B4-BE49-F238E27FC236}">
                <a16:creationId xmlns="" xmlns:a16="http://schemas.microsoft.com/office/drawing/2014/main" id="{3A18A17C-D62E-44A7-B5D4-0080B2CC91F3}"/>
              </a:ext>
            </a:extLst>
          </p:cNvPr>
          <p:cNvSpPr/>
          <p:nvPr/>
        </p:nvSpPr>
        <p:spPr>
          <a:xfrm>
            <a:off x="2205073" y="1138182"/>
            <a:ext cx="5344675" cy="923330"/>
          </a:xfrm>
          <a:prstGeom prst="rect">
            <a:avLst/>
          </a:prstGeom>
        </p:spPr>
        <p:txBody>
          <a:bodyPr wrap="square">
            <a:spAutoFit/>
          </a:bodyPr>
          <a:lstStyle/>
          <a:p>
            <a:pPr marL="285750" indent="-285750">
              <a:buFont typeface="Arial" panose="020B0604020202020204" pitchFamily="34" charset="0"/>
              <a:buChar char="•"/>
            </a:pPr>
            <a:r>
              <a:rPr lang="zh-TW" altLang="en-US" dirty="0">
                <a:solidFill>
                  <a:srgbClr val="FF0000"/>
                </a:solidFill>
              </a:rPr>
              <a:t>其規範依照該平台文化或網絡的大多數而產生</a:t>
            </a:r>
            <a:endParaRPr lang="en-US" altLang="zh-TW" dirty="0">
              <a:solidFill>
                <a:srgbClr val="FF0000"/>
              </a:solidFill>
            </a:endParaRPr>
          </a:p>
          <a:p>
            <a:pPr marL="285750" indent="-285750">
              <a:buFont typeface="Arial" panose="020B0604020202020204" pitchFamily="34" charset="0"/>
              <a:buChar char="•"/>
            </a:pPr>
            <a:r>
              <a:rPr lang="zh-TW" altLang="en-US" dirty="0">
                <a:solidFill>
                  <a:srgbClr val="FF0000"/>
                </a:solidFill>
              </a:rPr>
              <a:t>隨時代、社會動態、網絡文化而不斷改變</a:t>
            </a:r>
            <a:endParaRPr lang="en-US" altLang="zh-TW" dirty="0">
              <a:solidFill>
                <a:srgbClr val="FF0000"/>
              </a:solidFill>
            </a:endParaRPr>
          </a:p>
          <a:p>
            <a:pPr marL="285750" indent="-285750">
              <a:buFont typeface="Arial" panose="020B0604020202020204" pitchFamily="34" charset="0"/>
              <a:buChar char="•"/>
            </a:pPr>
            <a:r>
              <a:rPr lang="zh-TW" altLang="en-US" dirty="0">
                <a:solidFill>
                  <a:srgbClr val="FF0000"/>
                </a:solidFill>
              </a:rPr>
              <a:t>可以是正面或是負面的道德觀念和行為</a:t>
            </a:r>
            <a:endParaRPr lang="en-US" altLang="zh-TW" dirty="0"/>
          </a:p>
        </p:txBody>
      </p:sp>
      <p:sp>
        <p:nvSpPr>
          <p:cNvPr id="5" name="橢圓 4">
            <a:extLst>
              <a:ext uri="{FF2B5EF4-FFF2-40B4-BE49-F238E27FC236}">
                <a16:creationId xmlns="" xmlns:a16="http://schemas.microsoft.com/office/drawing/2014/main" id="{CFF0A310-E2AD-4E30-9761-A739DCD1233A}"/>
              </a:ext>
            </a:extLst>
          </p:cNvPr>
          <p:cNvSpPr/>
          <p:nvPr/>
        </p:nvSpPr>
        <p:spPr>
          <a:xfrm>
            <a:off x="4419294" y="3566868"/>
            <a:ext cx="1533815" cy="1076035"/>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solidFill>
                  <a:schemeClr val="tx1"/>
                </a:solidFill>
              </a:rPr>
              <a:t>社工</a:t>
            </a:r>
            <a:endParaRPr lang="en-US" altLang="zh-TW" dirty="0">
              <a:solidFill>
                <a:schemeClr val="tx1"/>
              </a:solidFill>
            </a:endParaRPr>
          </a:p>
          <a:p>
            <a:pPr algn="ctr"/>
            <a:r>
              <a:rPr lang="zh-TW" altLang="en-US" dirty="0">
                <a:solidFill>
                  <a:schemeClr val="tx1"/>
                </a:solidFill>
              </a:rPr>
              <a:t>角色</a:t>
            </a:r>
            <a:endParaRPr lang="zh-HK" altLang="en-US" dirty="0">
              <a:solidFill>
                <a:schemeClr val="tx1"/>
              </a:solidFill>
            </a:endParaRPr>
          </a:p>
        </p:txBody>
      </p:sp>
      <p:cxnSp>
        <p:nvCxnSpPr>
          <p:cNvPr id="7" name="直線單箭頭接點 6">
            <a:extLst>
              <a:ext uri="{FF2B5EF4-FFF2-40B4-BE49-F238E27FC236}">
                <a16:creationId xmlns="" xmlns:a16="http://schemas.microsoft.com/office/drawing/2014/main" id="{1E1E229D-9E9D-4C2F-8CFD-B6F4EADE3078}"/>
              </a:ext>
            </a:extLst>
          </p:cNvPr>
          <p:cNvCxnSpPr>
            <a:cxnSpLocks/>
          </p:cNvCxnSpPr>
          <p:nvPr/>
        </p:nvCxnSpPr>
        <p:spPr>
          <a:xfrm flipV="1">
            <a:off x="6251755" y="3217345"/>
            <a:ext cx="916230" cy="3495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直線單箭頭接點 8">
            <a:extLst>
              <a:ext uri="{FF2B5EF4-FFF2-40B4-BE49-F238E27FC236}">
                <a16:creationId xmlns="" xmlns:a16="http://schemas.microsoft.com/office/drawing/2014/main" id="{C55FAC4E-07B3-4FE8-A962-7358C5C04AB5}"/>
              </a:ext>
            </a:extLst>
          </p:cNvPr>
          <p:cNvCxnSpPr>
            <a:cxnSpLocks/>
          </p:cNvCxnSpPr>
          <p:nvPr/>
        </p:nvCxnSpPr>
        <p:spPr>
          <a:xfrm>
            <a:off x="6251755" y="4098800"/>
            <a:ext cx="91623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直線單箭頭接點 10">
            <a:extLst>
              <a:ext uri="{FF2B5EF4-FFF2-40B4-BE49-F238E27FC236}">
                <a16:creationId xmlns="" xmlns:a16="http://schemas.microsoft.com/office/drawing/2014/main" id="{51FDC8B2-A1B4-4BB9-B027-E56FB469EEE4}"/>
              </a:ext>
            </a:extLst>
          </p:cNvPr>
          <p:cNvCxnSpPr/>
          <p:nvPr/>
        </p:nvCxnSpPr>
        <p:spPr>
          <a:xfrm>
            <a:off x="6251755" y="4444668"/>
            <a:ext cx="916230" cy="1527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矩形 11">
            <a:extLst>
              <a:ext uri="{FF2B5EF4-FFF2-40B4-BE49-F238E27FC236}">
                <a16:creationId xmlns="" xmlns:a16="http://schemas.microsoft.com/office/drawing/2014/main" id="{40597C03-8B23-4F0D-A18F-92280109B935}"/>
              </a:ext>
            </a:extLst>
          </p:cNvPr>
          <p:cNvSpPr/>
          <p:nvPr/>
        </p:nvSpPr>
        <p:spPr>
          <a:xfrm>
            <a:off x="7320690" y="2868727"/>
            <a:ext cx="1527050" cy="572576"/>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200" dirty="0">
                <a:solidFill>
                  <a:schemeClr val="tx1"/>
                </a:solidFill>
              </a:rPr>
              <a:t>避免成為欺凌對象</a:t>
            </a:r>
            <a:endParaRPr lang="en-US" altLang="zh-TW" sz="1200" dirty="0">
              <a:solidFill>
                <a:schemeClr val="tx1"/>
              </a:solidFill>
            </a:endParaRPr>
          </a:p>
          <a:p>
            <a:pPr algn="ctr"/>
            <a:r>
              <a:rPr lang="en-US" altLang="zh-TW" sz="1200" dirty="0">
                <a:solidFill>
                  <a:schemeClr val="tx1"/>
                </a:solidFill>
              </a:rPr>
              <a:t>(Prevention)</a:t>
            </a:r>
            <a:endParaRPr lang="zh-HK" altLang="en-US" sz="1200" dirty="0">
              <a:solidFill>
                <a:schemeClr val="tx1"/>
              </a:solidFill>
            </a:endParaRPr>
          </a:p>
        </p:txBody>
      </p:sp>
      <p:sp>
        <p:nvSpPr>
          <p:cNvPr id="13" name="矩形 12">
            <a:extLst>
              <a:ext uri="{FF2B5EF4-FFF2-40B4-BE49-F238E27FC236}">
                <a16:creationId xmlns="" xmlns:a16="http://schemas.microsoft.com/office/drawing/2014/main" id="{D3104F6F-FBDC-40A0-9187-BD7406F961C6}"/>
              </a:ext>
            </a:extLst>
          </p:cNvPr>
          <p:cNvSpPr/>
          <p:nvPr/>
        </p:nvSpPr>
        <p:spPr>
          <a:xfrm>
            <a:off x="7320690" y="3626222"/>
            <a:ext cx="1527050" cy="572576"/>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HK" altLang="en-US" sz="1400" dirty="0">
                <a:solidFill>
                  <a:schemeClr val="tx1"/>
                </a:solidFill>
              </a:rPr>
              <a:t>選擇</a:t>
            </a:r>
            <a:endParaRPr lang="en-US" altLang="zh-HK" sz="1400" dirty="0">
              <a:solidFill>
                <a:schemeClr val="tx1"/>
              </a:solidFill>
            </a:endParaRPr>
          </a:p>
          <a:p>
            <a:pPr algn="ctr"/>
            <a:r>
              <a:rPr lang="en-US" altLang="zh-HK" sz="1400" dirty="0">
                <a:solidFill>
                  <a:schemeClr val="tx1"/>
                </a:solidFill>
              </a:rPr>
              <a:t>(informed choice)</a:t>
            </a:r>
            <a:endParaRPr lang="zh-HK" altLang="en-US" sz="1400" dirty="0">
              <a:solidFill>
                <a:schemeClr val="tx1"/>
              </a:solidFill>
            </a:endParaRPr>
          </a:p>
        </p:txBody>
      </p:sp>
      <p:sp>
        <p:nvSpPr>
          <p:cNvPr id="14" name="矩形 13">
            <a:extLst>
              <a:ext uri="{FF2B5EF4-FFF2-40B4-BE49-F238E27FC236}">
                <a16:creationId xmlns="" xmlns:a16="http://schemas.microsoft.com/office/drawing/2014/main" id="{55852D8C-3B06-4EE5-BF82-2E39C33F3CCD}"/>
              </a:ext>
            </a:extLst>
          </p:cNvPr>
          <p:cNvSpPr/>
          <p:nvPr/>
        </p:nvSpPr>
        <p:spPr>
          <a:xfrm>
            <a:off x="7320690" y="4383717"/>
            <a:ext cx="1527050" cy="572576"/>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200" b="1" dirty="0">
                <a:solidFill>
                  <a:schemeClr val="bg2">
                    <a:lumMod val="10000"/>
                  </a:schemeClr>
                </a:solidFill>
              </a:rPr>
              <a:t>危機介入處理</a:t>
            </a:r>
            <a:endParaRPr lang="en-US" altLang="zh-TW" sz="1200" b="1" dirty="0">
              <a:solidFill>
                <a:schemeClr val="bg2">
                  <a:lumMod val="10000"/>
                </a:schemeClr>
              </a:solidFill>
            </a:endParaRPr>
          </a:p>
          <a:p>
            <a:pPr algn="ctr"/>
            <a:r>
              <a:rPr lang="en-US" altLang="zh-HK" sz="1200" b="1" dirty="0">
                <a:solidFill>
                  <a:schemeClr val="bg2">
                    <a:lumMod val="10000"/>
                  </a:schemeClr>
                </a:solidFill>
              </a:rPr>
              <a:t>(</a:t>
            </a:r>
            <a:r>
              <a:rPr lang="en-US" altLang="zh-HK" sz="1200" b="1" dirty="0">
                <a:solidFill>
                  <a:schemeClr val="tx1"/>
                </a:solidFill>
              </a:rPr>
              <a:t>C</a:t>
            </a:r>
            <a:r>
              <a:rPr lang="en-US" altLang="zh-HK" sz="1200" b="1" dirty="0">
                <a:solidFill>
                  <a:schemeClr val="bg2">
                    <a:lumMod val="10000"/>
                  </a:schemeClr>
                </a:solidFill>
              </a:rPr>
              <a:t>risis intervention)</a:t>
            </a:r>
            <a:endParaRPr lang="zh-HK" altLang="en-US" sz="1200" b="1" dirty="0">
              <a:solidFill>
                <a:schemeClr val="bg2">
                  <a:lumMod val="10000"/>
                </a:schemeClr>
              </a:solidFill>
            </a:endParaRPr>
          </a:p>
        </p:txBody>
      </p:sp>
      <p:sp>
        <p:nvSpPr>
          <p:cNvPr id="15" name="文字方塊 14">
            <a:extLst>
              <a:ext uri="{FF2B5EF4-FFF2-40B4-BE49-F238E27FC236}">
                <a16:creationId xmlns="" xmlns:a16="http://schemas.microsoft.com/office/drawing/2014/main" id="{6425A52D-16EE-46BD-8698-3AE8FD06FF71}"/>
              </a:ext>
            </a:extLst>
          </p:cNvPr>
          <p:cNvSpPr txBox="1"/>
          <p:nvPr/>
        </p:nvSpPr>
        <p:spPr>
          <a:xfrm>
            <a:off x="7490197" y="2418899"/>
            <a:ext cx="1107996" cy="369332"/>
          </a:xfrm>
          <a:prstGeom prst="rect">
            <a:avLst/>
          </a:prstGeom>
          <a:noFill/>
        </p:spPr>
        <p:txBody>
          <a:bodyPr wrap="none" rtlCol="0">
            <a:spAutoFit/>
          </a:bodyPr>
          <a:lstStyle/>
          <a:p>
            <a:r>
              <a:rPr lang="zh-TW" altLang="en-US" dirty="0"/>
              <a:t>對受害者</a:t>
            </a:r>
            <a:endParaRPr lang="zh-HK" altLang="en-US" dirty="0"/>
          </a:p>
        </p:txBody>
      </p:sp>
      <p:sp>
        <p:nvSpPr>
          <p:cNvPr id="16" name="矩形 15">
            <a:extLst>
              <a:ext uri="{FF2B5EF4-FFF2-40B4-BE49-F238E27FC236}">
                <a16:creationId xmlns="" xmlns:a16="http://schemas.microsoft.com/office/drawing/2014/main" id="{74A5677D-3C83-40AD-979D-0C951204E892}"/>
              </a:ext>
            </a:extLst>
          </p:cNvPr>
          <p:cNvSpPr/>
          <p:nvPr/>
        </p:nvSpPr>
        <p:spPr>
          <a:xfrm>
            <a:off x="2497717" y="2133147"/>
            <a:ext cx="3817625" cy="1569660"/>
          </a:xfrm>
          <a:prstGeom prst="rect">
            <a:avLst/>
          </a:prstGeom>
        </p:spPr>
        <p:txBody>
          <a:bodyPr wrap="square">
            <a:spAutoFit/>
          </a:bodyPr>
          <a:lstStyle/>
          <a:p>
            <a:r>
              <a:rPr lang="zh-TW" altLang="en-US" sz="1600" dirty="0"/>
              <a:t>參考例子：</a:t>
            </a:r>
            <a:endParaRPr lang="en-US" altLang="zh-HK" sz="1600" dirty="0"/>
          </a:p>
          <a:p>
            <a:pPr marL="171450" indent="-171450">
              <a:buFont typeface="Arial" panose="020B0604020202020204" pitchFamily="34" charset="0"/>
              <a:buChar char="•"/>
            </a:pPr>
            <a:r>
              <a:rPr lang="zh-HK" altLang="en-US" sz="1600" dirty="0"/>
              <a:t>幸災樂禍</a:t>
            </a:r>
            <a:endParaRPr lang="en-US" altLang="zh-HK" sz="1600" dirty="0"/>
          </a:p>
          <a:p>
            <a:pPr marL="171450" indent="-171450">
              <a:buFont typeface="Arial" panose="020B0604020202020204" pitchFamily="34" charset="0"/>
              <a:buChar char="•"/>
            </a:pPr>
            <a:r>
              <a:rPr lang="zh-HK" altLang="en-US" sz="1600" dirty="0"/>
              <a:t>誠信破產</a:t>
            </a:r>
            <a:endParaRPr lang="en-US" altLang="zh-HK" sz="1600" dirty="0"/>
          </a:p>
          <a:p>
            <a:pPr marL="171450" indent="-171450">
              <a:buFont typeface="Arial" panose="020B0604020202020204" pitchFamily="34" charset="0"/>
              <a:buChar char="•"/>
            </a:pPr>
            <a:r>
              <a:rPr lang="zh-HK" altLang="en-US" sz="1600" dirty="0"/>
              <a:t>網絡公審</a:t>
            </a:r>
            <a:endParaRPr lang="en-US" altLang="zh-HK" sz="1600" dirty="0"/>
          </a:p>
          <a:p>
            <a:pPr marL="171450" indent="-171450">
              <a:buFont typeface="Arial" panose="020B0604020202020204" pitchFamily="34" charset="0"/>
              <a:buChar char="•"/>
            </a:pPr>
            <a:r>
              <a:rPr lang="zh-HK" altLang="en-US" sz="1600" dirty="0"/>
              <a:t>無中生有</a:t>
            </a:r>
            <a:endParaRPr lang="en-US" altLang="zh-HK" sz="1600" dirty="0"/>
          </a:p>
          <a:p>
            <a:pPr marL="171450" indent="-171450">
              <a:buFont typeface="Arial" panose="020B0604020202020204" pitchFamily="34" charset="0"/>
              <a:buChar char="•"/>
            </a:pPr>
            <a:r>
              <a:rPr lang="zh-HK" altLang="en-US" sz="1600" dirty="0"/>
              <a:t>打簡體字</a:t>
            </a:r>
          </a:p>
        </p:txBody>
      </p:sp>
    </p:spTree>
    <p:extLst>
      <p:ext uri="{BB962C8B-B14F-4D97-AF65-F5344CB8AC3E}">
        <p14:creationId xmlns:p14="http://schemas.microsoft.com/office/powerpoint/2010/main" val="35156823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434130" y="128470"/>
            <a:ext cx="6104234" cy="610820"/>
          </a:xfrm>
        </p:spPr>
        <p:txBody>
          <a:bodyPr>
            <a:noAutofit/>
          </a:bodyPr>
          <a:lstStyle/>
          <a:p>
            <a:pPr algn="ctr"/>
            <a:r>
              <a:rPr lang="en-US" altLang="zh-TW" sz="2400" dirty="0"/>
              <a:t/>
            </a:r>
            <a:br>
              <a:rPr lang="en-US" altLang="zh-TW" sz="2400" dirty="0"/>
            </a:br>
            <a:r>
              <a:rPr lang="zh-TW" altLang="en-US" sz="2400" b="1" dirty="0"/>
              <a:t>什麼是網絡欺凌</a:t>
            </a:r>
            <a:endParaRPr lang="en-US" sz="2400" b="1" dirty="0"/>
          </a:p>
        </p:txBody>
      </p:sp>
      <p:sp>
        <p:nvSpPr>
          <p:cNvPr id="5" name="Content Placeholder 4"/>
          <p:cNvSpPr>
            <a:spLocks noGrp="1"/>
          </p:cNvSpPr>
          <p:nvPr>
            <p:ph idx="1"/>
          </p:nvPr>
        </p:nvSpPr>
        <p:spPr>
          <a:xfrm>
            <a:off x="2281425" y="1197405"/>
            <a:ext cx="6566315" cy="3816471"/>
          </a:xfrm>
        </p:spPr>
        <p:txBody>
          <a:bodyPr>
            <a:normAutofit/>
          </a:bodyPr>
          <a:lstStyle/>
          <a:p>
            <a:r>
              <a:rPr lang="zh-TW" altLang="en-US" sz="2000" dirty="0"/>
              <a:t>網絡罵</a:t>
            </a:r>
            <a:r>
              <a:rPr lang="zh-TW" altLang="en-US" sz="2000" dirty="0" smtClean="0"/>
              <a:t>戰 </a:t>
            </a:r>
            <a:r>
              <a:rPr lang="en-US" altLang="zh-TW" sz="2000" dirty="0" smtClean="0"/>
              <a:t>=/= </a:t>
            </a:r>
            <a:r>
              <a:rPr lang="zh-TW" altLang="en-US" sz="2000" dirty="0" smtClean="0"/>
              <a:t>網</a:t>
            </a:r>
            <a:r>
              <a:rPr lang="zh-TW" altLang="en-US" sz="2000" dirty="0"/>
              <a:t>絡欺凌</a:t>
            </a:r>
            <a:endParaRPr lang="en-US" altLang="zh-TW" sz="2000" dirty="0"/>
          </a:p>
          <a:p>
            <a:pPr marL="0" indent="0">
              <a:buNone/>
            </a:pPr>
            <a:endParaRPr lang="en-US" altLang="zh-TW" sz="2000" dirty="0"/>
          </a:p>
          <a:p>
            <a:r>
              <a:rPr lang="zh-TW" altLang="en-US" sz="2000" dirty="0"/>
              <a:t>有些</a:t>
            </a:r>
            <a:r>
              <a:rPr lang="zh-TW" altLang="en-US" sz="2000" b="1" dirty="0">
                <a:solidFill>
                  <a:srgbClr val="FF0000"/>
                </a:solidFill>
              </a:rPr>
              <a:t>網上欺凌</a:t>
            </a:r>
            <a:r>
              <a:rPr lang="zh-TW" altLang="en-US" sz="2000" dirty="0"/>
              <a:t>的定義包括</a:t>
            </a:r>
            <a:r>
              <a:rPr lang="zh-TW" altLang="en-US" sz="2000" b="1" dirty="0"/>
              <a:t>受害人的</a:t>
            </a:r>
            <a:r>
              <a:rPr lang="zh-TW" altLang="en-US" sz="2000" b="1" dirty="0">
                <a:solidFill>
                  <a:srgbClr val="FF0000"/>
                </a:solidFill>
              </a:rPr>
              <a:t>年歲</a:t>
            </a:r>
            <a:r>
              <a:rPr lang="zh-TW" altLang="en-US" sz="2000" dirty="0"/>
              <a:t>，通常限定為</a:t>
            </a:r>
            <a:r>
              <a:rPr lang="zh-TW" altLang="en-US" sz="2000" b="1" dirty="0">
                <a:solidFill>
                  <a:srgbClr val="FF0000"/>
                </a:solidFill>
              </a:rPr>
              <a:t>青少年</a:t>
            </a:r>
            <a:r>
              <a:rPr lang="zh-TW" altLang="en-US" sz="2000" dirty="0"/>
              <a:t>或 更年輕的人。當受害人是</a:t>
            </a:r>
            <a:r>
              <a:rPr lang="zh-TW" altLang="en-US" sz="2000" b="1" dirty="0">
                <a:solidFill>
                  <a:srgbClr val="FF0000"/>
                </a:solidFill>
              </a:rPr>
              <a:t>成人</a:t>
            </a:r>
            <a:r>
              <a:rPr lang="zh-TW" altLang="en-US" sz="2000" dirty="0"/>
              <a:t>，這種情況一般會稱作</a:t>
            </a:r>
            <a:r>
              <a:rPr lang="zh-TW" altLang="en-US" sz="2000" b="1" dirty="0">
                <a:solidFill>
                  <a:srgbClr val="FF0000"/>
                </a:solidFill>
              </a:rPr>
              <a:t>「網上騷擾」</a:t>
            </a:r>
            <a:r>
              <a:rPr lang="zh-TW" altLang="en-US" sz="2000" dirty="0"/>
              <a:t>或「網上追蹤</a:t>
            </a:r>
            <a:r>
              <a:rPr lang="zh-TW" altLang="en-US" sz="2000" dirty="0" smtClean="0"/>
              <a:t>」</a:t>
            </a:r>
            <a:endParaRPr lang="en-US" altLang="zh-TW" sz="2000" dirty="0" smtClean="0"/>
          </a:p>
          <a:p>
            <a:endParaRPr lang="en-US" altLang="zh-TW" sz="2000" dirty="0"/>
          </a:p>
          <a:p>
            <a:r>
              <a:rPr lang="zh-TW" altLang="en-US" sz="2000" dirty="0" smtClean="0"/>
              <a:t>至今</a:t>
            </a:r>
            <a:r>
              <a:rPr lang="zh-TW" altLang="en-US" sz="2000" dirty="0"/>
              <a:t>還沒有一個公認的、精準的網絡欺凌定義</a:t>
            </a:r>
            <a:endParaRPr lang="en-US" altLang="zh-TW" sz="2000" dirty="0"/>
          </a:p>
          <a:p>
            <a:endParaRPr lang="zh-TW" altLang="en-US" sz="2000" dirty="0"/>
          </a:p>
          <a:p>
            <a:pPr marL="0" indent="0">
              <a:buNone/>
            </a:pPr>
            <a:endParaRPr lang="en-US" altLang="zh-TW" sz="2000" dirty="0"/>
          </a:p>
        </p:txBody>
      </p:sp>
    </p:spTree>
    <p:extLst>
      <p:ext uri="{BB962C8B-B14F-4D97-AF65-F5344CB8AC3E}">
        <p14:creationId xmlns:p14="http://schemas.microsoft.com/office/powerpoint/2010/main" val="11016338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434130" y="128470"/>
            <a:ext cx="6104234" cy="878054"/>
          </a:xfrm>
        </p:spPr>
        <p:txBody>
          <a:bodyPr>
            <a:noAutofit/>
          </a:bodyPr>
          <a:lstStyle/>
          <a:p>
            <a:pPr algn="ctr"/>
            <a:r>
              <a:rPr lang="zh-TW" altLang="en-US" sz="2400" b="1" dirty="0">
                <a:solidFill>
                  <a:schemeClr val="bg2">
                    <a:lumMod val="10000"/>
                  </a:schemeClr>
                </a:solidFill>
              </a:rPr>
              <a:t>危機介入處理</a:t>
            </a:r>
            <a:r>
              <a:rPr lang="en-US" altLang="zh-TW" sz="2400" b="1" dirty="0">
                <a:solidFill>
                  <a:schemeClr val="bg2">
                    <a:lumMod val="10000"/>
                  </a:schemeClr>
                </a:solidFill>
              </a:rPr>
              <a:t/>
            </a:r>
            <a:br>
              <a:rPr lang="en-US" altLang="zh-TW" sz="2400" b="1" dirty="0">
                <a:solidFill>
                  <a:schemeClr val="bg2">
                    <a:lumMod val="10000"/>
                  </a:schemeClr>
                </a:solidFill>
              </a:rPr>
            </a:br>
            <a:r>
              <a:rPr lang="en-US" altLang="zh-HK" sz="2400" b="1" dirty="0">
                <a:solidFill>
                  <a:schemeClr val="bg2">
                    <a:lumMod val="10000"/>
                  </a:schemeClr>
                </a:solidFill>
              </a:rPr>
              <a:t>(</a:t>
            </a:r>
            <a:r>
              <a:rPr lang="en-US" altLang="zh-HK" sz="2400" b="1" dirty="0">
                <a:solidFill>
                  <a:schemeClr val="tx1"/>
                </a:solidFill>
              </a:rPr>
              <a:t>C</a:t>
            </a:r>
            <a:r>
              <a:rPr lang="en-US" altLang="zh-HK" sz="2400" b="1" dirty="0">
                <a:solidFill>
                  <a:schemeClr val="bg2">
                    <a:lumMod val="10000"/>
                  </a:schemeClr>
                </a:solidFill>
              </a:rPr>
              <a:t>risis intervention)</a:t>
            </a:r>
            <a:endParaRPr lang="zh-HK" altLang="en-US" sz="2400" b="1" dirty="0">
              <a:solidFill>
                <a:schemeClr val="bg2">
                  <a:lumMod val="10000"/>
                </a:schemeClr>
              </a:solidFill>
            </a:endParaRPr>
          </a:p>
        </p:txBody>
      </p:sp>
      <p:sp>
        <p:nvSpPr>
          <p:cNvPr id="5" name="Content Placeholder 4"/>
          <p:cNvSpPr>
            <a:spLocks noGrp="1"/>
          </p:cNvSpPr>
          <p:nvPr>
            <p:ph idx="1"/>
          </p:nvPr>
        </p:nvSpPr>
        <p:spPr>
          <a:xfrm>
            <a:off x="2434130" y="1044701"/>
            <a:ext cx="6104234" cy="3969176"/>
          </a:xfrm>
        </p:spPr>
        <p:txBody>
          <a:bodyPr>
            <a:normAutofit/>
          </a:bodyPr>
          <a:lstStyle/>
          <a:p>
            <a:pPr marL="0" indent="0">
              <a:buNone/>
            </a:pPr>
            <a:r>
              <a:rPr lang="zh-TW" altLang="en-US" sz="1600" dirty="0">
                <a:solidFill>
                  <a:srgbClr val="FF0000"/>
                </a:solidFill>
              </a:rPr>
              <a:t>如果你的隱私和私生活被人起底或公佈</a:t>
            </a:r>
            <a:r>
              <a:rPr lang="en-US" altLang="zh-TW" sz="1600" dirty="0">
                <a:solidFill>
                  <a:srgbClr val="FF0000"/>
                </a:solidFill>
              </a:rPr>
              <a:t>……</a:t>
            </a:r>
          </a:p>
          <a:p>
            <a:pPr marL="0" indent="0">
              <a:buNone/>
            </a:pPr>
            <a:r>
              <a:rPr lang="zh-TW" altLang="en-US" sz="1600" dirty="0"/>
              <a:t>建議方法：</a:t>
            </a:r>
          </a:p>
          <a:p>
            <a:r>
              <a:rPr lang="zh-TW" altLang="en-US" sz="1600" dirty="0"/>
              <a:t>必須利用「個人帳戶」或爭議性大的社交平台表達其生活因被別人侵犯而受到巨大心理或生活影響，希望相關的人停止傳閱</a:t>
            </a:r>
          </a:p>
          <a:p>
            <a:r>
              <a:rPr lang="zh-TW" altLang="en-US" sz="1600" dirty="0"/>
              <a:t>沉殿期：接受網絡抗逆力教育輔導和減少瀏覽相關資訊的時間</a:t>
            </a:r>
            <a:endParaRPr lang="en-US" altLang="zh-TW" sz="1600" dirty="0"/>
          </a:p>
          <a:p>
            <a:endParaRPr lang="en-US" altLang="zh-TW" sz="1400" dirty="0"/>
          </a:p>
          <a:p>
            <a:endParaRPr lang="en-US" altLang="zh-TW" sz="1400" dirty="0">
              <a:solidFill>
                <a:srgbClr val="FF0000"/>
              </a:solidFill>
            </a:endParaRPr>
          </a:p>
          <a:p>
            <a:endParaRPr lang="en-US" altLang="zh-TW" sz="1400" dirty="0"/>
          </a:p>
          <a:p>
            <a:pPr marL="0" indent="0">
              <a:buNone/>
            </a:pPr>
            <a:endParaRPr lang="zh-TW" altLang="en-US" sz="1800" dirty="0"/>
          </a:p>
          <a:p>
            <a:endParaRPr lang="en-US" altLang="zh-TW" sz="1800" dirty="0"/>
          </a:p>
          <a:p>
            <a:endParaRPr lang="en-US" altLang="zh-TW" sz="1800" dirty="0"/>
          </a:p>
          <a:p>
            <a:endParaRPr lang="en-US" sz="1800" dirty="0"/>
          </a:p>
        </p:txBody>
      </p:sp>
      <p:pic>
        <p:nvPicPr>
          <p:cNvPr id="2050" name="Picture 2" descr="ä½ å¥½è³¤åçåçæå°çµæ">
            <a:extLst>
              <a:ext uri="{FF2B5EF4-FFF2-40B4-BE49-F238E27FC236}">
                <a16:creationId xmlns="" xmlns:a16="http://schemas.microsoft.com/office/drawing/2014/main" id="{BF186A50-D91F-4B25-A890-9D4C4EF669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5770" y="2724455"/>
            <a:ext cx="3817624" cy="1932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0269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434130" y="128470"/>
            <a:ext cx="6104234" cy="878054"/>
          </a:xfrm>
        </p:spPr>
        <p:txBody>
          <a:bodyPr>
            <a:noAutofit/>
          </a:bodyPr>
          <a:lstStyle/>
          <a:p>
            <a:pPr algn="ctr"/>
            <a:r>
              <a:rPr lang="zh-TW" altLang="en-US" sz="2400" b="1" dirty="0">
                <a:solidFill>
                  <a:schemeClr val="bg2">
                    <a:lumMod val="10000"/>
                  </a:schemeClr>
                </a:solidFill>
              </a:rPr>
              <a:t>教育及輔導服務</a:t>
            </a:r>
            <a:r>
              <a:rPr lang="en-US" altLang="zh-TW" sz="2400" b="1" dirty="0">
                <a:solidFill>
                  <a:schemeClr val="bg2">
                    <a:lumMod val="10000"/>
                  </a:schemeClr>
                </a:solidFill>
              </a:rPr>
              <a:t/>
            </a:r>
            <a:br>
              <a:rPr lang="en-US" altLang="zh-TW" sz="2400" b="1" dirty="0">
                <a:solidFill>
                  <a:schemeClr val="bg2">
                    <a:lumMod val="10000"/>
                  </a:schemeClr>
                </a:solidFill>
              </a:rPr>
            </a:br>
            <a:r>
              <a:rPr lang="en-US" altLang="zh-HK" sz="2400" b="1" dirty="0">
                <a:solidFill>
                  <a:schemeClr val="bg2">
                    <a:lumMod val="10000"/>
                  </a:schemeClr>
                </a:solidFill>
              </a:rPr>
              <a:t>(</a:t>
            </a:r>
            <a:r>
              <a:rPr lang="en-US" altLang="zh-TW" sz="2400" b="1" dirty="0">
                <a:solidFill>
                  <a:schemeClr val="tx1"/>
                </a:solidFill>
              </a:rPr>
              <a:t>B</a:t>
            </a:r>
            <a:r>
              <a:rPr lang="en-US" altLang="zh-TW" sz="2400" b="1" dirty="0">
                <a:solidFill>
                  <a:schemeClr val="bg2">
                    <a:lumMod val="10000"/>
                  </a:schemeClr>
                </a:solidFill>
              </a:rPr>
              <a:t>uilding </a:t>
            </a:r>
            <a:r>
              <a:rPr lang="en-US" altLang="zh-TW" sz="2400" b="1" dirty="0" smtClean="0">
                <a:solidFill>
                  <a:schemeClr val="bg2">
                    <a:lumMod val="10000"/>
                  </a:schemeClr>
                </a:solidFill>
              </a:rPr>
              <a:t>Relapse </a:t>
            </a:r>
            <a:r>
              <a:rPr lang="en-US" altLang="zh-TW" sz="2400" b="1" dirty="0">
                <a:solidFill>
                  <a:schemeClr val="bg2">
                    <a:lumMod val="10000"/>
                  </a:schemeClr>
                </a:solidFill>
              </a:rPr>
              <a:t>Prevention </a:t>
            </a:r>
            <a:r>
              <a:rPr lang="en-US" altLang="zh-HK" sz="2400" b="1" dirty="0">
                <a:solidFill>
                  <a:schemeClr val="bg2">
                    <a:lumMod val="10000"/>
                  </a:schemeClr>
                </a:solidFill>
              </a:rPr>
              <a:t>)</a:t>
            </a:r>
            <a:endParaRPr lang="zh-HK" altLang="en-US" sz="2400" b="1" dirty="0">
              <a:solidFill>
                <a:schemeClr val="bg2">
                  <a:lumMod val="10000"/>
                </a:schemeClr>
              </a:solidFill>
            </a:endParaRPr>
          </a:p>
        </p:txBody>
      </p:sp>
      <p:sp>
        <p:nvSpPr>
          <p:cNvPr id="5" name="Content Placeholder 4"/>
          <p:cNvSpPr>
            <a:spLocks noGrp="1"/>
          </p:cNvSpPr>
          <p:nvPr>
            <p:ph idx="1"/>
          </p:nvPr>
        </p:nvSpPr>
        <p:spPr>
          <a:xfrm>
            <a:off x="2434129" y="1044700"/>
            <a:ext cx="6260905" cy="3969177"/>
          </a:xfrm>
        </p:spPr>
        <p:txBody>
          <a:bodyPr>
            <a:normAutofit fontScale="92500" lnSpcReduction="10000"/>
          </a:bodyPr>
          <a:lstStyle/>
          <a:p>
            <a:pPr marL="0" indent="0" algn="ctr">
              <a:buNone/>
            </a:pPr>
            <a:r>
              <a:rPr lang="zh-TW" altLang="en-US" sz="1400" dirty="0"/>
              <a:t>不論曾經歷過什麼程度或什麼內容的欺凌事件，都可接受以下服務。</a:t>
            </a:r>
            <a:endParaRPr lang="en-US" altLang="zh-TW" sz="1400" dirty="0"/>
          </a:p>
          <a:p>
            <a:pPr marL="0" indent="0">
              <a:buNone/>
            </a:pPr>
            <a:endParaRPr lang="en-US" altLang="zh-TW" sz="1400" dirty="0"/>
          </a:p>
          <a:p>
            <a:pPr marL="0" indent="0">
              <a:buNone/>
            </a:pPr>
            <a:r>
              <a:rPr lang="zh-TW" altLang="en-US" sz="1600" dirty="0">
                <a:solidFill>
                  <a:srgbClr val="C00000"/>
                </a:solidFill>
              </a:rPr>
              <a:t>認識「網絡文化生態」：</a:t>
            </a:r>
            <a:endParaRPr lang="en-US" altLang="zh-TW" sz="1600" dirty="0">
              <a:solidFill>
                <a:srgbClr val="C00000"/>
              </a:solidFill>
            </a:endParaRPr>
          </a:p>
          <a:p>
            <a:pPr marL="0" indent="0">
              <a:buNone/>
            </a:pPr>
            <a:r>
              <a:rPr lang="zh-TW" altLang="en-US" sz="1600" dirty="0"/>
              <a:t>不少受害人缺乏對網絡文化生態的認知，故不知情的情況下犯了一些「網絡規範」，服務將教育相關知識，令受害者重新適應網絡世界、避免再犯。</a:t>
            </a:r>
            <a:endParaRPr lang="en-US" altLang="zh-TW" sz="1600" dirty="0"/>
          </a:p>
          <a:p>
            <a:pPr marL="0" indent="0">
              <a:buNone/>
            </a:pPr>
            <a:endParaRPr lang="zh-TW" altLang="en-US" sz="1600" dirty="0"/>
          </a:p>
          <a:p>
            <a:pPr marL="0" indent="0">
              <a:buNone/>
            </a:pPr>
            <a:r>
              <a:rPr lang="zh-TW" altLang="en-US" sz="1600" dirty="0">
                <a:solidFill>
                  <a:srgbClr val="C00000"/>
                </a:solidFill>
              </a:rPr>
              <a:t>教授一些「網絡公關」技巧</a:t>
            </a:r>
            <a:endParaRPr lang="en-US" altLang="zh-TW" sz="1600" dirty="0">
              <a:solidFill>
                <a:srgbClr val="C00000"/>
              </a:solidFill>
            </a:endParaRPr>
          </a:p>
          <a:p>
            <a:pPr marL="0" indent="0">
              <a:buNone/>
            </a:pPr>
            <a:r>
              <a:rPr lang="zh-TW" altLang="en-US" sz="1600" dirty="0"/>
              <a:t>不少受害人受到過去「陰影」影響而恐懼在網上發表意見，為了讓受害者重新接觸網絡，會教授一些說話或公關技巧，讓受害人的言論既能表達亦符合「網絡規範」。</a:t>
            </a:r>
            <a:endParaRPr lang="en-US" altLang="zh-TW" sz="1600" dirty="0"/>
          </a:p>
          <a:p>
            <a:pPr marL="0" indent="0">
              <a:buNone/>
            </a:pPr>
            <a:endParaRPr lang="zh-TW" altLang="en-US" sz="1600" dirty="0"/>
          </a:p>
          <a:p>
            <a:pPr marL="0" indent="0">
              <a:buNone/>
            </a:pPr>
            <a:r>
              <a:rPr lang="zh-TW" altLang="en-US" sz="1600" dirty="0">
                <a:solidFill>
                  <a:srgbClr val="C00000"/>
                </a:solidFill>
              </a:rPr>
              <a:t>與被欺凌的過來人進行面談</a:t>
            </a:r>
            <a:endParaRPr lang="en-US" altLang="zh-TW" sz="1600" dirty="0">
              <a:solidFill>
                <a:srgbClr val="C00000"/>
              </a:solidFill>
            </a:endParaRPr>
          </a:p>
          <a:p>
            <a:pPr marL="0" indent="0">
              <a:buNone/>
            </a:pPr>
            <a:r>
              <a:rPr lang="zh-TW" altLang="en-US" sz="1600" dirty="0"/>
              <a:t>不少受害人會過份誇大被欺凌的後果，以致情緒出現困擾，我們邀請過來人與受害人接觸見面，分享重新踏入社會的經歷，能給予受害人很大的動力。</a:t>
            </a:r>
            <a:endParaRPr lang="en-US" altLang="zh-TW" sz="1600" dirty="0"/>
          </a:p>
          <a:p>
            <a:endParaRPr lang="en-US" altLang="zh-TW" sz="1600" dirty="0">
              <a:solidFill>
                <a:srgbClr val="FF0000"/>
              </a:solidFill>
            </a:endParaRPr>
          </a:p>
          <a:p>
            <a:endParaRPr lang="en-US" altLang="zh-TW" sz="1400" dirty="0"/>
          </a:p>
          <a:p>
            <a:pPr marL="0" indent="0">
              <a:buNone/>
            </a:pPr>
            <a:endParaRPr lang="zh-TW" altLang="en-US" sz="1800" dirty="0"/>
          </a:p>
          <a:p>
            <a:endParaRPr lang="en-US" altLang="zh-TW" sz="1800" dirty="0"/>
          </a:p>
          <a:p>
            <a:endParaRPr lang="en-US" altLang="zh-TW" sz="1800" dirty="0"/>
          </a:p>
          <a:p>
            <a:endParaRPr lang="en-US" sz="1800" dirty="0"/>
          </a:p>
        </p:txBody>
      </p:sp>
    </p:spTree>
    <p:extLst>
      <p:ext uri="{BB962C8B-B14F-4D97-AF65-F5344CB8AC3E}">
        <p14:creationId xmlns:p14="http://schemas.microsoft.com/office/powerpoint/2010/main" val="18688790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a:extLst>
              <a:ext uri="{FF2B5EF4-FFF2-40B4-BE49-F238E27FC236}">
                <a16:creationId xmlns:a16="http://schemas.microsoft.com/office/drawing/2014/main" xmlns="" id="{C8284F4F-0FB7-43AF-8392-058B61DA3F0E}"/>
              </a:ext>
            </a:extLst>
          </p:cNvPr>
          <p:cNvSpPr>
            <a:spLocks noGrp="1" noChangeArrowheads="1"/>
          </p:cNvSpPr>
          <p:nvPr>
            <p:ph type="title"/>
          </p:nvPr>
        </p:nvSpPr>
        <p:spPr>
          <a:xfrm>
            <a:off x="802386" y="363474"/>
            <a:ext cx="7543800" cy="1207008"/>
          </a:xfrm>
        </p:spPr>
        <p:txBody>
          <a:bodyPr>
            <a:normAutofit/>
          </a:bodyPr>
          <a:lstStyle/>
          <a:p>
            <a:pPr>
              <a:defRPr/>
            </a:pPr>
            <a:r>
              <a:rPr lang="zh-TW" altLang="en-US" b="1" dirty="0">
                <a:effectLst/>
              </a:rPr>
              <a:t>家長如何察覺子兒被欺凌</a:t>
            </a:r>
            <a:r>
              <a:rPr lang="en-US" altLang="zh-TW" b="1" dirty="0">
                <a:effectLst/>
              </a:rPr>
              <a:t>??</a:t>
            </a:r>
          </a:p>
        </p:txBody>
      </p:sp>
      <p:sp>
        <p:nvSpPr>
          <p:cNvPr id="89091" name="Rectangle 3">
            <a:extLst>
              <a:ext uri="{FF2B5EF4-FFF2-40B4-BE49-F238E27FC236}">
                <a16:creationId xmlns:a16="http://schemas.microsoft.com/office/drawing/2014/main" xmlns="" id="{CB236300-9EFF-4C06-A90F-4EE2B352D5C2}"/>
              </a:ext>
            </a:extLst>
          </p:cNvPr>
          <p:cNvSpPr>
            <a:spLocks noGrp="1"/>
          </p:cNvSpPr>
          <p:nvPr>
            <p:ph idx="1"/>
          </p:nvPr>
        </p:nvSpPr>
        <p:spPr>
          <a:xfrm>
            <a:off x="802387" y="1442193"/>
            <a:ext cx="5449368" cy="3186958"/>
          </a:xfrm>
        </p:spPr>
        <p:txBody>
          <a:bodyPr vert="horz" lIns="91440" tIns="45720" rIns="91440" bIns="45720" rtlCol="0" anchor="t">
            <a:noAutofit/>
          </a:bodyPr>
          <a:lstStyle/>
          <a:p>
            <a:r>
              <a:rPr lang="zh-TW" altLang="en-US" sz="2400" dirty="0"/>
              <a:t>突然停止使用電腦</a:t>
            </a:r>
          </a:p>
          <a:p>
            <a:r>
              <a:rPr lang="zh-TW" altLang="en-US" sz="2400" dirty="0"/>
              <a:t>收到電郵或訊息時緊張不安</a:t>
            </a:r>
          </a:p>
          <a:p>
            <a:r>
              <a:rPr lang="zh-TW" altLang="en-US" sz="2400" dirty="0"/>
              <a:t>避免在長輩前便用手機</a:t>
            </a:r>
            <a:r>
              <a:rPr lang="en-US" altLang="zh-TW" sz="2400" dirty="0"/>
              <a:t>/</a:t>
            </a:r>
            <a:r>
              <a:rPr lang="zh-TW" altLang="en-US" sz="2400" dirty="0"/>
              <a:t>電腦</a:t>
            </a:r>
          </a:p>
          <a:p>
            <a:r>
              <a:rPr lang="zh-TW" altLang="en-US" sz="2400" dirty="0"/>
              <a:t>不願意外出</a:t>
            </a:r>
          </a:p>
          <a:p>
            <a:r>
              <a:rPr lang="zh-TW" altLang="en-US" sz="2400" dirty="0"/>
              <a:t>使用電腦後憤怒、憂鬱、沮喪</a:t>
            </a:r>
          </a:p>
          <a:p>
            <a:r>
              <a:rPr lang="zh-TW" altLang="en-US" sz="2400" dirty="0"/>
              <a:t>不願意與朋友討論網上活動</a:t>
            </a:r>
          </a:p>
          <a:p>
            <a:r>
              <a:rPr lang="zh-TW" altLang="en-US" sz="2400" dirty="0"/>
              <a:t>突然疏遠家人朋友</a:t>
            </a:r>
          </a:p>
          <a:p>
            <a:r>
              <a:rPr lang="zh-TW" altLang="en-US" sz="2400" dirty="0"/>
              <a:t>於校園內受到欺凌</a:t>
            </a:r>
            <a:endParaRPr lang="en-US" altLang="zh-TW" sz="2400" dirty="0"/>
          </a:p>
        </p:txBody>
      </p:sp>
      <p:pic>
        <p:nvPicPr>
          <p:cNvPr id="2" name="Picture 2">
            <a:extLst>
              <a:ext uri="{FF2B5EF4-FFF2-40B4-BE49-F238E27FC236}">
                <a16:creationId xmlns:a16="http://schemas.microsoft.com/office/drawing/2014/main" xmlns="" id="{14C3A6D8-260E-4F4F-BE66-28581E252A26}"/>
              </a:ext>
            </a:extLst>
          </p:cNvPr>
          <p:cNvPicPr>
            <a:picLocks noChangeAspect="1"/>
          </p:cNvPicPr>
          <p:nvPr/>
        </p:nvPicPr>
        <p:blipFill>
          <a:blip r:embed="rId2">
            <a:extLst>
              <a:ext uri="{837473B0-CC2E-450A-ABE3-18F120FF3D39}">
                <a1611:picAttrSrcUrl xmlns:a1611="http://schemas.microsoft.com/office/drawing/2016/11/main" xmlns="" r:id="rId3"/>
              </a:ext>
            </a:extLst>
          </a:blip>
          <a:stretch>
            <a:fillRect/>
          </a:stretch>
        </p:blipFill>
        <p:spPr>
          <a:xfrm>
            <a:off x="6404460" y="2419045"/>
            <a:ext cx="2239673" cy="1679755"/>
          </a:xfrm>
          <a:prstGeom prst="rect">
            <a:avLst/>
          </a:prstGeom>
        </p:spPr>
      </p:pic>
    </p:spTree>
    <p:extLst>
      <p:ext uri="{BB962C8B-B14F-4D97-AF65-F5344CB8AC3E}">
        <p14:creationId xmlns:p14="http://schemas.microsoft.com/office/powerpoint/2010/main" val="28380202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a:t>學校層面 </a:t>
            </a:r>
            <a:r>
              <a:rPr lang="en-US" altLang="zh-TW" dirty="0"/>
              <a:t>–</a:t>
            </a:r>
            <a:r>
              <a:rPr lang="zh-TW" altLang="en-US" dirty="0"/>
              <a:t> 預防教育工作</a:t>
            </a:r>
            <a:endParaRPr lang="zh-HK" altLang="en-US" dirty="0"/>
          </a:p>
        </p:txBody>
      </p:sp>
      <p:sp>
        <p:nvSpPr>
          <p:cNvPr id="3" name="內容版面配置區 2"/>
          <p:cNvSpPr>
            <a:spLocks noGrp="1"/>
          </p:cNvSpPr>
          <p:nvPr>
            <p:ph idx="1"/>
          </p:nvPr>
        </p:nvSpPr>
        <p:spPr>
          <a:xfrm>
            <a:off x="2434130" y="1350110"/>
            <a:ext cx="6104234" cy="3511061"/>
          </a:xfrm>
        </p:spPr>
        <p:txBody>
          <a:bodyPr>
            <a:normAutofit fontScale="55000" lnSpcReduction="20000"/>
          </a:bodyPr>
          <a:lstStyle/>
          <a:p>
            <a:pPr marL="0" indent="0">
              <a:buNone/>
            </a:pPr>
            <a:r>
              <a:rPr lang="zh-TW" altLang="en-US" dirty="0"/>
              <a:t>提升學生新媒體素養，培養學生同理心</a:t>
            </a:r>
            <a:endParaRPr lang="en-US" altLang="zh-TW" dirty="0"/>
          </a:p>
          <a:p>
            <a:r>
              <a:rPr lang="zh-TW" altLang="en-US" dirty="0"/>
              <a:t>網上言行要三思而行，不作出任何損人不利己的言行</a:t>
            </a:r>
            <a:endParaRPr lang="en-US" altLang="zh-TW" dirty="0"/>
          </a:p>
          <a:p>
            <a:pPr lvl="1"/>
            <a:endParaRPr lang="en-US" altLang="zh-TW" dirty="0"/>
          </a:p>
          <a:p>
            <a:pPr marL="0" indent="0">
              <a:buNone/>
            </a:pPr>
            <a:r>
              <a:rPr lang="zh-TW" altLang="en-US" dirty="0"/>
              <a:t>提醒學生小心保護個人資料</a:t>
            </a:r>
            <a:endParaRPr lang="en-US" altLang="zh-TW" dirty="0"/>
          </a:p>
          <a:p>
            <a:r>
              <a:rPr lang="zh-TW" altLang="en-US" dirty="0"/>
              <a:t>提升社交媒體私隱設定，以免個人資料外洩</a:t>
            </a:r>
            <a:endParaRPr lang="en-US" altLang="zh-TW" dirty="0"/>
          </a:p>
          <a:p>
            <a:pPr lvl="1"/>
            <a:endParaRPr lang="en-US" altLang="zh-TW" dirty="0"/>
          </a:p>
          <a:p>
            <a:pPr marL="0" indent="0">
              <a:buNone/>
            </a:pPr>
            <a:r>
              <a:rPr lang="zh-TW" altLang="en-US" dirty="0"/>
              <a:t>教育學生認識欺凌行為的後果、推廣和提升「網絡抗逆力」和「網絡同理心</a:t>
            </a:r>
            <a:endParaRPr lang="en-US" altLang="zh-TW" dirty="0"/>
          </a:p>
          <a:p>
            <a:r>
              <a:rPr lang="zh-TW" altLang="en-US" dirty="0"/>
              <a:t>拒絕轉發及檢舉欺凌資訊</a:t>
            </a:r>
            <a:endParaRPr lang="en-US" altLang="zh-TW" dirty="0"/>
          </a:p>
          <a:p>
            <a:r>
              <a:rPr lang="zh-TW" altLang="en-US" dirty="0"/>
              <a:t>製作教材教育、鼓勵學生求助或學校轉介</a:t>
            </a:r>
            <a:endParaRPr lang="en-US" altLang="zh-TW" dirty="0"/>
          </a:p>
          <a:p>
            <a:pPr lvl="1"/>
            <a:endParaRPr lang="en-US" altLang="zh-TW" dirty="0"/>
          </a:p>
          <a:p>
            <a:pPr lvl="1"/>
            <a:endParaRPr lang="en-US" altLang="zh-TW" dirty="0"/>
          </a:p>
          <a:p>
            <a:pPr marL="0" indent="0">
              <a:buNone/>
            </a:pPr>
            <a:r>
              <a:rPr lang="zh-TW" altLang="en-US" dirty="0"/>
              <a:t>提升家長的危機意識</a:t>
            </a:r>
            <a:endParaRPr lang="en-US" altLang="zh-TW" dirty="0"/>
          </a:p>
          <a:p>
            <a:r>
              <a:rPr lang="zh-TW" altLang="en-US" dirty="0"/>
              <a:t>加強家長識別子女受網絡欺凌能力及處理技巧</a:t>
            </a:r>
            <a:endParaRPr lang="en-US" altLang="zh-TW" dirty="0"/>
          </a:p>
          <a:p>
            <a:pPr lvl="1"/>
            <a:endParaRPr lang="zh-TW" altLang="en-US" dirty="0"/>
          </a:p>
          <a:p>
            <a:endParaRPr lang="zh-HK" altLang="en-US" dirty="0"/>
          </a:p>
        </p:txBody>
      </p:sp>
    </p:spTree>
    <p:extLst>
      <p:ext uri="{BB962C8B-B14F-4D97-AF65-F5344CB8AC3E}">
        <p14:creationId xmlns:p14="http://schemas.microsoft.com/office/powerpoint/2010/main" val="26086188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 xmlns:a16="http://schemas.microsoft.com/office/drawing/2014/main" id="{F2304EFA-39D1-4E7D-90CE-C8BBA87209CE}"/>
              </a:ext>
            </a:extLst>
          </p:cNvPr>
          <p:cNvSpPr>
            <a:spLocks noGrp="1"/>
          </p:cNvSpPr>
          <p:nvPr>
            <p:ph idx="1"/>
          </p:nvPr>
        </p:nvSpPr>
        <p:spPr>
          <a:xfrm>
            <a:off x="601670" y="1886352"/>
            <a:ext cx="8246070" cy="3568037"/>
          </a:xfrm>
        </p:spPr>
        <p:txBody>
          <a:bodyPr/>
          <a:lstStyle/>
          <a:p>
            <a:pPr marL="0" indent="0">
              <a:buNone/>
            </a:pPr>
            <a:r>
              <a:rPr lang="zh-TW" altLang="en-US" dirty="0" smtClean="0"/>
              <a:t>欺凌啟示錄</a:t>
            </a:r>
            <a:r>
              <a:rPr lang="en-US" altLang="zh-TW" dirty="0" smtClean="0"/>
              <a:t>			</a:t>
            </a:r>
            <a:r>
              <a:rPr lang="zh-TW" altLang="en-US" dirty="0" smtClean="0"/>
              <a:t>      黃金</a:t>
            </a:r>
            <a:r>
              <a:rPr lang="en-US" altLang="zh-TW" dirty="0" smtClean="0"/>
              <a:t>30</a:t>
            </a:r>
            <a:r>
              <a:rPr lang="zh-TW" altLang="en-US" dirty="0" smtClean="0"/>
              <a:t>分鐘</a:t>
            </a:r>
            <a:endParaRPr lang="en-US" altLang="zh-TW" dirty="0" smtClean="0"/>
          </a:p>
          <a:p>
            <a:pPr marL="0" indent="0">
              <a:buNone/>
            </a:pPr>
            <a:endParaRPr lang="zh-HK" altLang="en-US" dirty="0"/>
          </a:p>
        </p:txBody>
      </p:sp>
      <p:sp>
        <p:nvSpPr>
          <p:cNvPr id="2" name="矩形 1"/>
          <p:cNvSpPr/>
          <p:nvPr/>
        </p:nvSpPr>
        <p:spPr>
          <a:xfrm>
            <a:off x="3276670" y="1424687"/>
            <a:ext cx="2595985" cy="461665"/>
          </a:xfrm>
          <a:prstGeom prst="rect">
            <a:avLst/>
          </a:prstGeom>
        </p:spPr>
        <p:txBody>
          <a:bodyPr wrap="square">
            <a:spAutoFit/>
          </a:bodyPr>
          <a:lstStyle/>
          <a:p>
            <a:r>
              <a:rPr lang="zh-TW" altLang="en-US" sz="2400" b="1" dirty="0" smtClean="0"/>
              <a:t>網</a:t>
            </a:r>
            <a:r>
              <a:rPr lang="zh-TW" altLang="en-US" sz="2400" b="1" dirty="0"/>
              <a:t>絡欺凌的短片</a:t>
            </a:r>
            <a:endParaRPr lang="zh-HK" altLang="en-US" sz="2400" b="1"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4214" y="2419045"/>
            <a:ext cx="3517540" cy="2352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7409" y="2417894"/>
            <a:ext cx="3069373" cy="2353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97142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xmlns="" id="{FBA8FC40-A8D8-4FD4-8C66-23D0F615DB77}"/>
              </a:ext>
            </a:extLst>
          </p:cNvPr>
          <p:cNvSpPr>
            <a:spLocks noGrp="1" noChangeArrowheads="1"/>
          </p:cNvSpPr>
          <p:nvPr>
            <p:ph type="title"/>
          </p:nvPr>
        </p:nvSpPr>
        <p:spPr>
          <a:xfrm>
            <a:off x="802386" y="363474"/>
            <a:ext cx="7543800" cy="1207008"/>
          </a:xfrm>
        </p:spPr>
        <p:txBody>
          <a:bodyPr>
            <a:normAutofit/>
          </a:bodyPr>
          <a:lstStyle/>
          <a:p>
            <a:pPr>
              <a:defRPr/>
            </a:pPr>
            <a:r>
              <a:rPr lang="zh-TW" altLang="en-US">
                <a:effectLst/>
              </a:rPr>
              <a:t>家長支援</a:t>
            </a:r>
          </a:p>
        </p:txBody>
      </p:sp>
      <p:sp>
        <p:nvSpPr>
          <p:cNvPr id="90115" name="Rectangle 3">
            <a:extLst>
              <a:ext uri="{FF2B5EF4-FFF2-40B4-BE49-F238E27FC236}">
                <a16:creationId xmlns:a16="http://schemas.microsoft.com/office/drawing/2014/main" xmlns="" id="{9770E49C-D964-4B82-B071-C1AC1E4D3B53}"/>
              </a:ext>
            </a:extLst>
          </p:cNvPr>
          <p:cNvSpPr>
            <a:spLocks noGrp="1"/>
          </p:cNvSpPr>
          <p:nvPr>
            <p:ph idx="1"/>
          </p:nvPr>
        </p:nvSpPr>
        <p:spPr>
          <a:xfrm>
            <a:off x="692096" y="1380144"/>
            <a:ext cx="5101543" cy="3053493"/>
          </a:xfrm>
        </p:spPr>
        <p:txBody>
          <a:bodyPr vert="horz" lIns="91440" tIns="45720" rIns="91440" bIns="45720" rtlCol="0" anchor="t">
            <a:noAutofit/>
          </a:bodyPr>
          <a:lstStyle/>
          <a:p>
            <a:r>
              <a:rPr lang="zh-TW" altLang="en-US" sz="2400" b="1" dirty="0">
                <a:solidFill>
                  <a:srgbClr val="FF0000"/>
                </a:solidFill>
              </a:rPr>
              <a:t>不要用「咁你以後唔好上網咪得囉」</a:t>
            </a:r>
          </a:p>
          <a:p>
            <a:r>
              <a:rPr lang="zh-TW" altLang="en-US" sz="2400" b="1" dirty="0">
                <a:solidFill>
                  <a:schemeClr val="accent1"/>
                </a:solidFill>
              </a:rPr>
              <a:t>避免責備子女，他們是受害者</a:t>
            </a:r>
          </a:p>
          <a:p>
            <a:r>
              <a:rPr lang="zh-TW" altLang="en-US" sz="2400" dirty="0"/>
              <a:t>細心聆聽子女心聲，關心子女情緒</a:t>
            </a:r>
          </a:p>
          <a:p>
            <a:r>
              <a:rPr lang="zh-TW" altLang="en-US" sz="2400" dirty="0"/>
              <a:t>搜集證據</a:t>
            </a:r>
          </a:p>
          <a:p>
            <a:r>
              <a:rPr lang="zh-TW" altLang="en-US" sz="2400" dirty="0"/>
              <a:t>與學校商討對策</a:t>
            </a:r>
          </a:p>
          <a:p>
            <a:r>
              <a:rPr lang="zh-TW" altLang="en-US" sz="2400" dirty="0"/>
              <a:t>如有可能，聯絡欺凌者父母</a:t>
            </a:r>
          </a:p>
          <a:p>
            <a:r>
              <a:rPr lang="zh-TW" altLang="en-US" sz="2400" dirty="0"/>
              <a:t>聯絡網站，刪除留言</a:t>
            </a:r>
          </a:p>
          <a:p>
            <a:r>
              <a:rPr lang="zh-TW" altLang="en-US" sz="2400" dirty="0"/>
              <a:t>如子女受人生威脅，可報警</a:t>
            </a:r>
          </a:p>
          <a:p>
            <a:endParaRPr lang="zh-TW" altLang="en-US" sz="1900" dirty="0"/>
          </a:p>
          <a:p>
            <a:endParaRPr lang="zh-TW" altLang="en-US" sz="1900" dirty="0"/>
          </a:p>
        </p:txBody>
      </p:sp>
      <p:pic>
        <p:nvPicPr>
          <p:cNvPr id="2" name="Picture 2" descr="A picture containing clipart&#10;&#10;Description generated with very high confidence">
            <a:extLst>
              <a:ext uri="{FF2B5EF4-FFF2-40B4-BE49-F238E27FC236}">
                <a16:creationId xmlns:a16="http://schemas.microsoft.com/office/drawing/2014/main" xmlns="" id="{301DFA3C-E32C-497D-9028-FC4D7BA4B9B3}"/>
              </a:ext>
            </a:extLst>
          </p:cNvPr>
          <p:cNvPicPr>
            <a:picLocks noChangeAspect="1"/>
          </p:cNvPicPr>
          <p:nvPr/>
        </p:nvPicPr>
        <p:blipFill>
          <a:blip r:embed="rId2">
            <a:extLst>
              <a:ext uri="{837473B0-CC2E-450A-ABE3-18F120FF3D39}">
                <a1611:picAttrSrcUrl xmlns:a1611="http://schemas.microsoft.com/office/drawing/2016/11/main" xmlns="" r:id="rId3"/>
              </a:ext>
            </a:extLst>
          </a:blip>
          <a:stretch>
            <a:fillRect/>
          </a:stretch>
        </p:blipFill>
        <p:spPr>
          <a:xfrm>
            <a:off x="5335525" y="3640685"/>
            <a:ext cx="3579876" cy="1322316"/>
          </a:xfrm>
          <a:prstGeom prst="rect">
            <a:avLst/>
          </a:prstGeom>
        </p:spPr>
      </p:pic>
    </p:spTree>
    <p:extLst>
      <p:ext uri="{BB962C8B-B14F-4D97-AF65-F5344CB8AC3E}">
        <p14:creationId xmlns:p14="http://schemas.microsoft.com/office/powerpoint/2010/main" val="33363137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5" name="Picture 2">
            <a:hlinkClick r:id="rId2"/>
            <a:extLst>
              <a:ext uri="{FF2B5EF4-FFF2-40B4-BE49-F238E27FC236}">
                <a16:creationId xmlns:a16="http://schemas.microsoft.com/office/drawing/2014/main" xmlns="" id="{56792DEA-56CF-4CC2-BF43-D7CDEDC65C0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590" r="9198" b="1"/>
          <a:stretch/>
        </p:blipFill>
        <p:spPr>
          <a:xfrm>
            <a:off x="482601" y="482600"/>
            <a:ext cx="8178799" cy="4178300"/>
          </a:xfrm>
          <a:prstGeom prst="rect">
            <a:avLst/>
          </a:prstGeom>
        </p:spPr>
      </p:pic>
    </p:spTree>
    <p:extLst>
      <p:ext uri="{BB962C8B-B14F-4D97-AF65-F5344CB8AC3E}">
        <p14:creationId xmlns:p14="http://schemas.microsoft.com/office/powerpoint/2010/main" val="17490183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42" name="Rectangle 70">
            <a:extLst>
              <a:ext uri="{FF2B5EF4-FFF2-40B4-BE49-F238E27FC236}">
                <a16:creationId xmlns:a16="http://schemas.microsoft.com/office/drawing/2014/main" xmlns="" id="{52D7B7EA-B235-4664-A3CC-3670637C7CF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488754" y="1"/>
            <a:ext cx="5655246" cy="51434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138" name="標題 1">
            <a:extLst>
              <a:ext uri="{FF2B5EF4-FFF2-40B4-BE49-F238E27FC236}">
                <a16:creationId xmlns:a16="http://schemas.microsoft.com/office/drawing/2014/main" xmlns="" id="{0D420596-6BA3-4EAE-9256-0EBBFD3D5607}"/>
              </a:ext>
            </a:extLst>
          </p:cNvPr>
          <p:cNvSpPr>
            <a:spLocks noGrp="1"/>
          </p:cNvSpPr>
          <p:nvPr>
            <p:ph type="title"/>
          </p:nvPr>
        </p:nvSpPr>
        <p:spPr>
          <a:xfrm>
            <a:off x="3727581" y="363474"/>
            <a:ext cx="5047708" cy="1207008"/>
          </a:xfrm>
          <a:ln>
            <a:noFill/>
          </a:ln>
        </p:spPr>
        <p:txBody>
          <a:bodyPr>
            <a:normAutofit/>
          </a:bodyPr>
          <a:lstStyle/>
          <a:p>
            <a:pPr>
              <a:defRPr/>
            </a:pPr>
            <a:r>
              <a:rPr lang="zh-TW" altLang="en-US" sz="3800" b="1" dirty="0">
                <a:solidFill>
                  <a:schemeClr val="tx2">
                    <a:lumMod val="75000"/>
                  </a:schemeClr>
                </a:solidFill>
                <a:effectLst/>
              </a:rPr>
              <a:t>對抗網路欺凌</a:t>
            </a:r>
          </a:p>
        </p:txBody>
      </p:sp>
      <p:pic>
        <p:nvPicPr>
          <p:cNvPr id="2" name="Picture 3" descr="A picture containing person, man, holding&#10;&#10;Description generated with very high confidence">
            <a:extLst>
              <a:ext uri="{FF2B5EF4-FFF2-40B4-BE49-F238E27FC236}">
                <a16:creationId xmlns:a16="http://schemas.microsoft.com/office/drawing/2014/main" xmlns="" id="{EF9EF8FB-922D-4FD1-93F7-79CF35B359A3}"/>
              </a:ext>
            </a:extLst>
          </p:cNvPr>
          <p:cNvPicPr>
            <a:picLocks noChangeAspect="1"/>
          </p:cNvPicPr>
          <p:nvPr/>
        </p:nvPicPr>
        <p:blipFill>
          <a:blip r:embed="rId4">
            <a:extLst>
              <a:ext uri="{837473B0-CC2E-450A-ABE3-18F120FF3D39}">
                <a1611:picAttrSrcUrl xmlns:a1611="http://schemas.microsoft.com/office/drawing/2016/11/main" xmlns="" r:id="rId5"/>
              </a:ext>
            </a:extLst>
          </a:blip>
          <a:stretch>
            <a:fillRect/>
          </a:stretch>
        </p:blipFill>
        <p:spPr>
          <a:xfrm>
            <a:off x="405315" y="1007297"/>
            <a:ext cx="2791576" cy="3136602"/>
          </a:xfrm>
          <a:prstGeom prst="rect">
            <a:avLst/>
          </a:prstGeom>
        </p:spPr>
      </p:pic>
      <p:grpSp>
        <p:nvGrpSpPr>
          <p:cNvPr id="91143" name="Group 72">
            <a:extLst>
              <a:ext uri="{FF2B5EF4-FFF2-40B4-BE49-F238E27FC236}">
                <a16:creationId xmlns:a16="http://schemas.microsoft.com/office/drawing/2014/main" xmlns="" id="{2E294CAC-35CA-441F-B151-F4CB2FC3A42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8551293" y="4672261"/>
            <a:ext cx="342900" cy="342900"/>
            <a:chOff x="11361456" y="6195813"/>
            <a:chExt cx="548640" cy="548640"/>
          </a:xfrm>
        </p:grpSpPr>
        <p:sp>
          <p:nvSpPr>
            <p:cNvPr id="74" name="Oval 73">
              <a:extLst>
                <a:ext uri="{FF2B5EF4-FFF2-40B4-BE49-F238E27FC236}">
                  <a16:creationId xmlns:a16="http://schemas.microsoft.com/office/drawing/2014/main" xmlns="" id="{EE7A93FA-692C-4722-9FF8-93558F51931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361456" y="6195813"/>
              <a:ext cx="548640" cy="548640"/>
            </a:xfrm>
            <a:prstGeom prst="ellipse">
              <a:avLst/>
            </a:prstGeom>
            <a:blipFill dpi="0" rotWithShape="1">
              <a:blip r:embed="rId6">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1144" name="Oval 74">
              <a:extLst>
                <a:ext uri="{FF2B5EF4-FFF2-40B4-BE49-F238E27FC236}">
                  <a16:creationId xmlns:a16="http://schemas.microsoft.com/office/drawing/2014/main" xmlns="" id="{39CE3E14-4DB8-422C-B234-F4E1EDF8C4E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graphicFrame>
        <p:nvGraphicFramePr>
          <p:cNvPr id="4" name="Diagram 5">
            <a:extLst>
              <a:ext uri="{FF2B5EF4-FFF2-40B4-BE49-F238E27FC236}">
                <a16:creationId xmlns:a16="http://schemas.microsoft.com/office/drawing/2014/main" xmlns="" id="{16C58325-53EF-4D3E-8127-73C2E705FA8A}"/>
              </a:ext>
            </a:extLst>
          </p:cNvPr>
          <p:cNvGraphicFramePr/>
          <p:nvPr>
            <p:extLst>
              <p:ext uri="{D42A27DB-BD31-4B8C-83A1-F6EECF244321}">
                <p14:modId xmlns:p14="http://schemas.microsoft.com/office/powerpoint/2010/main" val="2234531327"/>
              </p:ext>
            </p:extLst>
          </p:nvPr>
        </p:nvGraphicFramePr>
        <p:xfrm>
          <a:off x="3727582" y="1350424"/>
          <a:ext cx="5368549" cy="327872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237812677"/>
      </p:ext>
    </p:extLst>
  </p:cSld>
  <p:clrMapOvr>
    <a:masterClrMapping/>
  </p:clrMapOvr>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4" name="Group 73">
            <a:extLst>
              <a:ext uri="{FF2B5EF4-FFF2-40B4-BE49-F238E27FC236}">
                <a16:creationId xmlns:a16="http://schemas.microsoft.com/office/drawing/2014/main" xmlns="" id="{D53EB867-02A0-4F33-BAD2-5AD3C989106E}"/>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8551293" y="4672261"/>
            <a:ext cx="342900" cy="342900"/>
            <a:chOff x="11361456" y="6195813"/>
            <a:chExt cx="548640" cy="548640"/>
          </a:xfrm>
        </p:grpSpPr>
        <p:sp>
          <p:nvSpPr>
            <p:cNvPr id="75" name="Oval 74">
              <a:extLst>
                <a:ext uri="{FF2B5EF4-FFF2-40B4-BE49-F238E27FC236}">
                  <a16:creationId xmlns:a16="http://schemas.microsoft.com/office/drawing/2014/main" xmlns="" id="{ACC1BC2C-52FF-4777-8BD1-4EDB1F74270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76" name="Oval 75">
              <a:extLst>
                <a:ext uri="{FF2B5EF4-FFF2-40B4-BE49-F238E27FC236}">
                  <a16:creationId xmlns:a16="http://schemas.microsoft.com/office/drawing/2014/main" xmlns="" id="{9D11487F-7D0C-423B-BDF9-FD7EE21D65F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396488" y="6230844"/>
              <a:ext cx="478576" cy="478578"/>
            </a:xfrm>
            <a:prstGeom prst="ellipse">
              <a:avLst/>
            </a:prstGeom>
            <a:noFill/>
            <a:ln w="12700" cap="flat" cmpd="sng" algn="ctr">
              <a:solidFill>
                <a:srgbClr val="FFFFFF"/>
              </a:solidFill>
              <a:prstDash val="solid"/>
            </a:ln>
            <a:effectLst/>
          </p:spPr>
        </p:sp>
      </p:grpSp>
      <p:pic>
        <p:nvPicPr>
          <p:cNvPr id="79876" name="圖片 5">
            <a:extLst>
              <a:ext uri="{FF2B5EF4-FFF2-40B4-BE49-F238E27FC236}">
                <a16:creationId xmlns:a16="http://schemas.microsoft.com/office/drawing/2014/main" xmlns="" id="{88E12BF6-73C1-458B-96BE-E59CA4F43C94}"/>
              </a:ext>
            </a:extLst>
          </p:cNvPr>
          <p:cNvPicPr>
            <a:picLocks noChangeAspect="1"/>
          </p:cNvPicPr>
          <p:nvPr/>
        </p:nvPicPr>
        <p:blipFill rotWithShape="1">
          <a:blip r:embed="rId4">
            <a:extLst>
              <a:ext uri="{28A0092B-C50C-407E-A947-70E740481C1C}">
                <a14:useLocalDpi xmlns:a14="http://schemas.microsoft.com/office/drawing/2010/main" val="0"/>
              </a:ext>
            </a:extLst>
          </a:blip>
          <a:srcRect l="6935" r="4861"/>
          <a:stretch/>
        </p:blipFill>
        <p:spPr bwMode="auto">
          <a:xfrm>
            <a:off x="2508" y="2632075"/>
            <a:ext cx="3356362" cy="2511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 name="Rectangle 77">
            <a:extLst>
              <a:ext uri="{FF2B5EF4-FFF2-40B4-BE49-F238E27FC236}">
                <a16:creationId xmlns:a16="http://schemas.microsoft.com/office/drawing/2014/main" xmlns="" id="{3C70C9C1-4C26-457E-A529-B8091CAC170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487552" y="1"/>
            <a:ext cx="5656448" cy="5143499"/>
          </a:xfrm>
          <a:prstGeom prst="rect">
            <a:avLst/>
          </a:prstGeom>
          <a:blipFill dpi="0" rotWithShape="1">
            <a:blip r:embed="rId5">
              <a:alphaModFix amt="60000"/>
              <a:lum bright="70000" contrast="-70000"/>
              <a:extLst>
                <a:ext uri="{BEBA8EAE-BF5A-486C-A8C5-ECC9F3942E4B}">
                  <a14:imgProps xmlns:a14="http://schemas.microsoft.com/office/drawing/2010/main">
                    <a14:imgLayer r:embed="rId6">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xmlns="" id="{EE070EA9-5090-4315-90DC-2D58BD698C41}"/>
              </a:ext>
            </a:extLst>
          </p:cNvPr>
          <p:cNvSpPr txBox="1"/>
          <p:nvPr/>
        </p:nvSpPr>
        <p:spPr>
          <a:xfrm>
            <a:off x="3727581" y="128470"/>
            <a:ext cx="5047708" cy="1207008"/>
          </a:xfrm>
          <a:prstGeom prst="rect">
            <a:avLst/>
          </a:prstGeom>
          <a:ln>
            <a:noFill/>
          </a:ln>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eaLnBrk="1" hangingPunct="1">
              <a:lnSpc>
                <a:spcPct val="90000"/>
              </a:lnSpc>
              <a:spcAft>
                <a:spcPts val="600"/>
              </a:spcAft>
            </a:pPr>
            <a:r>
              <a:rPr lang="ja-JP" altLang="en-US" sz="3200" b="1" dirty="0">
                <a:blipFill>
                  <a:blip r:embed="rId7">
                    <a:extLst>
                      <a:ext uri="{28A0092B-C50C-407E-A947-70E740481C1C}">
                        <a14:useLocalDpi xmlns:a14="http://schemas.microsoft.com/office/drawing/2010/main" val="0"/>
                      </a:ext>
                    </a:extLst>
                  </a:blip>
                  <a:tile tx="6350" ty="-127000" sx="65000" sy="64000" flip="none" algn="tl"/>
                </a:blipFill>
                <a:latin typeface="+mj-lt"/>
                <a:ea typeface="ＭＳ Ｐゴシック"/>
                <a:cs typeface="+mj-cs"/>
              </a:rPr>
              <a:t>數碼親職教育 - </a:t>
            </a:r>
            <a:r>
              <a:rPr lang="zh-TW" altLang="en-US" sz="3200" dirty="0" smtClean="0">
                <a:blipFill>
                  <a:blip r:embed="rId7">
                    <a:extLst>
                      <a:ext uri="{28A0092B-C50C-407E-A947-70E740481C1C}">
                        <a14:useLocalDpi xmlns:a14="http://schemas.microsoft.com/office/drawing/2010/main" val="0"/>
                      </a:ext>
                    </a:extLst>
                  </a:blip>
                  <a:tile tx="6350" ty="-127000" sx="65000" sy="64000" flip="none" algn="tl"/>
                </a:blipFill>
                <a:latin typeface="Calibri"/>
                <a:ea typeface="ＭＳ Ｐゴシック"/>
                <a:cs typeface="Calibri"/>
              </a:rPr>
              <a:t>家長錦囊</a:t>
            </a:r>
            <a:endParaRPr lang="en-US" altLang="ja-JP" sz="3200" b="1" dirty="0">
              <a:blipFill>
                <a:blip r:embed="rId7">
                  <a:extLst>
                    <a:ext uri="{28A0092B-C50C-407E-A947-70E740481C1C}">
                      <a14:useLocalDpi xmlns:a14="http://schemas.microsoft.com/office/drawing/2010/main" val="0"/>
                    </a:ext>
                  </a:extLst>
                </a:blip>
                <a:tile tx="6350" ty="-127000" sx="65000" sy="64000" flip="none" algn="tl"/>
              </a:blipFill>
              <a:latin typeface="+mj-lt"/>
              <a:ea typeface="ＭＳ Ｐゴシック"/>
              <a:cs typeface="+mj-cs"/>
            </a:endParaRPr>
          </a:p>
        </p:txBody>
      </p:sp>
      <p:pic>
        <p:nvPicPr>
          <p:cNvPr id="3" name="Picture 3" descr="A picture containing person, wall, indoor, sitting&#10;&#10;Description generated with very high confidence">
            <a:extLst>
              <a:ext uri="{FF2B5EF4-FFF2-40B4-BE49-F238E27FC236}">
                <a16:creationId xmlns:a16="http://schemas.microsoft.com/office/drawing/2014/main" xmlns="" id="{D43FD45B-518A-495B-8A1B-FD05B5201BC5}"/>
              </a:ext>
            </a:extLst>
          </p:cNvPr>
          <p:cNvPicPr>
            <a:picLocks noChangeAspect="1"/>
          </p:cNvPicPr>
          <p:nvPr/>
        </p:nvPicPr>
        <p:blipFill rotWithShape="1">
          <a:blip r:embed="rId8"/>
          <a:srcRect t="12276" r="5" b="1180"/>
          <a:stretch/>
        </p:blipFill>
        <p:spPr>
          <a:xfrm>
            <a:off x="2508" y="8"/>
            <a:ext cx="3356362" cy="2511418"/>
          </a:xfrm>
          <a:prstGeom prst="rect">
            <a:avLst/>
          </a:prstGeom>
        </p:spPr>
      </p:pic>
      <p:sp>
        <p:nvSpPr>
          <p:cNvPr id="44035" name="Content Placeholder 2">
            <a:extLst>
              <a:ext uri="{FF2B5EF4-FFF2-40B4-BE49-F238E27FC236}">
                <a16:creationId xmlns:a16="http://schemas.microsoft.com/office/drawing/2014/main" xmlns="" id="{AD5F8B35-D204-4441-BF24-C32A8C95641A}"/>
              </a:ext>
            </a:extLst>
          </p:cNvPr>
          <p:cNvSpPr>
            <a:spLocks noGrp="1"/>
          </p:cNvSpPr>
          <p:nvPr>
            <p:ph idx="4294967295"/>
          </p:nvPr>
        </p:nvSpPr>
        <p:spPr>
          <a:xfrm>
            <a:off x="3487552" y="1030777"/>
            <a:ext cx="5656448" cy="3373433"/>
          </a:xfrm>
        </p:spPr>
        <p:txBody>
          <a:bodyPr vert="horz" lIns="91440" tIns="45720" rIns="91440" bIns="45720" rtlCol="0" anchor="t">
            <a:noAutofit/>
          </a:bodyPr>
          <a:lstStyle/>
          <a:p>
            <a:pPr marL="0">
              <a:buClr>
                <a:schemeClr val="accent1">
                  <a:lumMod val="75000"/>
                </a:schemeClr>
              </a:buClr>
            </a:pPr>
            <a:r>
              <a:rPr lang="zh-TW" altLang="en-US" sz="2400" dirty="0" smtClean="0">
                <a:highlight>
                  <a:srgbClr val="FFFF00"/>
                </a:highlight>
                <a:ea typeface="微軟正黑體"/>
              </a:rPr>
              <a:t>科技</a:t>
            </a:r>
            <a:r>
              <a:rPr lang="zh-TW" altLang="en-US" sz="2400" dirty="0">
                <a:highlight>
                  <a:srgbClr val="FFFF00"/>
                </a:highlight>
                <a:ea typeface="微軟正黑體"/>
              </a:rPr>
              <a:t>不應取代</a:t>
            </a:r>
            <a:r>
              <a:rPr lang="zh-TW" altLang="en-US" sz="2400" b="1" dirty="0">
                <a:effectLst>
                  <a:outerShdw blurRad="38100" dist="38100" dir="2700000" algn="tl">
                    <a:srgbClr val="C0C0C0"/>
                  </a:outerShdw>
                </a:effectLst>
                <a:highlight>
                  <a:srgbClr val="FFFF00"/>
                </a:highlight>
                <a:ea typeface="微軟正黑體"/>
              </a:rPr>
              <a:t>互動</a:t>
            </a:r>
            <a:endParaRPr lang="en-US" altLang="zh-TW" sz="2400" dirty="0">
              <a:highlight>
                <a:srgbClr val="FFFF00"/>
              </a:highlight>
              <a:ea typeface="微軟正黑體"/>
            </a:endParaRPr>
          </a:p>
          <a:p>
            <a:pPr marL="0">
              <a:buClr>
                <a:schemeClr val="accent1">
                  <a:lumMod val="75000"/>
                </a:schemeClr>
              </a:buClr>
            </a:pPr>
            <a:r>
              <a:rPr lang="zh-TW" altLang="en-US" sz="2400" dirty="0">
                <a:ea typeface="微軟正黑體"/>
              </a:rPr>
              <a:t>科技不應該取代其他</a:t>
            </a:r>
            <a:r>
              <a:rPr lang="zh-TW" altLang="en-US" sz="2400" b="1" dirty="0">
                <a:effectLst>
                  <a:outerShdw blurRad="38100" dist="38100" dir="2700000" algn="tl">
                    <a:srgbClr val="C0C0C0"/>
                  </a:outerShdw>
                </a:effectLst>
                <a:ea typeface="微軟正黑體"/>
              </a:rPr>
              <a:t>活動</a:t>
            </a:r>
            <a:r>
              <a:rPr lang="zh-TW" altLang="en-US" sz="2400" dirty="0">
                <a:ea typeface="微軟正黑體"/>
              </a:rPr>
              <a:t>，應該提昇活動效能</a:t>
            </a:r>
            <a:endParaRPr lang="en-US" altLang="zh-TW" sz="2400" dirty="0">
              <a:ea typeface="微軟正黑體"/>
            </a:endParaRPr>
          </a:p>
          <a:p>
            <a:pPr marL="0">
              <a:buClr>
                <a:schemeClr val="accent1">
                  <a:lumMod val="75000"/>
                </a:schemeClr>
              </a:buClr>
            </a:pPr>
            <a:r>
              <a:rPr lang="zh-TW" altLang="en-US" sz="2400" dirty="0">
                <a:ea typeface="微軟正黑體"/>
              </a:rPr>
              <a:t>定期與子女</a:t>
            </a:r>
            <a:r>
              <a:rPr lang="zh-TW" altLang="en-US" sz="2400" b="1" dirty="0">
                <a:effectLst>
                  <a:outerShdw blurRad="38100" dist="38100" dir="2700000" algn="tl">
                    <a:srgbClr val="C0C0C0"/>
                  </a:outerShdw>
                </a:effectLst>
                <a:ea typeface="微軟正黑體"/>
              </a:rPr>
              <a:t>交流和討論</a:t>
            </a:r>
            <a:r>
              <a:rPr lang="zh-TW" altLang="en-US" sz="2400" dirty="0">
                <a:ea typeface="微軟正黑體"/>
              </a:rPr>
              <a:t>他</a:t>
            </a:r>
            <a:r>
              <a:rPr lang="en-US" altLang="zh-HK" sz="2400" dirty="0">
                <a:ea typeface="微軟正黑體"/>
              </a:rPr>
              <a:t>/</a:t>
            </a:r>
            <a:r>
              <a:rPr lang="zh-TW" altLang="en-US" sz="2400" dirty="0">
                <a:ea typeface="微軟正黑體"/>
              </a:rPr>
              <a:t>她們在網絡上遇到的問題與風險</a:t>
            </a:r>
            <a:endParaRPr lang="en-US" altLang="zh-TW" sz="2400" dirty="0">
              <a:ea typeface="微軟正黑體"/>
            </a:endParaRPr>
          </a:p>
          <a:p>
            <a:pPr marL="0">
              <a:buClr>
                <a:schemeClr val="accent1">
                  <a:lumMod val="75000"/>
                </a:schemeClr>
              </a:buClr>
            </a:pPr>
            <a:r>
              <a:rPr lang="zh-TW" altLang="en-US" sz="2400" b="1" u="sng" dirty="0">
                <a:effectLst>
                  <a:outerShdw blurRad="38100" dist="38100" dir="2700000" algn="tl">
                    <a:srgbClr val="C0C0C0"/>
                  </a:outerShdw>
                </a:effectLst>
                <a:ea typeface="微軟正黑體"/>
              </a:rPr>
              <a:t>一起探討</a:t>
            </a:r>
            <a:r>
              <a:rPr lang="zh-TW" altLang="en-US" sz="2400" dirty="0">
                <a:ea typeface="微軟正黑體"/>
              </a:rPr>
              <a:t>新聞事件，培養多角度分析能力</a:t>
            </a:r>
          </a:p>
          <a:p>
            <a:pPr>
              <a:buClr>
                <a:schemeClr val="accent1">
                  <a:lumMod val="75000"/>
                </a:schemeClr>
              </a:buClr>
            </a:pPr>
            <a:r>
              <a:rPr lang="zh-TW" altLang="en-US" sz="2400" dirty="0">
                <a:ea typeface="微軟正黑體"/>
              </a:rPr>
              <a:t>保持良好的</a:t>
            </a:r>
            <a:r>
              <a:rPr lang="zh-TW" altLang="en-US" sz="2400" b="1" u="sng" dirty="0">
                <a:ea typeface="微軟正黑體"/>
              </a:rPr>
              <a:t>家庭凝聚力</a:t>
            </a:r>
            <a:r>
              <a:rPr lang="zh-TW" altLang="en-US" sz="2400" dirty="0">
                <a:ea typeface="微軟正黑體"/>
              </a:rPr>
              <a:t>和為子女使用資訊科技建立起良好的行為模範</a:t>
            </a:r>
            <a:endParaRPr lang="en-US" altLang="zh-TW" sz="2400" dirty="0">
              <a:ea typeface="微軟正黑體"/>
            </a:endParaRPr>
          </a:p>
          <a:p>
            <a:pPr>
              <a:buClr>
                <a:schemeClr val="accent1">
                  <a:lumMod val="75000"/>
                </a:schemeClr>
              </a:buClr>
            </a:pPr>
            <a:r>
              <a:rPr lang="zh-TW" altLang="en-US" sz="2400" dirty="0">
                <a:ea typeface="微軟正黑體"/>
              </a:rPr>
              <a:t>訂定每天／每週的親子時間</a:t>
            </a:r>
          </a:p>
          <a:p>
            <a:pPr marL="0">
              <a:buClr>
                <a:schemeClr val="accent1">
                  <a:lumMod val="75000"/>
                </a:schemeClr>
              </a:buClr>
            </a:pPr>
            <a:endParaRPr lang="en-US" altLang="zh-TW" sz="1600" dirty="0"/>
          </a:p>
        </p:txBody>
      </p:sp>
      <p:grpSp>
        <p:nvGrpSpPr>
          <p:cNvPr id="80" name="Group 79">
            <a:extLst>
              <a:ext uri="{FF2B5EF4-FFF2-40B4-BE49-F238E27FC236}">
                <a16:creationId xmlns:a16="http://schemas.microsoft.com/office/drawing/2014/main" xmlns="" id="{099FE2EA-9E5E-4C8E-A341-C1D5842A205E}"/>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8551293" y="4672261"/>
            <a:ext cx="342900" cy="342900"/>
            <a:chOff x="11361456" y="6195813"/>
            <a:chExt cx="548640" cy="548640"/>
          </a:xfrm>
        </p:grpSpPr>
        <p:sp>
          <p:nvSpPr>
            <p:cNvPr id="81" name="Oval 80">
              <a:extLst>
                <a:ext uri="{FF2B5EF4-FFF2-40B4-BE49-F238E27FC236}">
                  <a16:creationId xmlns:a16="http://schemas.microsoft.com/office/drawing/2014/main" xmlns="" id="{D6974EC8-68EF-4705-928A-14A203F251F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82" name="Oval 81">
              <a:extLst>
                <a:ext uri="{FF2B5EF4-FFF2-40B4-BE49-F238E27FC236}">
                  <a16:creationId xmlns:a16="http://schemas.microsoft.com/office/drawing/2014/main" xmlns="" id="{6F8E3E59-4600-4A0E-AFE3-8B8CC1D27BF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3073706"/>
      </p:ext>
    </p:extLst>
  </p:cSld>
  <p:clrMapOvr>
    <a:masterClrMapping/>
  </p:clrMapOvr>
  <p:transition spd="slow">
    <p:random/>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normAutofit fontScale="90000"/>
          </a:bodyPr>
          <a:lstStyle/>
          <a:p>
            <a:r>
              <a:rPr lang="zh-TW" altLang="en-US" b="1" dirty="0"/>
              <a:t>青少年科網危機快速辨識工具</a:t>
            </a:r>
            <a:endParaRPr lang="zh-HK" altLang="en-US" b="1" dirty="0"/>
          </a:p>
        </p:txBody>
      </p:sp>
      <p:sp>
        <p:nvSpPr>
          <p:cNvPr id="6" name="內容版面配置區 5"/>
          <p:cNvSpPr>
            <a:spLocks noGrp="1"/>
          </p:cNvSpPr>
          <p:nvPr>
            <p:ph idx="1"/>
          </p:nvPr>
        </p:nvSpPr>
        <p:spPr>
          <a:xfrm>
            <a:off x="448966" y="1502815"/>
            <a:ext cx="8246070" cy="3512215"/>
          </a:xfrm>
        </p:spPr>
        <p:txBody>
          <a:bodyPr>
            <a:normAutofit fontScale="70000" lnSpcReduction="20000"/>
          </a:bodyPr>
          <a:lstStyle/>
          <a:p>
            <a:pPr marL="514350" indent="-514350">
              <a:buFont typeface="+mj-lt"/>
              <a:buAutoNum type="arabicPeriod"/>
            </a:pPr>
            <a:r>
              <a:rPr lang="zh-TW" altLang="en-US" dirty="0"/>
              <a:t>我有下載非法軟件。	</a:t>
            </a:r>
            <a:endParaRPr lang="en-US" altLang="zh-TW" dirty="0"/>
          </a:p>
          <a:p>
            <a:pPr marL="514350" indent="-514350">
              <a:buFont typeface="+mj-lt"/>
              <a:buAutoNum type="arabicPeriod"/>
            </a:pPr>
            <a:r>
              <a:rPr lang="zh-TW" altLang="en-US" dirty="0" smtClean="0"/>
              <a:t>我</a:t>
            </a:r>
            <a:r>
              <a:rPr lang="zh-TW" altLang="en-US" dirty="0"/>
              <a:t>常在網絡發佈虛假資訊。	</a:t>
            </a:r>
            <a:endParaRPr lang="en-US" altLang="zh-TW" dirty="0"/>
          </a:p>
          <a:p>
            <a:pPr marL="514350" indent="-514350">
              <a:buFont typeface="+mj-lt"/>
              <a:buAutoNum type="arabicPeriod"/>
            </a:pPr>
            <a:r>
              <a:rPr lang="zh-TW" altLang="en-US" dirty="0" smtClean="0"/>
              <a:t>我</a:t>
            </a:r>
            <a:r>
              <a:rPr lang="zh-TW" altLang="en-US" dirty="0"/>
              <a:t>有非法入侵電腦或網站。	</a:t>
            </a:r>
            <a:endParaRPr lang="en-US" altLang="zh-TW" dirty="0"/>
          </a:p>
          <a:p>
            <a:pPr marL="514350" indent="-514350">
              <a:buFont typeface="+mj-lt"/>
              <a:buAutoNum type="arabicPeriod"/>
            </a:pPr>
            <a:r>
              <a:rPr lang="zh-TW" altLang="en-US" dirty="0" smtClean="0"/>
              <a:t>我</a:t>
            </a:r>
            <a:r>
              <a:rPr lang="zh-TW" altLang="en-US" dirty="0"/>
              <a:t>曾未得同意下使用別人的帳戶。	</a:t>
            </a:r>
            <a:endParaRPr lang="en-US" altLang="zh-TW" dirty="0"/>
          </a:p>
          <a:p>
            <a:pPr marL="514350" indent="-514350">
              <a:buFont typeface="+mj-lt"/>
              <a:buAutoNum type="arabicPeriod"/>
            </a:pPr>
            <a:r>
              <a:rPr lang="zh-TW" altLang="en-US" dirty="0" smtClean="0"/>
              <a:t>我</a:t>
            </a:r>
            <a:r>
              <a:rPr lang="zh-TW" altLang="en-US" dirty="0"/>
              <a:t>認為使用武力向別人發洩怒氣並無問題。	</a:t>
            </a:r>
            <a:endParaRPr lang="en-US" altLang="zh-TW" dirty="0"/>
          </a:p>
          <a:p>
            <a:pPr marL="514350" indent="-514350">
              <a:buFont typeface="+mj-lt"/>
              <a:buAutoNum type="arabicPeriod"/>
            </a:pPr>
            <a:r>
              <a:rPr lang="zh-TW" altLang="en-US" dirty="0" smtClean="0"/>
              <a:t>我</a:t>
            </a:r>
            <a:r>
              <a:rPr lang="zh-TW" altLang="en-US" dirty="0"/>
              <a:t>認為取笑別人並不會傷害對方。	</a:t>
            </a:r>
            <a:endParaRPr lang="en-US" altLang="zh-TW" dirty="0"/>
          </a:p>
          <a:p>
            <a:pPr marL="514350" indent="-514350">
              <a:buFont typeface="+mj-lt"/>
              <a:buAutoNum type="arabicPeriod"/>
            </a:pPr>
            <a:r>
              <a:rPr lang="zh-TW" altLang="en-US" dirty="0" smtClean="0"/>
              <a:t>我</a:t>
            </a:r>
            <a:r>
              <a:rPr lang="zh-TW" altLang="en-US" dirty="0"/>
              <a:t>做的事令人難過是他的問題，與我無關</a:t>
            </a:r>
            <a:r>
              <a:rPr lang="zh-TW" altLang="en-US" dirty="0" smtClean="0"/>
              <a:t>。</a:t>
            </a:r>
            <a:endParaRPr lang="en-US" altLang="zh-TW" dirty="0"/>
          </a:p>
          <a:p>
            <a:pPr marL="514350" indent="-514350">
              <a:buFont typeface="+mj-lt"/>
              <a:buAutoNum type="arabicPeriod"/>
            </a:pPr>
            <a:r>
              <a:rPr lang="zh-TW" altLang="en-US" dirty="0" smtClean="0"/>
              <a:t>我</a:t>
            </a:r>
            <a:r>
              <a:rPr lang="zh-TW" altLang="en-US" dirty="0"/>
              <a:t>會威嚇他人，使自己成為「話事」人</a:t>
            </a:r>
            <a:r>
              <a:rPr lang="zh-TW" altLang="en-US" dirty="0" smtClean="0"/>
              <a:t>。</a:t>
            </a:r>
            <a:endParaRPr lang="en-US" altLang="zh-TW" dirty="0" smtClean="0"/>
          </a:p>
          <a:p>
            <a:pPr marL="0" indent="0">
              <a:buNone/>
            </a:pPr>
            <a:r>
              <a:rPr lang="zh-TW" altLang="en-US" dirty="0"/>
              <a:t>	</a:t>
            </a:r>
            <a:endParaRPr lang="en-US" altLang="zh-TW" dirty="0"/>
          </a:p>
          <a:p>
            <a:r>
              <a:rPr lang="zh-TW" altLang="en-US" dirty="0"/>
              <a:t>如你在此量表</a:t>
            </a:r>
            <a:r>
              <a:rPr lang="en-US" altLang="zh-TW" dirty="0"/>
              <a:t>(</a:t>
            </a:r>
            <a:r>
              <a:rPr lang="zh-TW" altLang="en-US" dirty="0"/>
              <a:t>共八題</a:t>
            </a:r>
            <a:r>
              <a:rPr lang="en-US" altLang="zh-TW" dirty="0"/>
              <a:t>)</a:t>
            </a:r>
            <a:r>
              <a:rPr lang="zh-TW" altLang="en-US" dirty="0"/>
              <a:t>所得的總分數為</a:t>
            </a:r>
            <a:r>
              <a:rPr lang="en-US" altLang="zh-TW" dirty="0"/>
              <a:t>24</a:t>
            </a:r>
            <a:r>
              <a:rPr lang="zh-TW" altLang="en-US" dirty="0"/>
              <a:t>分或以上，你正身處網絡危機之中，請盡快尋求社工協助。</a:t>
            </a:r>
            <a:endParaRPr lang="zh-HK" alt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4460" y="1502815"/>
            <a:ext cx="2344980" cy="1758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6382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7"/>
          <p:cNvSpPr txBox="1">
            <a:spLocks noGrp="1"/>
          </p:cNvSpPr>
          <p:nvPr>
            <p:ph type="title"/>
          </p:nvPr>
        </p:nvSpPr>
        <p:spPr>
          <a:xfrm>
            <a:off x="673538" y="586585"/>
            <a:ext cx="7571700" cy="702675"/>
          </a:xfrm>
          <a:prstGeom prst="rect">
            <a:avLst/>
          </a:prstGeom>
        </p:spPr>
        <p:txBody>
          <a:bodyPr spcFirstLastPara="1" wrap="square" lIns="91425" tIns="91425" rIns="91425" bIns="91425" anchor="b" anchorCtr="0">
            <a:noAutofit/>
          </a:bodyPr>
          <a:lstStyle/>
          <a:p>
            <a:pPr marL="0" lvl="0" indent="0">
              <a:defRPr/>
            </a:pPr>
            <a:r>
              <a:rPr lang="zh-TW" altLang="en-US" sz="4500" b="1" dirty="0">
                <a:solidFill>
                  <a:schemeClr val="bg1"/>
                </a:solidFill>
                <a:effectLst>
                  <a:outerShdw blurRad="38100" dist="38100" dir="2700000" algn="tl">
                    <a:srgbClr val="C0C0C0"/>
                  </a:outerShdw>
                </a:effectLst>
                <a:latin typeface="Microsoft JhengHei" panose="020B0604030504040204" pitchFamily="34" charset="-120"/>
                <a:ea typeface="Microsoft JhengHei" panose="020B0604030504040204" pitchFamily="34" charset="-120"/>
              </a:rPr>
              <a:t>胖虎是怎樣對大雄的</a:t>
            </a:r>
            <a:r>
              <a:rPr lang="en-US" altLang="zh-TW" sz="4500" b="1" dirty="0">
                <a:solidFill>
                  <a:schemeClr val="bg1"/>
                </a:solidFill>
                <a:effectLst>
                  <a:outerShdw blurRad="38100" dist="38100" dir="2700000" algn="tl">
                    <a:srgbClr val="C0C0C0"/>
                  </a:outerShdw>
                </a:effectLst>
                <a:latin typeface="Microsoft JhengHei" panose="020B0604030504040204" pitchFamily="34" charset="-120"/>
                <a:ea typeface="Microsoft JhengHei" panose="020B0604030504040204" pitchFamily="34" charset="-120"/>
              </a:rPr>
              <a:t>?</a:t>
            </a:r>
            <a:endParaRPr sz="4500" b="1" dirty="0">
              <a:solidFill>
                <a:schemeClr val="bg1"/>
              </a:solidFill>
              <a:effectLst>
                <a:outerShdw blurRad="38100" dist="38100" dir="2700000" algn="tl">
                  <a:srgbClr val="C0C0C0"/>
                </a:outerShdw>
              </a:effectLst>
              <a:latin typeface="Microsoft JhengHei" panose="020B0604030504040204" pitchFamily="34" charset="-120"/>
              <a:ea typeface="Microsoft JhengHei" panose="020B0604030504040204" pitchFamily="34" charset="-120"/>
            </a:endParaRPr>
          </a:p>
        </p:txBody>
      </p:sp>
      <p:sp>
        <p:nvSpPr>
          <p:cNvPr id="112" name="Google Shape;112;p17"/>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4</a:t>
            </a:fld>
            <a:endParaRPr/>
          </a:p>
        </p:txBody>
      </p:sp>
      <p:sp>
        <p:nvSpPr>
          <p:cNvPr id="7" name="Google Shape;111;p17"/>
          <p:cNvSpPr txBox="1">
            <a:spLocks/>
          </p:cNvSpPr>
          <p:nvPr/>
        </p:nvSpPr>
        <p:spPr>
          <a:xfrm>
            <a:off x="6393081" y="1422534"/>
            <a:ext cx="2750919" cy="3512754"/>
          </a:xfrm>
          <a:prstGeom prst="rect">
            <a:avLst/>
          </a:prstGeom>
          <a:solidFill>
            <a:schemeClr val="tx2">
              <a:lumMod val="40000"/>
              <a:lumOff val="60000"/>
            </a:schemeClr>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419100" algn="l" rtl="0">
              <a:lnSpc>
                <a:spcPct val="100000"/>
              </a:lnSpc>
              <a:spcBef>
                <a:spcPts val="600"/>
              </a:spcBef>
              <a:spcAft>
                <a:spcPts val="0"/>
              </a:spcAft>
              <a:buClr>
                <a:srgbClr val="CFD8DC"/>
              </a:buClr>
              <a:buSzPts val="3000"/>
              <a:buFont typeface="Source Sans Pro"/>
              <a:buChar char="◎"/>
              <a:defRPr sz="3000" b="0" i="0" u="none" strike="noStrike" cap="none">
                <a:solidFill>
                  <a:srgbClr val="263238"/>
                </a:solidFill>
                <a:latin typeface="Source Sans Pro"/>
                <a:ea typeface="Source Sans Pro"/>
                <a:cs typeface="Source Sans Pro"/>
                <a:sym typeface="Source Sans Pro"/>
              </a:defRPr>
            </a:lvl1pPr>
            <a:lvl2pPr marL="914400" marR="0" lvl="1" indent="-381000" algn="l" rtl="0">
              <a:lnSpc>
                <a:spcPct val="100000"/>
              </a:lnSpc>
              <a:spcBef>
                <a:spcPts val="0"/>
              </a:spcBef>
              <a:spcAft>
                <a:spcPts val="0"/>
              </a:spcAft>
              <a:buClr>
                <a:srgbClr val="CFD8DC"/>
              </a:buClr>
              <a:buSzPts val="2400"/>
              <a:buFont typeface="Source Sans Pro"/>
              <a:buChar char="○"/>
              <a:defRPr sz="2400" b="0" i="0" u="none" strike="noStrike" cap="none">
                <a:solidFill>
                  <a:srgbClr val="263238"/>
                </a:solidFill>
                <a:latin typeface="Source Sans Pro"/>
                <a:ea typeface="Source Sans Pro"/>
                <a:cs typeface="Source Sans Pro"/>
                <a:sym typeface="Source Sans Pro"/>
              </a:defRPr>
            </a:lvl2pPr>
            <a:lvl3pPr marL="1371600" marR="0" lvl="2" indent="-381000" algn="l" rtl="0">
              <a:lnSpc>
                <a:spcPct val="100000"/>
              </a:lnSpc>
              <a:spcBef>
                <a:spcPts val="0"/>
              </a:spcBef>
              <a:spcAft>
                <a:spcPts val="0"/>
              </a:spcAft>
              <a:buClr>
                <a:srgbClr val="CFD8DC"/>
              </a:buClr>
              <a:buSzPts val="2400"/>
              <a:buFont typeface="Source Sans Pro"/>
              <a:buChar char="◉"/>
              <a:defRPr sz="2400" b="0" i="0" u="none" strike="noStrike" cap="none">
                <a:solidFill>
                  <a:srgbClr val="263238"/>
                </a:solidFill>
                <a:latin typeface="Source Sans Pro"/>
                <a:ea typeface="Source Sans Pro"/>
                <a:cs typeface="Source Sans Pro"/>
                <a:sym typeface="Source Sans Pro"/>
              </a:defRPr>
            </a:lvl3pPr>
            <a:lvl4pPr marL="1828800" marR="0" lvl="3" indent="-342900" algn="l" rtl="0">
              <a:lnSpc>
                <a:spcPct val="100000"/>
              </a:lnSpc>
              <a:spcBef>
                <a:spcPts val="0"/>
              </a:spcBef>
              <a:spcAft>
                <a:spcPts val="0"/>
              </a:spcAft>
              <a:buClr>
                <a:srgbClr val="CFD8DC"/>
              </a:buClr>
              <a:buSzPts val="1800"/>
              <a:buFont typeface="Source Sans Pro"/>
              <a:buChar char="●"/>
              <a:defRPr sz="1800" b="0" i="0" u="none" strike="noStrike" cap="none">
                <a:solidFill>
                  <a:srgbClr val="263238"/>
                </a:solidFill>
                <a:latin typeface="Source Sans Pro"/>
                <a:ea typeface="Source Sans Pro"/>
                <a:cs typeface="Source Sans Pro"/>
                <a:sym typeface="Source Sans Pro"/>
              </a:defRPr>
            </a:lvl4pPr>
            <a:lvl5pPr marL="2286000" marR="0" lvl="4" indent="-342900" algn="l" rtl="0">
              <a:lnSpc>
                <a:spcPct val="100000"/>
              </a:lnSpc>
              <a:spcBef>
                <a:spcPts val="0"/>
              </a:spcBef>
              <a:spcAft>
                <a:spcPts val="0"/>
              </a:spcAft>
              <a:buClr>
                <a:srgbClr val="CFD8DC"/>
              </a:buClr>
              <a:buSzPts val="1800"/>
              <a:buFont typeface="Source Sans Pro"/>
              <a:buChar char="○"/>
              <a:defRPr sz="1800" b="0" i="0" u="none" strike="noStrike" cap="none">
                <a:solidFill>
                  <a:srgbClr val="263238"/>
                </a:solidFill>
                <a:latin typeface="Source Sans Pro"/>
                <a:ea typeface="Source Sans Pro"/>
                <a:cs typeface="Source Sans Pro"/>
                <a:sym typeface="Source Sans Pro"/>
              </a:defRPr>
            </a:lvl5pPr>
            <a:lvl6pPr marL="2743200" marR="0" lvl="5" indent="-342900" algn="l" rtl="0">
              <a:lnSpc>
                <a:spcPct val="100000"/>
              </a:lnSpc>
              <a:spcBef>
                <a:spcPts val="0"/>
              </a:spcBef>
              <a:spcAft>
                <a:spcPts val="0"/>
              </a:spcAft>
              <a:buClr>
                <a:srgbClr val="CFD8DC"/>
              </a:buClr>
              <a:buSzPts val="1800"/>
              <a:buFont typeface="Source Sans Pro"/>
              <a:buChar char="■"/>
              <a:defRPr sz="1800" b="0" i="0" u="none" strike="noStrike" cap="none">
                <a:solidFill>
                  <a:srgbClr val="263238"/>
                </a:solidFill>
                <a:latin typeface="Source Sans Pro"/>
                <a:ea typeface="Source Sans Pro"/>
                <a:cs typeface="Source Sans Pro"/>
                <a:sym typeface="Source Sans Pro"/>
              </a:defRPr>
            </a:lvl6pPr>
            <a:lvl7pPr marL="3200400" marR="0" lvl="6" indent="-342900" algn="l" rtl="0">
              <a:lnSpc>
                <a:spcPct val="100000"/>
              </a:lnSpc>
              <a:spcBef>
                <a:spcPts val="0"/>
              </a:spcBef>
              <a:spcAft>
                <a:spcPts val="0"/>
              </a:spcAft>
              <a:buClr>
                <a:srgbClr val="CFD8DC"/>
              </a:buClr>
              <a:buSzPts val="1800"/>
              <a:buFont typeface="Source Sans Pro"/>
              <a:buChar char="●"/>
              <a:defRPr sz="1800" b="0" i="0" u="none" strike="noStrike" cap="none">
                <a:solidFill>
                  <a:srgbClr val="263238"/>
                </a:solidFill>
                <a:latin typeface="Source Sans Pro"/>
                <a:ea typeface="Source Sans Pro"/>
                <a:cs typeface="Source Sans Pro"/>
                <a:sym typeface="Source Sans Pro"/>
              </a:defRPr>
            </a:lvl7pPr>
            <a:lvl8pPr marL="3657600" marR="0" lvl="7" indent="-342900" algn="l" rtl="0">
              <a:lnSpc>
                <a:spcPct val="100000"/>
              </a:lnSpc>
              <a:spcBef>
                <a:spcPts val="0"/>
              </a:spcBef>
              <a:spcAft>
                <a:spcPts val="0"/>
              </a:spcAft>
              <a:buClr>
                <a:srgbClr val="CFD8DC"/>
              </a:buClr>
              <a:buSzPts val="1800"/>
              <a:buFont typeface="Source Sans Pro"/>
              <a:buChar char="○"/>
              <a:defRPr sz="1800" b="0" i="0" u="none" strike="noStrike" cap="none">
                <a:solidFill>
                  <a:srgbClr val="263238"/>
                </a:solidFill>
                <a:latin typeface="Source Sans Pro"/>
                <a:ea typeface="Source Sans Pro"/>
                <a:cs typeface="Source Sans Pro"/>
                <a:sym typeface="Source Sans Pro"/>
              </a:defRPr>
            </a:lvl8pPr>
            <a:lvl9pPr marL="4114800" marR="0" lvl="8" indent="-342900" algn="l" rtl="0">
              <a:lnSpc>
                <a:spcPct val="100000"/>
              </a:lnSpc>
              <a:spcBef>
                <a:spcPts val="0"/>
              </a:spcBef>
              <a:spcAft>
                <a:spcPts val="0"/>
              </a:spcAft>
              <a:buClr>
                <a:srgbClr val="CFD8DC"/>
              </a:buClr>
              <a:buSzPts val="1800"/>
              <a:buFont typeface="Source Sans Pro"/>
              <a:buChar char="■"/>
              <a:defRPr sz="1800" b="0" i="0" u="none" strike="noStrike" cap="none">
                <a:solidFill>
                  <a:srgbClr val="263238"/>
                </a:solidFill>
                <a:latin typeface="Source Sans Pro"/>
                <a:ea typeface="Source Sans Pro"/>
                <a:cs typeface="Source Sans Pro"/>
                <a:sym typeface="Source Sans Pro"/>
              </a:defRPr>
            </a:lvl9pPr>
          </a:lstStyle>
          <a:p>
            <a:pPr marL="38100" indent="0">
              <a:buNone/>
            </a:pPr>
            <a:r>
              <a:rPr lang="zh-TW" altLang="en-US" sz="3200" dirty="0" smtClean="0">
                <a:solidFill>
                  <a:schemeClr val="tx1"/>
                </a:solidFill>
              </a:rPr>
              <a:t>你認為胖虎的這些行為是</a:t>
            </a:r>
            <a:r>
              <a:rPr lang="en-US" altLang="zh-TW" sz="3200" dirty="0" smtClean="0">
                <a:solidFill>
                  <a:schemeClr val="tx1"/>
                </a:solidFill>
              </a:rPr>
              <a:t>:</a:t>
            </a:r>
          </a:p>
          <a:p>
            <a:pPr marL="552450" indent="-514350" algn="ctr">
              <a:buFont typeface="+mj-lt"/>
              <a:buAutoNum type="arabicPeriod"/>
            </a:pPr>
            <a:r>
              <a:rPr lang="zh-TW" altLang="en-US" sz="2800" dirty="0" smtClean="0">
                <a:solidFill>
                  <a:schemeClr val="tx1"/>
                </a:solidFill>
              </a:rPr>
              <a:t>與大雄</a:t>
            </a:r>
            <a:r>
              <a:rPr lang="zh-TW" altLang="en-US" sz="2800" dirty="0" smtClean="0">
                <a:solidFill>
                  <a:srgbClr val="FF0000"/>
                </a:solidFill>
              </a:rPr>
              <a:t>玩耍</a:t>
            </a:r>
            <a:endParaRPr lang="en-US" altLang="zh-TW" sz="2800" dirty="0">
              <a:solidFill>
                <a:srgbClr val="FF0000"/>
              </a:solidFill>
            </a:endParaRPr>
          </a:p>
          <a:p>
            <a:pPr marL="552450" indent="-514350" algn="ctr">
              <a:buFont typeface="+mj-lt"/>
              <a:buAutoNum type="arabicPeriod"/>
            </a:pPr>
            <a:r>
              <a:rPr lang="zh-TW" altLang="en-US" sz="2800" dirty="0" smtClean="0">
                <a:solidFill>
                  <a:srgbClr val="FF0000"/>
                </a:solidFill>
              </a:rPr>
              <a:t>欺負</a:t>
            </a:r>
            <a:r>
              <a:rPr lang="zh-TW" altLang="en-US" sz="2800" dirty="0" smtClean="0">
                <a:solidFill>
                  <a:schemeClr val="tx1"/>
                </a:solidFill>
              </a:rPr>
              <a:t>大雄</a:t>
            </a:r>
          </a:p>
        </p:txBody>
      </p:sp>
      <p:pic>
        <p:nvPicPr>
          <p:cNvPr id="2054" name="Picture 6" descr="æ¬ºè²  å¤§éçåçæå°çµæ"/>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94970" y="1701654"/>
            <a:ext cx="2756785" cy="147725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æ¬ºè²  å¤§éçåçæå°çµæ"/>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9283" y="1716142"/>
            <a:ext cx="3222181" cy="1370686"/>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æ¬ºè²  å¤§éçåçæå°çµæ"/>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9283" y="3106489"/>
            <a:ext cx="3309838" cy="1398408"/>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æ¬ºè²  å¤§é å°å¤«çåçæå°çµæ"/>
          <p:cNvPicPr>
            <a:picLocks noChangeAspect="1" noChangeArrowheads="1"/>
          </p:cNvPicPr>
          <p:nvPr/>
        </p:nvPicPr>
        <p:blipFill rotWithShape="1">
          <a:blip r:embed="rId6">
            <a:extLst>
              <a:ext uri="{28A0092B-C50C-407E-A947-70E740481C1C}">
                <a14:useLocalDpi xmlns:a14="http://schemas.microsoft.com/office/drawing/2010/main" val="0"/>
              </a:ext>
            </a:extLst>
          </a:blip>
          <a:srcRect l="5171" r="10030" b="13441"/>
          <a:stretch/>
        </p:blipFill>
        <p:spPr bwMode="auto">
          <a:xfrm>
            <a:off x="3230700" y="3106488"/>
            <a:ext cx="3162380" cy="13597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57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056"/>
                                        </p:tgtEl>
                                        <p:attrNameLst>
                                          <p:attrName>style.visibility</p:attrName>
                                        </p:attrNameLst>
                                      </p:cBhvr>
                                      <p:to>
                                        <p:strVal val="visible"/>
                                      </p:to>
                                    </p:set>
                                    <p:animEffect transition="in" filter="randombar(horizontal)">
                                      <p:cBhvr>
                                        <p:cTn id="7" dur="500"/>
                                        <p:tgtEl>
                                          <p:spTgt spid="2056"/>
                                        </p:tgtEl>
                                      </p:cBhvr>
                                    </p:animEffect>
                                  </p:childTnLst>
                                </p:cTn>
                              </p:par>
                              <p:par>
                                <p:cTn id="8" presetID="14" presetClass="entr" presetSubtype="10" fill="hold" nodeType="withEffect">
                                  <p:stCondLst>
                                    <p:cond delay="0"/>
                                  </p:stCondLst>
                                  <p:childTnLst>
                                    <p:set>
                                      <p:cBhvr>
                                        <p:cTn id="9" dur="1" fill="hold">
                                          <p:stCondLst>
                                            <p:cond delay="0"/>
                                          </p:stCondLst>
                                        </p:cTn>
                                        <p:tgtEl>
                                          <p:spTgt spid="2054"/>
                                        </p:tgtEl>
                                        <p:attrNameLst>
                                          <p:attrName>style.visibility</p:attrName>
                                        </p:attrNameLst>
                                      </p:cBhvr>
                                      <p:to>
                                        <p:strVal val="visible"/>
                                      </p:to>
                                    </p:set>
                                    <p:animEffect transition="in" filter="randombar(horizontal)">
                                      <p:cBhvr>
                                        <p:cTn id="10" dur="500"/>
                                        <p:tgtEl>
                                          <p:spTgt spid="2054"/>
                                        </p:tgtEl>
                                      </p:cBhvr>
                                    </p:animEffect>
                                  </p:childTnLst>
                                </p:cTn>
                              </p:par>
                              <p:par>
                                <p:cTn id="11" presetID="14" presetClass="entr" presetSubtype="10" fill="hold" nodeType="withEffect">
                                  <p:stCondLst>
                                    <p:cond delay="0"/>
                                  </p:stCondLst>
                                  <p:childTnLst>
                                    <p:set>
                                      <p:cBhvr>
                                        <p:cTn id="12" dur="1" fill="hold">
                                          <p:stCondLst>
                                            <p:cond delay="0"/>
                                          </p:stCondLst>
                                        </p:cTn>
                                        <p:tgtEl>
                                          <p:spTgt spid="2062"/>
                                        </p:tgtEl>
                                        <p:attrNameLst>
                                          <p:attrName>style.visibility</p:attrName>
                                        </p:attrNameLst>
                                      </p:cBhvr>
                                      <p:to>
                                        <p:strVal val="visible"/>
                                      </p:to>
                                    </p:set>
                                    <p:animEffect transition="in" filter="randombar(horizontal)">
                                      <p:cBhvr>
                                        <p:cTn id="13" dur="500"/>
                                        <p:tgtEl>
                                          <p:spTgt spid="2062"/>
                                        </p:tgtEl>
                                      </p:cBhvr>
                                    </p:animEffect>
                                  </p:childTnLst>
                                </p:cTn>
                              </p:par>
                              <p:par>
                                <p:cTn id="14" presetID="14" presetClass="entr" presetSubtype="10" fill="hold" nodeType="withEffect">
                                  <p:stCondLst>
                                    <p:cond delay="0"/>
                                  </p:stCondLst>
                                  <p:childTnLst>
                                    <p:set>
                                      <p:cBhvr>
                                        <p:cTn id="15" dur="1" fill="hold">
                                          <p:stCondLst>
                                            <p:cond delay="0"/>
                                          </p:stCondLst>
                                        </p:cTn>
                                        <p:tgtEl>
                                          <p:spTgt spid="2064"/>
                                        </p:tgtEl>
                                        <p:attrNameLst>
                                          <p:attrName>style.visibility</p:attrName>
                                        </p:attrNameLst>
                                      </p:cBhvr>
                                      <p:to>
                                        <p:strVal val="visible"/>
                                      </p:to>
                                    </p:set>
                                    <p:animEffect transition="in" filter="randombar(horizontal)">
                                      <p:cBhvr>
                                        <p:cTn id="16" dur="500"/>
                                        <p:tgtEl>
                                          <p:spTgt spid="2064"/>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01670" y="1350110"/>
            <a:ext cx="8246070" cy="610820"/>
          </a:xfrm>
        </p:spPr>
        <p:txBody>
          <a:bodyPr>
            <a:normAutofit/>
          </a:bodyPr>
          <a:lstStyle/>
          <a:p>
            <a:pPr algn="ctr"/>
            <a:r>
              <a:rPr lang="zh-TW" altLang="en-US" sz="2400" dirty="0">
                <a:solidFill>
                  <a:srgbClr val="FF0000"/>
                </a:solidFill>
              </a:rPr>
              <a:t>建議</a:t>
            </a:r>
            <a:endParaRPr lang="zh-HK" altLang="en-US" sz="2400" dirty="0">
              <a:solidFill>
                <a:srgbClr val="FF0000"/>
              </a:solidFill>
            </a:endParaRPr>
          </a:p>
        </p:txBody>
      </p:sp>
      <p:sp>
        <p:nvSpPr>
          <p:cNvPr id="3" name="內容版面配置區 2"/>
          <p:cNvSpPr>
            <a:spLocks noGrp="1"/>
          </p:cNvSpPr>
          <p:nvPr>
            <p:ph idx="1"/>
          </p:nvPr>
        </p:nvSpPr>
        <p:spPr>
          <a:xfrm>
            <a:off x="448965" y="1960930"/>
            <a:ext cx="8246070" cy="2443275"/>
          </a:xfrm>
        </p:spPr>
        <p:txBody>
          <a:bodyPr>
            <a:normAutofit/>
          </a:bodyPr>
          <a:lstStyle/>
          <a:p>
            <a:pPr marL="0" indent="0">
              <a:buNone/>
            </a:pPr>
            <a:r>
              <a:rPr lang="zh-TW" altLang="en-US" sz="2000" dirty="0"/>
              <a:t>預防青少年科網危機</a:t>
            </a:r>
            <a:r>
              <a:rPr lang="zh-TW" altLang="en-US" sz="2000" dirty="0" smtClean="0"/>
              <a:t>的預防</a:t>
            </a:r>
            <a:r>
              <a:rPr lang="zh-TW" altLang="en-US" sz="2000" dirty="0"/>
              <a:t>網絡</a:t>
            </a:r>
            <a:r>
              <a:rPr lang="zh-TW" altLang="en-US" sz="2000" dirty="0" smtClean="0"/>
              <a:t>侵害</a:t>
            </a:r>
            <a:r>
              <a:rPr lang="zh-TW" altLang="en-US" sz="2000" dirty="0"/>
              <a:t>：</a:t>
            </a:r>
          </a:p>
          <a:p>
            <a:r>
              <a:rPr lang="zh-TW" altLang="en-US" sz="2000" dirty="0"/>
              <a:t>認識網絡法規，避免參與任何網絡違規及侵害行為；</a:t>
            </a:r>
          </a:p>
          <a:p>
            <a:r>
              <a:rPr lang="zh-TW" altLang="en-US" sz="2000" dirty="0"/>
              <a:t>提升自控能力，當出現情緒高漲狀態，提醒自己要「停一停 諗一諗」，以免在衝動下參與網絡違規及侵害行為；</a:t>
            </a:r>
          </a:p>
          <a:p>
            <a:r>
              <a:rPr lang="zh-TW" altLang="en-US" sz="2000" dirty="0"/>
              <a:t>不要攻擊</a:t>
            </a:r>
            <a:r>
              <a:rPr lang="en-US" altLang="zh-TW" sz="2000" dirty="0"/>
              <a:t>/</a:t>
            </a:r>
            <a:r>
              <a:rPr lang="zh-TW" altLang="en-US" sz="2000" dirty="0"/>
              <a:t>行騙他人；</a:t>
            </a:r>
          </a:p>
          <a:p>
            <a:r>
              <a:rPr lang="zh-TW" altLang="en-US" sz="2000" dirty="0"/>
              <a:t>共同珍惜和保護網絡世界。</a:t>
            </a:r>
            <a:endParaRPr lang="zh-HK" altLang="en-US" sz="2000" dirty="0"/>
          </a:p>
        </p:txBody>
      </p:sp>
    </p:spTree>
    <p:extLst>
      <p:ext uri="{BB962C8B-B14F-4D97-AF65-F5344CB8AC3E}">
        <p14:creationId xmlns:p14="http://schemas.microsoft.com/office/powerpoint/2010/main" val="2578149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9" name="Google Shape;229;p31"/>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41</a:t>
            </a:fld>
            <a:endParaRPr dirty="0"/>
          </a:p>
        </p:txBody>
      </p:sp>
      <p:sp>
        <p:nvSpPr>
          <p:cNvPr id="21" name="Google Shape;169;p26"/>
          <p:cNvSpPr txBox="1">
            <a:spLocks/>
          </p:cNvSpPr>
          <p:nvPr/>
        </p:nvSpPr>
        <p:spPr>
          <a:xfrm>
            <a:off x="491409" y="437051"/>
            <a:ext cx="7287396" cy="56940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2B2F4C"/>
              </a:buClr>
              <a:buSzPts val="4800"/>
              <a:buFont typeface="Abril Fatface"/>
              <a:buNone/>
              <a:defRPr sz="4800" b="0" i="0" u="none" strike="noStrike" cap="none">
                <a:solidFill>
                  <a:srgbClr val="2B2F4C"/>
                </a:solidFill>
                <a:latin typeface="Abril Fatface"/>
                <a:ea typeface="Abril Fatface"/>
                <a:cs typeface="Abril Fatface"/>
                <a:sym typeface="Abril Fatface"/>
              </a:defRPr>
            </a:lvl1pPr>
            <a:lvl2pPr marR="0" lvl="1" algn="l" rtl="0">
              <a:lnSpc>
                <a:spcPct val="100000"/>
              </a:lnSpc>
              <a:spcBef>
                <a:spcPts val="0"/>
              </a:spcBef>
              <a:spcAft>
                <a:spcPts val="0"/>
              </a:spcAft>
              <a:buClr>
                <a:srgbClr val="2B2F4C"/>
              </a:buClr>
              <a:buSzPts val="4800"/>
              <a:buFont typeface="Abril Fatface"/>
              <a:buNone/>
              <a:defRPr sz="4800" b="0" i="0" u="none" strike="noStrike" cap="none">
                <a:solidFill>
                  <a:srgbClr val="2B2F4C"/>
                </a:solidFill>
                <a:latin typeface="Abril Fatface"/>
                <a:ea typeface="Abril Fatface"/>
                <a:cs typeface="Abril Fatface"/>
                <a:sym typeface="Abril Fatface"/>
              </a:defRPr>
            </a:lvl2pPr>
            <a:lvl3pPr marR="0" lvl="2" algn="l" rtl="0">
              <a:lnSpc>
                <a:spcPct val="100000"/>
              </a:lnSpc>
              <a:spcBef>
                <a:spcPts val="0"/>
              </a:spcBef>
              <a:spcAft>
                <a:spcPts val="0"/>
              </a:spcAft>
              <a:buClr>
                <a:srgbClr val="2B2F4C"/>
              </a:buClr>
              <a:buSzPts val="4800"/>
              <a:buFont typeface="Abril Fatface"/>
              <a:buNone/>
              <a:defRPr sz="4800" b="0" i="0" u="none" strike="noStrike" cap="none">
                <a:solidFill>
                  <a:srgbClr val="2B2F4C"/>
                </a:solidFill>
                <a:latin typeface="Abril Fatface"/>
                <a:ea typeface="Abril Fatface"/>
                <a:cs typeface="Abril Fatface"/>
                <a:sym typeface="Abril Fatface"/>
              </a:defRPr>
            </a:lvl3pPr>
            <a:lvl4pPr marR="0" lvl="3" algn="l" rtl="0">
              <a:lnSpc>
                <a:spcPct val="100000"/>
              </a:lnSpc>
              <a:spcBef>
                <a:spcPts val="0"/>
              </a:spcBef>
              <a:spcAft>
                <a:spcPts val="0"/>
              </a:spcAft>
              <a:buClr>
                <a:srgbClr val="2B2F4C"/>
              </a:buClr>
              <a:buSzPts val="4800"/>
              <a:buFont typeface="Abril Fatface"/>
              <a:buNone/>
              <a:defRPr sz="4800" b="0" i="0" u="none" strike="noStrike" cap="none">
                <a:solidFill>
                  <a:srgbClr val="2B2F4C"/>
                </a:solidFill>
                <a:latin typeface="Abril Fatface"/>
                <a:ea typeface="Abril Fatface"/>
                <a:cs typeface="Abril Fatface"/>
                <a:sym typeface="Abril Fatface"/>
              </a:defRPr>
            </a:lvl4pPr>
            <a:lvl5pPr marR="0" lvl="4" algn="l" rtl="0">
              <a:lnSpc>
                <a:spcPct val="100000"/>
              </a:lnSpc>
              <a:spcBef>
                <a:spcPts val="0"/>
              </a:spcBef>
              <a:spcAft>
                <a:spcPts val="0"/>
              </a:spcAft>
              <a:buClr>
                <a:srgbClr val="2B2F4C"/>
              </a:buClr>
              <a:buSzPts val="4800"/>
              <a:buFont typeface="Abril Fatface"/>
              <a:buNone/>
              <a:defRPr sz="4800" b="0" i="0" u="none" strike="noStrike" cap="none">
                <a:solidFill>
                  <a:srgbClr val="2B2F4C"/>
                </a:solidFill>
                <a:latin typeface="Abril Fatface"/>
                <a:ea typeface="Abril Fatface"/>
                <a:cs typeface="Abril Fatface"/>
                <a:sym typeface="Abril Fatface"/>
              </a:defRPr>
            </a:lvl5pPr>
            <a:lvl6pPr marR="0" lvl="5" algn="l" rtl="0">
              <a:lnSpc>
                <a:spcPct val="100000"/>
              </a:lnSpc>
              <a:spcBef>
                <a:spcPts val="0"/>
              </a:spcBef>
              <a:spcAft>
                <a:spcPts val="0"/>
              </a:spcAft>
              <a:buClr>
                <a:srgbClr val="2B2F4C"/>
              </a:buClr>
              <a:buSzPts val="4800"/>
              <a:buFont typeface="Abril Fatface"/>
              <a:buNone/>
              <a:defRPr sz="4800" b="0" i="0" u="none" strike="noStrike" cap="none">
                <a:solidFill>
                  <a:srgbClr val="2B2F4C"/>
                </a:solidFill>
                <a:latin typeface="Abril Fatface"/>
                <a:ea typeface="Abril Fatface"/>
                <a:cs typeface="Abril Fatface"/>
                <a:sym typeface="Abril Fatface"/>
              </a:defRPr>
            </a:lvl6pPr>
            <a:lvl7pPr marR="0" lvl="6" algn="l" rtl="0">
              <a:lnSpc>
                <a:spcPct val="100000"/>
              </a:lnSpc>
              <a:spcBef>
                <a:spcPts val="0"/>
              </a:spcBef>
              <a:spcAft>
                <a:spcPts val="0"/>
              </a:spcAft>
              <a:buClr>
                <a:srgbClr val="2B2F4C"/>
              </a:buClr>
              <a:buSzPts val="4800"/>
              <a:buFont typeface="Abril Fatface"/>
              <a:buNone/>
              <a:defRPr sz="4800" b="0" i="0" u="none" strike="noStrike" cap="none">
                <a:solidFill>
                  <a:srgbClr val="2B2F4C"/>
                </a:solidFill>
                <a:latin typeface="Abril Fatface"/>
                <a:ea typeface="Abril Fatface"/>
                <a:cs typeface="Abril Fatface"/>
                <a:sym typeface="Abril Fatface"/>
              </a:defRPr>
            </a:lvl7pPr>
            <a:lvl8pPr marR="0" lvl="7" algn="l" rtl="0">
              <a:lnSpc>
                <a:spcPct val="100000"/>
              </a:lnSpc>
              <a:spcBef>
                <a:spcPts val="0"/>
              </a:spcBef>
              <a:spcAft>
                <a:spcPts val="0"/>
              </a:spcAft>
              <a:buClr>
                <a:srgbClr val="2B2F4C"/>
              </a:buClr>
              <a:buSzPts val="4800"/>
              <a:buFont typeface="Abril Fatface"/>
              <a:buNone/>
              <a:defRPr sz="4800" b="0" i="0" u="none" strike="noStrike" cap="none">
                <a:solidFill>
                  <a:srgbClr val="2B2F4C"/>
                </a:solidFill>
                <a:latin typeface="Abril Fatface"/>
                <a:ea typeface="Abril Fatface"/>
                <a:cs typeface="Abril Fatface"/>
                <a:sym typeface="Abril Fatface"/>
              </a:defRPr>
            </a:lvl8pPr>
            <a:lvl9pPr marR="0" lvl="8" algn="l" rtl="0">
              <a:lnSpc>
                <a:spcPct val="100000"/>
              </a:lnSpc>
              <a:spcBef>
                <a:spcPts val="0"/>
              </a:spcBef>
              <a:spcAft>
                <a:spcPts val="0"/>
              </a:spcAft>
              <a:buClr>
                <a:srgbClr val="2B2F4C"/>
              </a:buClr>
              <a:buSzPts val="4800"/>
              <a:buFont typeface="Abril Fatface"/>
              <a:buNone/>
              <a:defRPr sz="4800" b="0" i="0" u="none" strike="noStrike" cap="none">
                <a:solidFill>
                  <a:srgbClr val="2B2F4C"/>
                </a:solidFill>
                <a:latin typeface="Abril Fatface"/>
                <a:ea typeface="Abril Fatface"/>
                <a:cs typeface="Abril Fatface"/>
                <a:sym typeface="Abril Fatface"/>
              </a:defRPr>
            </a:lvl9pPr>
          </a:lstStyle>
          <a:p>
            <a:r>
              <a:rPr lang="zh-TW" altLang="en-US" sz="3600" b="1" dirty="0" smtClean="0">
                <a:solidFill>
                  <a:schemeClr val="bg1"/>
                </a:solidFill>
                <a:latin typeface="微軟正黑體" panose="020B0604030504040204" pitchFamily="34" charset="-120"/>
                <a:ea typeface="微軟正黑體" panose="020B0604030504040204" pitchFamily="34" charset="-120"/>
              </a:rPr>
              <a:t>假如我子女是</a:t>
            </a:r>
            <a:r>
              <a:rPr lang="zh-TW" altLang="en-US" sz="3600" b="1" dirty="0" smtClean="0">
                <a:solidFill>
                  <a:srgbClr val="FF0000"/>
                </a:solidFill>
                <a:latin typeface="微軟正黑體" panose="020B0604030504040204" pitchFamily="34" charset="-120"/>
                <a:ea typeface="微軟正黑體" panose="020B0604030504040204" pitchFamily="34" charset="-120"/>
              </a:rPr>
              <a:t>欺凌</a:t>
            </a:r>
            <a:r>
              <a:rPr lang="zh-TW" altLang="en-US" sz="3600" b="1" dirty="0">
                <a:solidFill>
                  <a:srgbClr val="FF0000"/>
                </a:solidFill>
                <a:latin typeface="微軟正黑體" panose="020B0604030504040204" pitchFamily="34" charset="-120"/>
                <a:ea typeface="微軟正黑體" panose="020B0604030504040204" pitchFamily="34" charset="-120"/>
              </a:rPr>
              <a:t>者</a:t>
            </a:r>
            <a:r>
              <a:rPr lang="zh-TW" altLang="en-US" sz="3600" b="1" dirty="0">
                <a:solidFill>
                  <a:schemeClr val="bg1"/>
                </a:solidFill>
                <a:latin typeface="微軟正黑體" panose="020B0604030504040204" pitchFamily="34" charset="-120"/>
                <a:ea typeface="微軟正黑體" panose="020B0604030504040204" pitchFamily="34" charset="-120"/>
              </a:rPr>
              <a:t>：</a:t>
            </a:r>
            <a:r>
              <a:rPr lang="zh-TW" altLang="en-US" sz="3600" b="1" dirty="0" smtClean="0">
                <a:solidFill>
                  <a:schemeClr val="bg1"/>
                </a:solidFill>
                <a:latin typeface="微軟正黑體" panose="020B0604030504040204" pitchFamily="34" charset="-120"/>
                <a:ea typeface="微軟正黑體" panose="020B0604030504040204" pitchFamily="34" charset="-120"/>
              </a:rPr>
              <a:t>靜、思</a:t>
            </a:r>
            <a:r>
              <a:rPr lang="zh-TW" altLang="en-US" sz="3600" b="1" dirty="0">
                <a:solidFill>
                  <a:schemeClr val="bg1"/>
                </a:solidFill>
                <a:latin typeface="微軟正黑體" panose="020B0604030504040204" pitchFamily="34" charset="-120"/>
                <a:ea typeface="微軟正黑體" panose="020B0604030504040204" pitchFamily="34" charset="-120"/>
              </a:rPr>
              <a:t>、定</a:t>
            </a:r>
          </a:p>
        </p:txBody>
      </p:sp>
      <p:sp>
        <p:nvSpPr>
          <p:cNvPr id="9" name="Shape 262"/>
          <p:cNvSpPr txBox="1">
            <a:spLocks/>
          </p:cNvSpPr>
          <p:nvPr/>
        </p:nvSpPr>
        <p:spPr>
          <a:xfrm>
            <a:off x="491410" y="1491630"/>
            <a:ext cx="7897014" cy="2376264"/>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47675" indent="-447675">
              <a:spcBef>
                <a:spcPts val="300"/>
              </a:spcBef>
              <a:spcAft>
                <a:spcPts val="300"/>
              </a:spcAft>
              <a:buFont typeface="+mj-lt"/>
              <a:buAutoNum type="arabicPeriod"/>
              <a:defRPr/>
            </a:pPr>
            <a:r>
              <a:rPr lang="zh-TW" altLang="en-US" sz="2300" dirty="0">
                <a:solidFill>
                  <a:schemeClr val="tx1"/>
                </a:solidFill>
                <a:latin typeface="微軟正黑體" panose="020B0604030504040204" pitchFamily="34" charset="-120"/>
                <a:ea typeface="微軟正黑體" panose="020B0604030504040204" pitchFamily="34" charset="-120"/>
                <a:sym typeface="Work Sans Light"/>
              </a:rPr>
              <a:t>先冷靜下來，別在激動時做任何決定</a:t>
            </a:r>
            <a:endParaRPr lang="en-US" altLang="zh-TW" sz="2300" dirty="0">
              <a:solidFill>
                <a:schemeClr val="tx1"/>
              </a:solidFill>
              <a:latin typeface="微軟正黑體" panose="020B0604030504040204" pitchFamily="34" charset="-120"/>
              <a:ea typeface="微軟正黑體" panose="020B0604030504040204" pitchFamily="34" charset="-120"/>
              <a:sym typeface="Work Sans Light"/>
            </a:endParaRPr>
          </a:p>
          <a:p>
            <a:pPr marL="447675" indent="-447675">
              <a:spcBef>
                <a:spcPts val="300"/>
              </a:spcBef>
              <a:spcAft>
                <a:spcPts val="300"/>
              </a:spcAft>
              <a:buFont typeface="+mj-lt"/>
              <a:buAutoNum type="arabicPeriod"/>
              <a:defRPr/>
            </a:pPr>
            <a:r>
              <a:rPr lang="zh-TW" altLang="en-US" sz="2300" dirty="0" smtClean="0">
                <a:solidFill>
                  <a:schemeClr val="tx1"/>
                </a:solidFill>
                <a:latin typeface="微軟正黑體" panose="020B0604030504040204" pitchFamily="34" charset="-120"/>
                <a:ea typeface="微軟正黑體" panose="020B0604030504040204" pitchFamily="34" charset="-120"/>
                <a:sym typeface="Work Sans Light"/>
              </a:rPr>
              <a:t>引導子女想像</a:t>
            </a:r>
            <a:r>
              <a:rPr lang="zh-TW" altLang="en-US" sz="2300" dirty="0">
                <a:solidFill>
                  <a:schemeClr val="tx1"/>
                </a:solidFill>
                <a:latin typeface="微軟正黑體" panose="020B0604030504040204" pitchFamily="34" charset="-120"/>
                <a:ea typeface="微軟正黑體" panose="020B0604030504040204" pitchFamily="34" charset="-120"/>
                <a:sym typeface="Work Sans Light"/>
              </a:rPr>
              <a:t>受害者是你至親，想像他們被欺凌的感受</a:t>
            </a:r>
            <a:endParaRPr lang="en-US" altLang="zh-TW" sz="2300" dirty="0">
              <a:solidFill>
                <a:schemeClr val="tx1"/>
              </a:solidFill>
              <a:latin typeface="微軟正黑體" panose="020B0604030504040204" pitchFamily="34" charset="-120"/>
              <a:ea typeface="微軟正黑體" panose="020B0604030504040204" pitchFamily="34" charset="-120"/>
              <a:sym typeface="Work Sans Light"/>
            </a:endParaRPr>
          </a:p>
          <a:p>
            <a:pPr marL="447675" indent="-447675">
              <a:spcBef>
                <a:spcPts val="300"/>
              </a:spcBef>
              <a:spcAft>
                <a:spcPts val="300"/>
              </a:spcAft>
              <a:buFont typeface="+mj-lt"/>
              <a:buAutoNum type="arabicPeriod"/>
              <a:defRPr/>
            </a:pPr>
            <a:r>
              <a:rPr lang="zh-TW" altLang="en-US" sz="2400" dirty="0" smtClean="0">
                <a:solidFill>
                  <a:srgbClr val="FF0000"/>
                </a:solidFill>
                <a:latin typeface="微軟正黑體" panose="020B0604030504040204" pitchFamily="34" charset="-120"/>
                <a:ea typeface="微軟正黑體" panose="020B0604030504040204" pitchFamily="34" charset="-120"/>
                <a:sym typeface="Work Sans Light"/>
              </a:rPr>
              <a:t>教導刪除</a:t>
            </a:r>
            <a:r>
              <a:rPr lang="zh-TW" altLang="en-US" sz="2400" dirty="0">
                <a:solidFill>
                  <a:srgbClr val="FF0000"/>
                </a:solidFill>
                <a:latin typeface="微軟正黑體" panose="020B0604030504040204" pitchFamily="34" charset="-120"/>
                <a:ea typeface="微軟正黑體" panose="020B0604030504040204" pitchFamily="34" charset="-120"/>
                <a:sym typeface="Work Sans Light"/>
              </a:rPr>
              <a:t>攻擊受害者的</a:t>
            </a:r>
            <a:r>
              <a:rPr lang="zh-TW" altLang="en-US" sz="2400" dirty="0" smtClean="0">
                <a:solidFill>
                  <a:srgbClr val="FF0000"/>
                </a:solidFill>
                <a:latin typeface="微軟正黑體" panose="020B0604030504040204" pitchFamily="34" charset="-120"/>
                <a:ea typeface="微軟正黑體" panose="020B0604030504040204" pitchFamily="34" charset="-120"/>
                <a:sym typeface="Work Sans Light"/>
              </a:rPr>
              <a:t>訊息</a:t>
            </a:r>
            <a:endParaRPr lang="en-US" altLang="zh-TW" sz="2400" dirty="0" smtClean="0">
              <a:solidFill>
                <a:srgbClr val="FF0000"/>
              </a:solidFill>
              <a:latin typeface="微軟正黑體" panose="020B0604030504040204" pitchFamily="34" charset="-120"/>
              <a:ea typeface="微軟正黑體" panose="020B0604030504040204" pitchFamily="34" charset="-120"/>
              <a:sym typeface="Work Sans Light"/>
            </a:endParaRPr>
          </a:p>
          <a:p>
            <a:pPr marL="447675" indent="-447675">
              <a:spcBef>
                <a:spcPts val="300"/>
              </a:spcBef>
              <a:spcAft>
                <a:spcPts val="300"/>
              </a:spcAft>
              <a:buFont typeface="+mj-lt"/>
              <a:buAutoNum type="arabicPeriod"/>
              <a:defRPr/>
            </a:pPr>
            <a:r>
              <a:rPr lang="zh-TW" altLang="en-US" sz="2400" dirty="0">
                <a:solidFill>
                  <a:schemeClr val="tx1"/>
                </a:solidFill>
                <a:latin typeface="微軟正黑體" panose="020B0604030504040204" pitchFamily="34" charset="-120"/>
                <a:ea typeface="微軟正黑體" panose="020B0604030504040204" pitchFamily="34" charset="-120"/>
                <a:sym typeface="Work Sans Light"/>
              </a:rPr>
              <a:t>主動為欺凌行為</a:t>
            </a:r>
            <a:r>
              <a:rPr lang="zh-TW" altLang="en-US" sz="2400" dirty="0" smtClean="0">
                <a:solidFill>
                  <a:srgbClr val="FF0000"/>
                </a:solidFill>
                <a:latin typeface="微軟正黑體" panose="020B0604030504040204" pitchFamily="34" charset="-120"/>
                <a:ea typeface="微軟正黑體" panose="020B0604030504040204" pitchFamily="34" charset="-120"/>
                <a:sym typeface="Work Sans Light"/>
              </a:rPr>
              <a:t>道歉</a:t>
            </a:r>
            <a:endParaRPr lang="en-US" altLang="zh-TW" sz="2400" dirty="0" smtClean="0">
              <a:solidFill>
                <a:srgbClr val="FF0000"/>
              </a:solidFill>
              <a:latin typeface="微軟正黑體" panose="020B0604030504040204" pitchFamily="34" charset="-120"/>
              <a:ea typeface="微軟正黑體" panose="020B0604030504040204" pitchFamily="34" charset="-120"/>
              <a:sym typeface="Work Sans Light"/>
            </a:endParaRPr>
          </a:p>
          <a:p>
            <a:pPr marL="447675" indent="-447675">
              <a:spcBef>
                <a:spcPts val="300"/>
              </a:spcBef>
              <a:spcAft>
                <a:spcPts val="300"/>
              </a:spcAft>
              <a:buFont typeface="+mj-lt"/>
              <a:buAutoNum type="arabicPeriod"/>
              <a:defRPr/>
            </a:pPr>
            <a:endParaRPr lang="en-US" altLang="zh-TW" sz="2500" dirty="0" smtClean="0">
              <a:solidFill>
                <a:schemeClr val="tx1"/>
              </a:solidFill>
              <a:latin typeface="微軟正黑體" panose="020B0604030504040204" pitchFamily="34" charset="-120"/>
              <a:ea typeface="微軟正黑體" panose="020B0604030504040204" pitchFamily="34" charset="-120"/>
              <a:sym typeface="Work Sans Light"/>
            </a:endParaRPr>
          </a:p>
          <a:p>
            <a:pPr algn="ctr">
              <a:spcBef>
                <a:spcPts val="500"/>
              </a:spcBef>
              <a:spcAft>
                <a:spcPts val="500"/>
              </a:spcAft>
              <a:defRPr/>
            </a:pPr>
            <a:endParaRPr lang="en-US" altLang="zh-TW" sz="2500" dirty="0" smtClean="0">
              <a:solidFill>
                <a:schemeClr val="tx1"/>
              </a:solidFill>
              <a:latin typeface="微軟正黑體" panose="020B0604030504040204" pitchFamily="34" charset="-120"/>
              <a:ea typeface="微軟正黑體" panose="020B0604030504040204" pitchFamily="34" charset="-120"/>
              <a:sym typeface="Work Sans Light"/>
            </a:endParaRPr>
          </a:p>
        </p:txBody>
      </p:sp>
      <p:pic>
        <p:nvPicPr>
          <p:cNvPr id="11266" name="Picture 2" descr="let's think 3å¹´Aç­çåçæå°çµæ"/>
          <p:cNvPicPr>
            <a:picLocks noChangeAspect="1" noChangeArrowheads="1"/>
          </p:cNvPicPr>
          <p:nvPr/>
        </p:nvPicPr>
        <p:blipFill rotWithShape="1">
          <a:blip r:embed="rId3">
            <a:extLst>
              <a:ext uri="{28A0092B-C50C-407E-A947-70E740481C1C}">
                <a14:useLocalDpi xmlns:a14="http://schemas.microsoft.com/office/drawing/2010/main" val="0"/>
              </a:ext>
            </a:extLst>
          </a:blip>
          <a:srcRect t="37840"/>
          <a:stretch/>
        </p:blipFill>
        <p:spPr bwMode="auto">
          <a:xfrm>
            <a:off x="4419295" y="3335276"/>
            <a:ext cx="4545216" cy="14599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412223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9" name="Google Shape;229;p31"/>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42</a:t>
            </a:fld>
            <a:endParaRPr dirty="0"/>
          </a:p>
        </p:txBody>
      </p:sp>
      <p:sp>
        <p:nvSpPr>
          <p:cNvPr id="21" name="Google Shape;169;p26"/>
          <p:cNvSpPr txBox="1">
            <a:spLocks/>
          </p:cNvSpPr>
          <p:nvPr/>
        </p:nvSpPr>
        <p:spPr>
          <a:xfrm>
            <a:off x="491409" y="437051"/>
            <a:ext cx="7898215" cy="56940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2B2F4C"/>
              </a:buClr>
              <a:buSzPts val="4800"/>
              <a:buFont typeface="Abril Fatface"/>
              <a:buNone/>
              <a:defRPr sz="4800" b="0" i="0" u="none" strike="noStrike" cap="none">
                <a:solidFill>
                  <a:srgbClr val="2B2F4C"/>
                </a:solidFill>
                <a:latin typeface="Abril Fatface"/>
                <a:ea typeface="Abril Fatface"/>
                <a:cs typeface="Abril Fatface"/>
                <a:sym typeface="Abril Fatface"/>
              </a:defRPr>
            </a:lvl1pPr>
            <a:lvl2pPr marR="0" lvl="1" algn="l" rtl="0">
              <a:lnSpc>
                <a:spcPct val="100000"/>
              </a:lnSpc>
              <a:spcBef>
                <a:spcPts val="0"/>
              </a:spcBef>
              <a:spcAft>
                <a:spcPts val="0"/>
              </a:spcAft>
              <a:buClr>
                <a:srgbClr val="2B2F4C"/>
              </a:buClr>
              <a:buSzPts val="4800"/>
              <a:buFont typeface="Abril Fatface"/>
              <a:buNone/>
              <a:defRPr sz="4800" b="0" i="0" u="none" strike="noStrike" cap="none">
                <a:solidFill>
                  <a:srgbClr val="2B2F4C"/>
                </a:solidFill>
                <a:latin typeface="Abril Fatface"/>
                <a:ea typeface="Abril Fatface"/>
                <a:cs typeface="Abril Fatface"/>
                <a:sym typeface="Abril Fatface"/>
              </a:defRPr>
            </a:lvl2pPr>
            <a:lvl3pPr marR="0" lvl="2" algn="l" rtl="0">
              <a:lnSpc>
                <a:spcPct val="100000"/>
              </a:lnSpc>
              <a:spcBef>
                <a:spcPts val="0"/>
              </a:spcBef>
              <a:spcAft>
                <a:spcPts val="0"/>
              </a:spcAft>
              <a:buClr>
                <a:srgbClr val="2B2F4C"/>
              </a:buClr>
              <a:buSzPts val="4800"/>
              <a:buFont typeface="Abril Fatface"/>
              <a:buNone/>
              <a:defRPr sz="4800" b="0" i="0" u="none" strike="noStrike" cap="none">
                <a:solidFill>
                  <a:srgbClr val="2B2F4C"/>
                </a:solidFill>
                <a:latin typeface="Abril Fatface"/>
                <a:ea typeface="Abril Fatface"/>
                <a:cs typeface="Abril Fatface"/>
                <a:sym typeface="Abril Fatface"/>
              </a:defRPr>
            </a:lvl3pPr>
            <a:lvl4pPr marR="0" lvl="3" algn="l" rtl="0">
              <a:lnSpc>
                <a:spcPct val="100000"/>
              </a:lnSpc>
              <a:spcBef>
                <a:spcPts val="0"/>
              </a:spcBef>
              <a:spcAft>
                <a:spcPts val="0"/>
              </a:spcAft>
              <a:buClr>
                <a:srgbClr val="2B2F4C"/>
              </a:buClr>
              <a:buSzPts val="4800"/>
              <a:buFont typeface="Abril Fatface"/>
              <a:buNone/>
              <a:defRPr sz="4800" b="0" i="0" u="none" strike="noStrike" cap="none">
                <a:solidFill>
                  <a:srgbClr val="2B2F4C"/>
                </a:solidFill>
                <a:latin typeface="Abril Fatface"/>
                <a:ea typeface="Abril Fatface"/>
                <a:cs typeface="Abril Fatface"/>
                <a:sym typeface="Abril Fatface"/>
              </a:defRPr>
            </a:lvl4pPr>
            <a:lvl5pPr marR="0" lvl="4" algn="l" rtl="0">
              <a:lnSpc>
                <a:spcPct val="100000"/>
              </a:lnSpc>
              <a:spcBef>
                <a:spcPts val="0"/>
              </a:spcBef>
              <a:spcAft>
                <a:spcPts val="0"/>
              </a:spcAft>
              <a:buClr>
                <a:srgbClr val="2B2F4C"/>
              </a:buClr>
              <a:buSzPts val="4800"/>
              <a:buFont typeface="Abril Fatface"/>
              <a:buNone/>
              <a:defRPr sz="4800" b="0" i="0" u="none" strike="noStrike" cap="none">
                <a:solidFill>
                  <a:srgbClr val="2B2F4C"/>
                </a:solidFill>
                <a:latin typeface="Abril Fatface"/>
                <a:ea typeface="Abril Fatface"/>
                <a:cs typeface="Abril Fatface"/>
                <a:sym typeface="Abril Fatface"/>
              </a:defRPr>
            </a:lvl5pPr>
            <a:lvl6pPr marR="0" lvl="5" algn="l" rtl="0">
              <a:lnSpc>
                <a:spcPct val="100000"/>
              </a:lnSpc>
              <a:spcBef>
                <a:spcPts val="0"/>
              </a:spcBef>
              <a:spcAft>
                <a:spcPts val="0"/>
              </a:spcAft>
              <a:buClr>
                <a:srgbClr val="2B2F4C"/>
              </a:buClr>
              <a:buSzPts val="4800"/>
              <a:buFont typeface="Abril Fatface"/>
              <a:buNone/>
              <a:defRPr sz="4800" b="0" i="0" u="none" strike="noStrike" cap="none">
                <a:solidFill>
                  <a:srgbClr val="2B2F4C"/>
                </a:solidFill>
                <a:latin typeface="Abril Fatface"/>
                <a:ea typeface="Abril Fatface"/>
                <a:cs typeface="Abril Fatface"/>
                <a:sym typeface="Abril Fatface"/>
              </a:defRPr>
            </a:lvl6pPr>
            <a:lvl7pPr marR="0" lvl="6" algn="l" rtl="0">
              <a:lnSpc>
                <a:spcPct val="100000"/>
              </a:lnSpc>
              <a:spcBef>
                <a:spcPts val="0"/>
              </a:spcBef>
              <a:spcAft>
                <a:spcPts val="0"/>
              </a:spcAft>
              <a:buClr>
                <a:srgbClr val="2B2F4C"/>
              </a:buClr>
              <a:buSzPts val="4800"/>
              <a:buFont typeface="Abril Fatface"/>
              <a:buNone/>
              <a:defRPr sz="4800" b="0" i="0" u="none" strike="noStrike" cap="none">
                <a:solidFill>
                  <a:srgbClr val="2B2F4C"/>
                </a:solidFill>
                <a:latin typeface="Abril Fatface"/>
                <a:ea typeface="Abril Fatface"/>
                <a:cs typeface="Abril Fatface"/>
                <a:sym typeface="Abril Fatface"/>
              </a:defRPr>
            </a:lvl7pPr>
            <a:lvl8pPr marR="0" lvl="7" algn="l" rtl="0">
              <a:lnSpc>
                <a:spcPct val="100000"/>
              </a:lnSpc>
              <a:spcBef>
                <a:spcPts val="0"/>
              </a:spcBef>
              <a:spcAft>
                <a:spcPts val="0"/>
              </a:spcAft>
              <a:buClr>
                <a:srgbClr val="2B2F4C"/>
              </a:buClr>
              <a:buSzPts val="4800"/>
              <a:buFont typeface="Abril Fatface"/>
              <a:buNone/>
              <a:defRPr sz="4800" b="0" i="0" u="none" strike="noStrike" cap="none">
                <a:solidFill>
                  <a:srgbClr val="2B2F4C"/>
                </a:solidFill>
                <a:latin typeface="Abril Fatface"/>
                <a:ea typeface="Abril Fatface"/>
                <a:cs typeface="Abril Fatface"/>
                <a:sym typeface="Abril Fatface"/>
              </a:defRPr>
            </a:lvl8pPr>
            <a:lvl9pPr marR="0" lvl="8" algn="l" rtl="0">
              <a:lnSpc>
                <a:spcPct val="100000"/>
              </a:lnSpc>
              <a:spcBef>
                <a:spcPts val="0"/>
              </a:spcBef>
              <a:spcAft>
                <a:spcPts val="0"/>
              </a:spcAft>
              <a:buClr>
                <a:srgbClr val="2B2F4C"/>
              </a:buClr>
              <a:buSzPts val="4800"/>
              <a:buFont typeface="Abril Fatface"/>
              <a:buNone/>
              <a:defRPr sz="4800" b="0" i="0" u="none" strike="noStrike" cap="none">
                <a:solidFill>
                  <a:srgbClr val="2B2F4C"/>
                </a:solidFill>
                <a:latin typeface="Abril Fatface"/>
                <a:ea typeface="Abril Fatface"/>
                <a:cs typeface="Abril Fatface"/>
                <a:sym typeface="Abril Fatface"/>
              </a:defRPr>
            </a:lvl9pPr>
          </a:lstStyle>
          <a:p>
            <a:r>
              <a:rPr lang="zh-TW" altLang="en-US" sz="3600" b="1" dirty="0">
                <a:solidFill>
                  <a:schemeClr val="bg1"/>
                </a:solidFill>
                <a:latin typeface="微軟正黑體" panose="020B0604030504040204" pitchFamily="34" charset="-120"/>
                <a:ea typeface="微軟正黑體" panose="020B0604030504040204" pitchFamily="34" charset="-120"/>
              </a:rPr>
              <a:t>假如我子女</a:t>
            </a:r>
            <a:r>
              <a:rPr lang="zh-TW" altLang="en-US" sz="3600" b="1" dirty="0" smtClean="0">
                <a:solidFill>
                  <a:schemeClr val="bg1"/>
                </a:solidFill>
                <a:latin typeface="微軟正黑體" panose="020B0604030504040204" pitchFamily="34" charset="-120"/>
                <a:ea typeface="微軟正黑體" panose="020B0604030504040204" pitchFamily="34" charset="-120"/>
              </a:rPr>
              <a:t>是</a:t>
            </a:r>
            <a:r>
              <a:rPr lang="zh-TW" altLang="en-US" sz="3600" b="1" dirty="0" smtClean="0">
                <a:solidFill>
                  <a:srgbClr val="FF0000"/>
                </a:solidFill>
                <a:latin typeface="微軟正黑體" panose="020B0604030504040204" pitchFamily="34" charset="-120"/>
                <a:ea typeface="微軟正黑體" panose="020B0604030504040204" pitchFamily="34" charset="-120"/>
              </a:rPr>
              <a:t>受害者</a:t>
            </a:r>
            <a:r>
              <a:rPr lang="zh-TW" altLang="en-US" sz="3600" b="1" dirty="0" smtClean="0">
                <a:solidFill>
                  <a:schemeClr val="bg1"/>
                </a:solidFill>
                <a:latin typeface="微軟正黑體" panose="020B0604030504040204" pitchFamily="34" charset="-120"/>
                <a:ea typeface="微軟正黑體" panose="020B0604030504040204" pitchFamily="34" charset="-120"/>
              </a:rPr>
              <a:t>：</a:t>
            </a:r>
            <a:r>
              <a:rPr lang="zh-TW" altLang="en-US" sz="3600" b="1" dirty="0">
                <a:solidFill>
                  <a:schemeClr val="bg1"/>
                </a:solidFill>
                <a:latin typeface="微軟正黑體" panose="020B0604030504040204" pitchFamily="34" charset="-120"/>
                <a:ea typeface="微軟正黑體" panose="020B0604030504040204" pitchFamily="34" charset="-120"/>
              </a:rPr>
              <a:t>自救貼</a:t>
            </a:r>
            <a:r>
              <a:rPr lang="zh-TW" altLang="en-US" sz="3600" b="1" dirty="0" smtClean="0">
                <a:solidFill>
                  <a:schemeClr val="bg1"/>
                </a:solidFill>
                <a:latin typeface="微軟正黑體" panose="020B0604030504040204" pitchFamily="34" charset="-120"/>
                <a:ea typeface="微軟正黑體" panose="020B0604030504040204" pitchFamily="34" charset="-120"/>
              </a:rPr>
              <a:t>士</a:t>
            </a:r>
            <a:endParaRPr lang="zh-TW" altLang="en-US" sz="3600" b="1" dirty="0">
              <a:solidFill>
                <a:schemeClr val="bg1"/>
              </a:solidFill>
              <a:latin typeface="微軟正黑體" panose="020B0604030504040204" pitchFamily="34" charset="-120"/>
              <a:ea typeface="微軟正黑體" panose="020B0604030504040204" pitchFamily="34" charset="-120"/>
            </a:endParaRPr>
          </a:p>
        </p:txBody>
      </p:sp>
      <p:sp>
        <p:nvSpPr>
          <p:cNvPr id="9" name="Shape 262"/>
          <p:cNvSpPr txBox="1">
            <a:spLocks/>
          </p:cNvSpPr>
          <p:nvPr/>
        </p:nvSpPr>
        <p:spPr>
          <a:xfrm>
            <a:off x="491410" y="1491630"/>
            <a:ext cx="8256137" cy="252028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47675" indent="-447675">
              <a:spcBef>
                <a:spcPts val="300"/>
              </a:spcBef>
              <a:spcAft>
                <a:spcPts val="300"/>
              </a:spcAft>
              <a:buFont typeface="+mj-lt"/>
              <a:buAutoNum type="arabicPeriod"/>
              <a:defRPr/>
            </a:pPr>
            <a:r>
              <a:rPr lang="zh-TW" altLang="en-US" sz="2300" dirty="0" smtClean="0">
                <a:solidFill>
                  <a:schemeClr val="tx1"/>
                </a:solidFill>
                <a:latin typeface="微軟正黑體" panose="020B0604030504040204" pitchFamily="34" charset="-120"/>
                <a:ea typeface="微軟正黑體" panose="020B0604030504040204" pitchFamily="34" charset="-120"/>
                <a:sym typeface="Work Sans Light"/>
              </a:rPr>
              <a:t>避免</a:t>
            </a:r>
            <a:r>
              <a:rPr lang="zh-TW" altLang="en-US" sz="2300" dirty="0">
                <a:solidFill>
                  <a:schemeClr val="tx1"/>
                </a:solidFill>
                <a:latin typeface="微軟正黑體" panose="020B0604030504040204" pitchFamily="34" charset="-120"/>
                <a:ea typeface="微軟正黑體" panose="020B0604030504040204" pitchFamily="34" charset="-120"/>
                <a:sym typeface="Work Sans Light"/>
              </a:rPr>
              <a:t>報復，以免掉進欺凌者的圈套</a:t>
            </a:r>
          </a:p>
          <a:p>
            <a:pPr marL="447675" indent="-447675">
              <a:spcBef>
                <a:spcPts val="300"/>
              </a:spcBef>
              <a:spcAft>
                <a:spcPts val="300"/>
              </a:spcAft>
              <a:buFont typeface="+mj-lt"/>
              <a:buAutoNum type="arabicPeriod"/>
              <a:defRPr/>
            </a:pPr>
            <a:r>
              <a:rPr lang="zh-TW" altLang="en-US" sz="2300" dirty="0" smtClean="0">
                <a:solidFill>
                  <a:schemeClr val="tx1"/>
                </a:solidFill>
                <a:latin typeface="微軟正黑體" panose="020B0604030504040204" pitchFamily="34" charset="-120"/>
                <a:ea typeface="微軟正黑體" panose="020B0604030504040204" pitchFamily="34" charset="-120"/>
                <a:sym typeface="Work Sans Light"/>
              </a:rPr>
              <a:t>拒絕</a:t>
            </a:r>
            <a:r>
              <a:rPr lang="zh-TW" altLang="en-US" sz="2300" dirty="0">
                <a:solidFill>
                  <a:schemeClr val="tx1"/>
                </a:solidFill>
                <a:latin typeface="微軟正黑體" panose="020B0604030504040204" pitchFamily="34" charset="-120"/>
                <a:ea typeface="微軟正黑體" panose="020B0604030504040204" pitchFamily="34" charset="-120"/>
                <a:sym typeface="Work Sans Light"/>
              </a:rPr>
              <a:t>與欺凌者溝通，將欺凌者從朋友清單上移除、封鎖並列入黑名單</a:t>
            </a:r>
          </a:p>
          <a:p>
            <a:pPr marL="447675" indent="-447675">
              <a:spcBef>
                <a:spcPts val="300"/>
              </a:spcBef>
              <a:spcAft>
                <a:spcPts val="300"/>
              </a:spcAft>
              <a:buFont typeface="+mj-lt"/>
              <a:buAutoNum type="arabicPeriod"/>
              <a:defRPr/>
            </a:pPr>
            <a:r>
              <a:rPr lang="zh-TW" altLang="en-US" sz="2300" dirty="0" smtClean="0">
                <a:solidFill>
                  <a:schemeClr val="tx1"/>
                </a:solidFill>
                <a:latin typeface="微軟正黑體" panose="020B0604030504040204" pitchFamily="34" charset="-120"/>
                <a:ea typeface="微軟正黑體" panose="020B0604030504040204" pitchFamily="34" charset="-120"/>
                <a:sym typeface="Work Sans Light"/>
              </a:rPr>
              <a:t>保留</a:t>
            </a:r>
            <a:r>
              <a:rPr lang="zh-TW" altLang="en-US" sz="2300" dirty="0">
                <a:solidFill>
                  <a:schemeClr val="tx1"/>
                </a:solidFill>
                <a:latin typeface="微軟正黑體" panose="020B0604030504040204" pitchFamily="34" charset="-120"/>
                <a:ea typeface="微軟正黑體" panose="020B0604030504040204" pitchFamily="34" charset="-120"/>
                <a:sym typeface="Work Sans Light"/>
              </a:rPr>
              <a:t>欺凌者的留言和行為證據，檢舉欺凌人士的帳戶</a:t>
            </a:r>
          </a:p>
          <a:p>
            <a:pPr marL="447675" indent="-447675">
              <a:spcBef>
                <a:spcPts val="300"/>
              </a:spcBef>
              <a:spcAft>
                <a:spcPts val="300"/>
              </a:spcAft>
              <a:buFont typeface="+mj-lt"/>
              <a:buAutoNum type="arabicPeriod"/>
              <a:defRPr/>
            </a:pPr>
            <a:r>
              <a:rPr lang="zh-TW" altLang="en-US" sz="2300" dirty="0" smtClean="0">
                <a:solidFill>
                  <a:schemeClr val="tx1"/>
                </a:solidFill>
                <a:latin typeface="微軟正黑體" panose="020B0604030504040204" pitchFamily="34" charset="-120"/>
                <a:ea typeface="微軟正黑體" panose="020B0604030504040204" pitchFamily="34" charset="-120"/>
                <a:sym typeface="Work Sans Light"/>
              </a:rPr>
              <a:t>向老師</a:t>
            </a:r>
            <a:r>
              <a:rPr lang="zh-TW" altLang="en-US" sz="2300" dirty="0">
                <a:solidFill>
                  <a:schemeClr val="tx1"/>
                </a:solidFill>
                <a:latin typeface="微軟正黑體" panose="020B0604030504040204" pitchFamily="34" charset="-120"/>
                <a:ea typeface="微軟正黑體" panose="020B0604030504040204" pitchFamily="34" charset="-120"/>
                <a:sym typeface="Work Sans Light"/>
              </a:rPr>
              <a:t>、</a:t>
            </a:r>
            <a:r>
              <a:rPr lang="zh-TW" altLang="en-US" sz="2300" dirty="0" smtClean="0">
                <a:solidFill>
                  <a:schemeClr val="tx1"/>
                </a:solidFill>
                <a:latin typeface="微軟正黑體" panose="020B0604030504040204" pitchFamily="34" charset="-120"/>
                <a:ea typeface="微軟正黑體" panose="020B0604030504040204" pitchFamily="34" charset="-120"/>
                <a:sym typeface="Work Sans Light"/>
              </a:rPr>
              <a:t>社工、警</a:t>
            </a:r>
            <a:r>
              <a:rPr lang="zh-TW" altLang="en-US" sz="2300" dirty="0">
                <a:solidFill>
                  <a:schemeClr val="tx1"/>
                </a:solidFill>
                <a:latin typeface="微軟正黑體" panose="020B0604030504040204" pitchFamily="34" charset="-120"/>
                <a:ea typeface="微軟正黑體" panose="020B0604030504040204" pitchFamily="34" charset="-120"/>
                <a:sym typeface="Work Sans Light"/>
              </a:rPr>
              <a:t>方</a:t>
            </a:r>
            <a:r>
              <a:rPr lang="zh-TW" altLang="en-US" sz="2300" dirty="0" smtClean="0">
                <a:solidFill>
                  <a:schemeClr val="tx1"/>
                </a:solidFill>
                <a:latin typeface="微軟正黑體" panose="020B0604030504040204" pitchFamily="34" charset="-120"/>
                <a:ea typeface="微軟正黑體" panose="020B0604030504040204" pitchFamily="34" charset="-120"/>
                <a:sym typeface="Work Sans Light"/>
              </a:rPr>
              <a:t>或</a:t>
            </a:r>
            <a:r>
              <a:rPr lang="zh-TW" altLang="en-US" sz="2300" dirty="0">
                <a:solidFill>
                  <a:schemeClr val="tx1"/>
                </a:solidFill>
                <a:latin typeface="微軟正黑體" panose="020B0604030504040204" pitchFamily="34" charset="-120"/>
                <a:ea typeface="微軟正黑體" panose="020B0604030504040204" pitchFamily="34" charset="-120"/>
                <a:sym typeface="Work Sans Light"/>
              </a:rPr>
              <a:t>其他值得信任的朋友分享和商量</a:t>
            </a:r>
          </a:p>
        </p:txBody>
      </p:sp>
      <p:pic>
        <p:nvPicPr>
          <p:cNvPr id="14338" name="Picture 2" descr="let's think 3å¹´Aç­çåçæå°çµæ"/>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3355"/>
          <a:stretch/>
        </p:blipFill>
        <p:spPr bwMode="auto">
          <a:xfrm>
            <a:off x="5435718" y="3695256"/>
            <a:ext cx="3412022" cy="1327088"/>
          </a:xfrm>
          <a:prstGeom prst="rect">
            <a:avLst/>
          </a:prstGeom>
          <a:noFill/>
          <a:extLst>
            <a:ext uri="{909E8E84-426E-40DD-AFC4-6F175D3DCCD1}">
              <a14:hiddenFill xmlns:a14="http://schemas.microsoft.com/office/drawing/2010/main">
                <a:solidFill>
                  <a:srgbClr val="FFFFFF"/>
                </a:solidFill>
              </a14:hiddenFill>
            </a:ext>
          </a:extLst>
        </p:spPr>
      </p:pic>
      <p:grpSp>
        <p:nvGrpSpPr>
          <p:cNvPr id="4" name="群組 3"/>
          <p:cNvGrpSpPr/>
          <p:nvPr/>
        </p:nvGrpSpPr>
        <p:grpSpPr>
          <a:xfrm>
            <a:off x="125057" y="3946095"/>
            <a:ext cx="5363173" cy="1036623"/>
            <a:chOff x="-160544" y="3616857"/>
            <a:chExt cx="5091896" cy="1036623"/>
          </a:xfrm>
        </p:grpSpPr>
        <p:sp>
          <p:nvSpPr>
            <p:cNvPr id="10" name="矩形 9"/>
            <p:cNvSpPr/>
            <p:nvPr/>
          </p:nvSpPr>
          <p:spPr>
            <a:xfrm>
              <a:off x="-160544" y="3616857"/>
              <a:ext cx="4968023" cy="936104"/>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3" name="矩形 2"/>
            <p:cNvSpPr/>
            <p:nvPr/>
          </p:nvSpPr>
          <p:spPr>
            <a:xfrm>
              <a:off x="-142982" y="3730150"/>
              <a:ext cx="5074334" cy="923330"/>
            </a:xfrm>
            <a:prstGeom prst="rect">
              <a:avLst/>
            </a:prstGeom>
          </p:spPr>
          <p:txBody>
            <a:bodyPr wrap="square">
              <a:spAutoFit/>
            </a:bodyPr>
            <a:lstStyle/>
            <a:p>
              <a:pPr algn="ctr"/>
              <a:r>
                <a:rPr lang="zh-TW" altLang="en-US" b="1" i="1" dirty="0">
                  <a:latin typeface="微軟正黑體" panose="020B0604030504040204" pitchFamily="34" charset="-120"/>
                  <a:ea typeface="微軟正黑體" panose="020B0604030504040204" pitchFamily="34" charset="-120"/>
                </a:rPr>
                <a:t>「一直努力到自己的極限，一定很孤獨吧！我覺得</a:t>
              </a:r>
              <a:r>
                <a:rPr lang="zh-TW" altLang="en-US" b="1" i="1" dirty="0" smtClean="0">
                  <a:latin typeface="微軟正黑體" panose="020B0604030504040204" pitchFamily="34" charset="-120"/>
                  <a:ea typeface="微軟正黑體" panose="020B0604030504040204" pitchFamily="34" charset="-120"/>
                </a:rPr>
                <a:t>，</a:t>
              </a:r>
              <a:endParaRPr lang="en-US" altLang="zh-TW" b="1" i="1" dirty="0" smtClean="0">
                <a:latin typeface="微軟正黑體" panose="020B0604030504040204" pitchFamily="34" charset="-120"/>
                <a:ea typeface="微軟正黑體" panose="020B0604030504040204" pitchFamily="34" charset="-120"/>
              </a:endParaRPr>
            </a:p>
            <a:p>
              <a:pPr algn="ctr"/>
              <a:r>
                <a:rPr lang="zh-TW" altLang="en-US" b="1" i="1" dirty="0" smtClean="0">
                  <a:latin typeface="微軟正黑體" panose="020B0604030504040204" pitchFamily="34" charset="-120"/>
                  <a:ea typeface="微軟正黑體" panose="020B0604030504040204" pitchFamily="34" charset="-120"/>
                </a:rPr>
                <a:t>如果</a:t>
              </a:r>
              <a:r>
                <a:rPr lang="zh-TW" altLang="en-US" b="1" i="1" dirty="0">
                  <a:latin typeface="微軟正黑體" panose="020B0604030504040204" pitchFamily="34" charset="-120"/>
                  <a:ea typeface="微軟正黑體" panose="020B0604030504040204" pitchFamily="34" charset="-120"/>
                </a:rPr>
                <a:t>不和誰傾訴的話，這個人很可能會崩潰。」</a:t>
              </a:r>
              <a:endParaRPr lang="zh-HK" altLang="en-US" b="1" i="1" dirty="0">
                <a:latin typeface="微軟正黑體" panose="020B0604030504040204" pitchFamily="34" charset="-120"/>
                <a:ea typeface="微軟正黑體" panose="020B0604030504040204" pitchFamily="34" charset="-120"/>
              </a:endParaRPr>
            </a:p>
          </p:txBody>
        </p:sp>
      </p:grpSp>
    </p:spTree>
    <p:extLst>
      <p:ext uri="{BB962C8B-B14F-4D97-AF65-F5344CB8AC3E}">
        <p14:creationId xmlns:p14="http://schemas.microsoft.com/office/powerpoint/2010/main" val="289608753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9" name="Google Shape;229;p31"/>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43</a:t>
            </a:fld>
            <a:endParaRPr dirty="0"/>
          </a:p>
        </p:txBody>
      </p:sp>
      <p:sp>
        <p:nvSpPr>
          <p:cNvPr id="21" name="Google Shape;169;p26"/>
          <p:cNvSpPr txBox="1">
            <a:spLocks/>
          </p:cNvSpPr>
          <p:nvPr/>
        </p:nvSpPr>
        <p:spPr>
          <a:xfrm>
            <a:off x="491410" y="437051"/>
            <a:ext cx="8356330" cy="56940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2B2F4C"/>
              </a:buClr>
              <a:buSzPts val="4800"/>
              <a:buFont typeface="Abril Fatface"/>
              <a:buNone/>
              <a:defRPr sz="4800" b="0" i="0" u="none" strike="noStrike" cap="none">
                <a:solidFill>
                  <a:srgbClr val="2B2F4C"/>
                </a:solidFill>
                <a:latin typeface="Abril Fatface"/>
                <a:ea typeface="Abril Fatface"/>
                <a:cs typeface="Abril Fatface"/>
                <a:sym typeface="Abril Fatface"/>
              </a:defRPr>
            </a:lvl1pPr>
            <a:lvl2pPr marR="0" lvl="1" algn="l" rtl="0">
              <a:lnSpc>
                <a:spcPct val="100000"/>
              </a:lnSpc>
              <a:spcBef>
                <a:spcPts val="0"/>
              </a:spcBef>
              <a:spcAft>
                <a:spcPts val="0"/>
              </a:spcAft>
              <a:buClr>
                <a:srgbClr val="2B2F4C"/>
              </a:buClr>
              <a:buSzPts val="4800"/>
              <a:buFont typeface="Abril Fatface"/>
              <a:buNone/>
              <a:defRPr sz="4800" b="0" i="0" u="none" strike="noStrike" cap="none">
                <a:solidFill>
                  <a:srgbClr val="2B2F4C"/>
                </a:solidFill>
                <a:latin typeface="Abril Fatface"/>
                <a:ea typeface="Abril Fatface"/>
                <a:cs typeface="Abril Fatface"/>
                <a:sym typeface="Abril Fatface"/>
              </a:defRPr>
            </a:lvl2pPr>
            <a:lvl3pPr marR="0" lvl="2" algn="l" rtl="0">
              <a:lnSpc>
                <a:spcPct val="100000"/>
              </a:lnSpc>
              <a:spcBef>
                <a:spcPts val="0"/>
              </a:spcBef>
              <a:spcAft>
                <a:spcPts val="0"/>
              </a:spcAft>
              <a:buClr>
                <a:srgbClr val="2B2F4C"/>
              </a:buClr>
              <a:buSzPts val="4800"/>
              <a:buFont typeface="Abril Fatface"/>
              <a:buNone/>
              <a:defRPr sz="4800" b="0" i="0" u="none" strike="noStrike" cap="none">
                <a:solidFill>
                  <a:srgbClr val="2B2F4C"/>
                </a:solidFill>
                <a:latin typeface="Abril Fatface"/>
                <a:ea typeface="Abril Fatface"/>
                <a:cs typeface="Abril Fatface"/>
                <a:sym typeface="Abril Fatface"/>
              </a:defRPr>
            </a:lvl3pPr>
            <a:lvl4pPr marR="0" lvl="3" algn="l" rtl="0">
              <a:lnSpc>
                <a:spcPct val="100000"/>
              </a:lnSpc>
              <a:spcBef>
                <a:spcPts val="0"/>
              </a:spcBef>
              <a:spcAft>
                <a:spcPts val="0"/>
              </a:spcAft>
              <a:buClr>
                <a:srgbClr val="2B2F4C"/>
              </a:buClr>
              <a:buSzPts val="4800"/>
              <a:buFont typeface="Abril Fatface"/>
              <a:buNone/>
              <a:defRPr sz="4800" b="0" i="0" u="none" strike="noStrike" cap="none">
                <a:solidFill>
                  <a:srgbClr val="2B2F4C"/>
                </a:solidFill>
                <a:latin typeface="Abril Fatface"/>
                <a:ea typeface="Abril Fatface"/>
                <a:cs typeface="Abril Fatface"/>
                <a:sym typeface="Abril Fatface"/>
              </a:defRPr>
            </a:lvl4pPr>
            <a:lvl5pPr marR="0" lvl="4" algn="l" rtl="0">
              <a:lnSpc>
                <a:spcPct val="100000"/>
              </a:lnSpc>
              <a:spcBef>
                <a:spcPts val="0"/>
              </a:spcBef>
              <a:spcAft>
                <a:spcPts val="0"/>
              </a:spcAft>
              <a:buClr>
                <a:srgbClr val="2B2F4C"/>
              </a:buClr>
              <a:buSzPts val="4800"/>
              <a:buFont typeface="Abril Fatface"/>
              <a:buNone/>
              <a:defRPr sz="4800" b="0" i="0" u="none" strike="noStrike" cap="none">
                <a:solidFill>
                  <a:srgbClr val="2B2F4C"/>
                </a:solidFill>
                <a:latin typeface="Abril Fatface"/>
                <a:ea typeface="Abril Fatface"/>
                <a:cs typeface="Abril Fatface"/>
                <a:sym typeface="Abril Fatface"/>
              </a:defRPr>
            </a:lvl5pPr>
            <a:lvl6pPr marR="0" lvl="5" algn="l" rtl="0">
              <a:lnSpc>
                <a:spcPct val="100000"/>
              </a:lnSpc>
              <a:spcBef>
                <a:spcPts val="0"/>
              </a:spcBef>
              <a:spcAft>
                <a:spcPts val="0"/>
              </a:spcAft>
              <a:buClr>
                <a:srgbClr val="2B2F4C"/>
              </a:buClr>
              <a:buSzPts val="4800"/>
              <a:buFont typeface="Abril Fatface"/>
              <a:buNone/>
              <a:defRPr sz="4800" b="0" i="0" u="none" strike="noStrike" cap="none">
                <a:solidFill>
                  <a:srgbClr val="2B2F4C"/>
                </a:solidFill>
                <a:latin typeface="Abril Fatface"/>
                <a:ea typeface="Abril Fatface"/>
                <a:cs typeface="Abril Fatface"/>
                <a:sym typeface="Abril Fatface"/>
              </a:defRPr>
            </a:lvl6pPr>
            <a:lvl7pPr marR="0" lvl="6" algn="l" rtl="0">
              <a:lnSpc>
                <a:spcPct val="100000"/>
              </a:lnSpc>
              <a:spcBef>
                <a:spcPts val="0"/>
              </a:spcBef>
              <a:spcAft>
                <a:spcPts val="0"/>
              </a:spcAft>
              <a:buClr>
                <a:srgbClr val="2B2F4C"/>
              </a:buClr>
              <a:buSzPts val="4800"/>
              <a:buFont typeface="Abril Fatface"/>
              <a:buNone/>
              <a:defRPr sz="4800" b="0" i="0" u="none" strike="noStrike" cap="none">
                <a:solidFill>
                  <a:srgbClr val="2B2F4C"/>
                </a:solidFill>
                <a:latin typeface="Abril Fatface"/>
                <a:ea typeface="Abril Fatface"/>
                <a:cs typeface="Abril Fatface"/>
                <a:sym typeface="Abril Fatface"/>
              </a:defRPr>
            </a:lvl7pPr>
            <a:lvl8pPr marR="0" lvl="7" algn="l" rtl="0">
              <a:lnSpc>
                <a:spcPct val="100000"/>
              </a:lnSpc>
              <a:spcBef>
                <a:spcPts val="0"/>
              </a:spcBef>
              <a:spcAft>
                <a:spcPts val="0"/>
              </a:spcAft>
              <a:buClr>
                <a:srgbClr val="2B2F4C"/>
              </a:buClr>
              <a:buSzPts val="4800"/>
              <a:buFont typeface="Abril Fatface"/>
              <a:buNone/>
              <a:defRPr sz="4800" b="0" i="0" u="none" strike="noStrike" cap="none">
                <a:solidFill>
                  <a:srgbClr val="2B2F4C"/>
                </a:solidFill>
                <a:latin typeface="Abril Fatface"/>
                <a:ea typeface="Abril Fatface"/>
                <a:cs typeface="Abril Fatface"/>
                <a:sym typeface="Abril Fatface"/>
              </a:defRPr>
            </a:lvl8pPr>
            <a:lvl9pPr marR="0" lvl="8" algn="l" rtl="0">
              <a:lnSpc>
                <a:spcPct val="100000"/>
              </a:lnSpc>
              <a:spcBef>
                <a:spcPts val="0"/>
              </a:spcBef>
              <a:spcAft>
                <a:spcPts val="0"/>
              </a:spcAft>
              <a:buClr>
                <a:srgbClr val="2B2F4C"/>
              </a:buClr>
              <a:buSzPts val="4800"/>
              <a:buFont typeface="Abril Fatface"/>
              <a:buNone/>
              <a:defRPr sz="4800" b="0" i="0" u="none" strike="noStrike" cap="none">
                <a:solidFill>
                  <a:srgbClr val="2B2F4C"/>
                </a:solidFill>
                <a:latin typeface="Abril Fatface"/>
                <a:ea typeface="Abril Fatface"/>
                <a:cs typeface="Abril Fatface"/>
                <a:sym typeface="Abril Fatface"/>
              </a:defRPr>
            </a:lvl9pPr>
          </a:lstStyle>
          <a:p>
            <a:r>
              <a:rPr lang="zh-TW" altLang="en-US" sz="3600" b="1" dirty="0">
                <a:solidFill>
                  <a:schemeClr val="bg1"/>
                </a:solidFill>
                <a:latin typeface="微軟正黑體" panose="020B0604030504040204" pitchFamily="34" charset="-120"/>
                <a:ea typeface="微軟正黑體" panose="020B0604030504040204" pitchFamily="34" charset="-120"/>
              </a:rPr>
              <a:t>假如我子女是</a:t>
            </a:r>
            <a:r>
              <a:rPr lang="zh-TW" altLang="en-US" sz="3600" b="1" dirty="0" smtClean="0">
                <a:solidFill>
                  <a:srgbClr val="FF0000"/>
                </a:solidFill>
                <a:latin typeface="微軟正黑體" panose="020B0604030504040204" pitchFamily="34" charset="-120"/>
                <a:ea typeface="微軟正黑體" panose="020B0604030504040204" pitchFamily="34" charset="-120"/>
              </a:rPr>
              <a:t>旁觀者</a:t>
            </a:r>
            <a:r>
              <a:rPr lang="zh-TW" altLang="en-US" sz="3600" b="1" dirty="0" smtClean="0">
                <a:solidFill>
                  <a:schemeClr val="accent4">
                    <a:lumMod val="75000"/>
                  </a:schemeClr>
                </a:solidFill>
                <a:latin typeface="微軟正黑體" panose="020B0604030504040204" pitchFamily="34" charset="-120"/>
                <a:ea typeface="微軟正黑體" panose="020B0604030504040204" pitchFamily="34" charset="-120"/>
              </a:rPr>
              <a:t>：</a:t>
            </a:r>
            <a:r>
              <a:rPr lang="zh-TW" altLang="en-US" sz="3600" b="1" dirty="0" smtClean="0">
                <a:solidFill>
                  <a:schemeClr val="bg1"/>
                </a:solidFill>
                <a:latin typeface="微軟正黑體" panose="020B0604030504040204" pitchFamily="34" charset="-120"/>
                <a:ea typeface="微軟正黑體" panose="020B0604030504040204" pitchFamily="34" charset="-120"/>
              </a:rPr>
              <a:t>阻止欺凌事件惡化</a:t>
            </a:r>
            <a:endParaRPr lang="zh-TW" altLang="en-US" sz="3600" b="1" dirty="0">
              <a:solidFill>
                <a:schemeClr val="bg1"/>
              </a:solidFill>
              <a:latin typeface="微軟正黑體" panose="020B0604030504040204" pitchFamily="34" charset="-120"/>
              <a:ea typeface="微軟正黑體" panose="020B0604030504040204" pitchFamily="34" charset="-120"/>
            </a:endParaRPr>
          </a:p>
        </p:txBody>
      </p:sp>
      <p:sp>
        <p:nvSpPr>
          <p:cNvPr id="9" name="Shape 262"/>
          <p:cNvSpPr txBox="1">
            <a:spLocks/>
          </p:cNvSpPr>
          <p:nvPr/>
        </p:nvSpPr>
        <p:spPr>
          <a:xfrm>
            <a:off x="491411" y="1491630"/>
            <a:ext cx="8113037" cy="1888094"/>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47675" indent="-447675">
              <a:spcBef>
                <a:spcPts val="300"/>
              </a:spcBef>
              <a:spcAft>
                <a:spcPts val="300"/>
              </a:spcAft>
              <a:buFont typeface="+mj-lt"/>
              <a:buAutoNum type="arabicPeriod"/>
              <a:defRPr/>
            </a:pPr>
            <a:r>
              <a:rPr lang="zh-TW" altLang="en-US" sz="2300" dirty="0" smtClean="0">
                <a:solidFill>
                  <a:srgbClr val="FF0000"/>
                </a:solidFill>
                <a:latin typeface="微軟正黑體" panose="020B0604030504040204" pitchFamily="34" charset="-120"/>
                <a:ea typeface="微軟正黑體" panose="020B0604030504040204" pitchFamily="34" charset="-120"/>
                <a:sym typeface="Work Sans Light"/>
              </a:rPr>
              <a:t>提醒子女拒絕</a:t>
            </a:r>
            <a:r>
              <a:rPr lang="zh-TW" altLang="en-US" sz="2300" dirty="0">
                <a:solidFill>
                  <a:srgbClr val="FF0000"/>
                </a:solidFill>
                <a:latin typeface="微軟正黑體" panose="020B0604030504040204" pitchFamily="34" charset="-120"/>
                <a:ea typeface="微軟正黑體" panose="020B0604030504040204" pitchFamily="34" charset="-120"/>
                <a:sym typeface="Work Sans Light"/>
              </a:rPr>
              <a:t>回應及轉寄事件</a:t>
            </a:r>
          </a:p>
          <a:p>
            <a:pPr marL="447675" indent="-447675">
              <a:spcBef>
                <a:spcPts val="300"/>
              </a:spcBef>
              <a:spcAft>
                <a:spcPts val="300"/>
              </a:spcAft>
              <a:buFont typeface="+mj-lt"/>
              <a:buAutoNum type="arabicPeriod"/>
              <a:defRPr/>
            </a:pPr>
            <a:r>
              <a:rPr lang="zh-TW" altLang="en-US" sz="2300" dirty="0" smtClean="0">
                <a:solidFill>
                  <a:schemeClr val="tx1"/>
                </a:solidFill>
                <a:latin typeface="微軟正黑體" panose="020B0604030504040204" pitchFamily="34" charset="-120"/>
                <a:ea typeface="微軟正黑體" panose="020B0604030504040204" pitchFamily="34" charset="-120"/>
                <a:sym typeface="Work Sans Light"/>
              </a:rPr>
              <a:t>教導子女</a:t>
            </a:r>
            <a:r>
              <a:rPr lang="zh-TW" altLang="en-US" sz="2300" dirty="0" smtClean="0">
                <a:solidFill>
                  <a:schemeClr val="tx1"/>
                </a:solidFill>
                <a:latin typeface="微軟正黑體" panose="020B0604030504040204" pitchFamily="34" charset="-120"/>
                <a:ea typeface="微軟正黑體" panose="020B0604030504040204" pitchFamily="34" charset="-120"/>
                <a:sym typeface="Work Sans Light"/>
              </a:rPr>
              <a:t>善</a:t>
            </a:r>
            <a:r>
              <a:rPr lang="zh-TW" altLang="en-US" sz="2300" dirty="0">
                <a:solidFill>
                  <a:schemeClr val="tx1"/>
                </a:solidFill>
                <a:latin typeface="微軟正黑體" panose="020B0604030504040204" pitchFamily="34" charset="-120"/>
                <a:ea typeface="微軟正黑體" panose="020B0604030504040204" pitchFamily="34" charset="-120"/>
                <a:sym typeface="Work Sans Light"/>
              </a:rPr>
              <a:t>用社交媒體或網絡平台的舉報機制</a:t>
            </a:r>
          </a:p>
          <a:p>
            <a:pPr marL="447675" indent="-447675">
              <a:spcBef>
                <a:spcPts val="300"/>
              </a:spcBef>
              <a:spcAft>
                <a:spcPts val="300"/>
              </a:spcAft>
              <a:buFont typeface="+mj-lt"/>
              <a:buAutoNum type="arabicPeriod"/>
              <a:defRPr/>
            </a:pPr>
            <a:r>
              <a:rPr lang="zh-TW" altLang="en-US" sz="2300" dirty="0" smtClean="0">
                <a:solidFill>
                  <a:schemeClr val="tx1"/>
                </a:solidFill>
                <a:latin typeface="微軟正黑體" panose="020B0604030504040204" pitchFamily="34" charset="-120"/>
                <a:ea typeface="微軟正黑體" panose="020B0604030504040204" pitchFamily="34" charset="-120"/>
                <a:sym typeface="Work Sans Light"/>
              </a:rPr>
              <a:t>儲存</a:t>
            </a:r>
            <a:r>
              <a:rPr lang="zh-TW" altLang="en-US" sz="2300" dirty="0">
                <a:solidFill>
                  <a:schemeClr val="tx1"/>
                </a:solidFill>
                <a:latin typeface="微軟正黑體" panose="020B0604030504040204" pitchFamily="34" charset="-120"/>
                <a:ea typeface="微軟正黑體" panose="020B0604030504040204" pitchFamily="34" charset="-120"/>
                <a:sym typeface="Work Sans Light"/>
              </a:rPr>
              <a:t>對話訊息、圖片或截圖，以保留網絡欺凌行為的證據</a:t>
            </a:r>
          </a:p>
          <a:p>
            <a:pPr marL="447675" indent="-447675">
              <a:spcBef>
                <a:spcPts val="300"/>
              </a:spcBef>
              <a:spcAft>
                <a:spcPts val="300"/>
              </a:spcAft>
              <a:buFont typeface="+mj-lt"/>
              <a:buAutoNum type="arabicPeriod"/>
              <a:defRPr/>
            </a:pPr>
            <a:r>
              <a:rPr lang="zh-TW" altLang="en-US" sz="2300" dirty="0" smtClean="0">
                <a:solidFill>
                  <a:schemeClr val="tx1"/>
                </a:solidFill>
                <a:latin typeface="微軟正黑體" panose="020B0604030504040204" pitchFamily="34" charset="-120"/>
                <a:ea typeface="微軟正黑體" panose="020B0604030504040204" pitchFamily="34" charset="-120"/>
                <a:sym typeface="Work Sans Light"/>
              </a:rPr>
              <a:t>鼓勵以</a:t>
            </a:r>
            <a:r>
              <a:rPr lang="zh-TW" altLang="en-US" sz="2300" dirty="0">
                <a:solidFill>
                  <a:schemeClr val="tx1"/>
                </a:solidFill>
                <a:latin typeface="微軟正黑體" panose="020B0604030504040204" pitchFamily="34" charset="-120"/>
                <a:ea typeface="微軟正黑體" panose="020B0604030504040204" pitchFamily="34" charset="-120"/>
                <a:sym typeface="Work Sans Light"/>
              </a:rPr>
              <a:t>私訊形式</a:t>
            </a:r>
            <a:r>
              <a:rPr lang="zh-TW" altLang="en-US" sz="2800" dirty="0">
                <a:solidFill>
                  <a:srgbClr val="FF0000"/>
                </a:solidFill>
                <a:latin typeface="微軟正黑體" panose="020B0604030504040204" pitchFamily="34" charset="-120"/>
                <a:ea typeface="微軟正黑體" panose="020B0604030504040204" pitchFamily="34" charset="-120"/>
                <a:sym typeface="Work Sans Light"/>
              </a:rPr>
              <a:t>向受害人表示支持</a:t>
            </a:r>
            <a:r>
              <a:rPr lang="zh-TW" altLang="en-US" sz="2300" dirty="0">
                <a:solidFill>
                  <a:schemeClr val="tx1"/>
                </a:solidFill>
                <a:latin typeface="微軟正黑體" panose="020B0604030504040204" pitchFamily="34" charset="-120"/>
                <a:ea typeface="微軟正黑體" panose="020B0604030504040204" pitchFamily="34" charset="-120"/>
                <a:sym typeface="Work Sans Light"/>
              </a:rPr>
              <a:t>及</a:t>
            </a:r>
            <a:r>
              <a:rPr lang="zh-TW" altLang="en-US" sz="2800" dirty="0">
                <a:solidFill>
                  <a:srgbClr val="FF0000"/>
                </a:solidFill>
                <a:latin typeface="微軟正黑體" panose="020B0604030504040204" pitchFamily="34" charset="-120"/>
                <a:ea typeface="微軟正黑體" panose="020B0604030504040204" pitchFamily="34" charset="-120"/>
                <a:sym typeface="Work Sans Light"/>
              </a:rPr>
              <a:t>信任</a:t>
            </a:r>
          </a:p>
        </p:txBody>
      </p:sp>
      <p:pic>
        <p:nvPicPr>
          <p:cNvPr id="15364" name="Picture 4" descr="ç¸éåç"/>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2720"/>
          <a:stretch/>
        </p:blipFill>
        <p:spPr bwMode="auto">
          <a:xfrm>
            <a:off x="611560" y="3379724"/>
            <a:ext cx="3592589" cy="1763776"/>
          </a:xfrm>
          <a:prstGeom prst="rect">
            <a:avLst/>
          </a:prstGeom>
          <a:noFill/>
          <a:extLst>
            <a:ext uri="{909E8E84-426E-40DD-AFC4-6F175D3DCCD1}">
              <a14:hiddenFill xmlns:a14="http://schemas.microsoft.com/office/drawing/2010/main">
                <a:solidFill>
                  <a:srgbClr val="FFFFFF"/>
                </a:solidFill>
              </a14:hiddenFill>
            </a:ext>
          </a:extLst>
        </p:spPr>
      </p:pic>
      <p:pic>
        <p:nvPicPr>
          <p:cNvPr id="15366" name="Picture 6" descr="ç¸éåç"/>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1097"/>
          <a:stretch/>
        </p:blipFill>
        <p:spPr bwMode="auto">
          <a:xfrm>
            <a:off x="4283968" y="3382705"/>
            <a:ext cx="3168352" cy="17607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011670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E4B65DC9-0888-4064-829E-BC2B029469FF}"/>
              </a:ext>
            </a:extLst>
          </p:cNvPr>
          <p:cNvSpPr>
            <a:spLocks noGrp="1"/>
          </p:cNvSpPr>
          <p:nvPr>
            <p:ph type="title"/>
          </p:nvPr>
        </p:nvSpPr>
        <p:spPr/>
        <p:txBody>
          <a:bodyPr>
            <a:normAutofit fontScale="90000"/>
          </a:bodyPr>
          <a:lstStyle/>
          <a:p>
            <a:pPr>
              <a:defRPr/>
            </a:pPr>
            <a:r>
              <a:rPr lang="zh-TW" altLang="en-US" b="1" dirty="0"/>
              <a:t> 聯絡我們</a:t>
            </a:r>
          </a:p>
        </p:txBody>
      </p:sp>
      <p:sp>
        <p:nvSpPr>
          <p:cNvPr id="10243" name="內容版面配置區 2">
            <a:extLst>
              <a:ext uri="{FF2B5EF4-FFF2-40B4-BE49-F238E27FC236}">
                <a16:creationId xmlns:a16="http://schemas.microsoft.com/office/drawing/2014/main" xmlns="" id="{0963AD94-AF86-4AB2-AD8D-0DCB98463975}"/>
              </a:ext>
            </a:extLst>
          </p:cNvPr>
          <p:cNvSpPr>
            <a:spLocks noGrp="1"/>
          </p:cNvSpPr>
          <p:nvPr>
            <p:ph idx="1"/>
          </p:nvPr>
        </p:nvSpPr>
        <p:spPr/>
        <p:txBody>
          <a:bodyPr>
            <a:normAutofit/>
          </a:bodyPr>
          <a:lstStyle/>
          <a:p>
            <a:pPr>
              <a:buFont typeface="Wingdings 2" panose="05020102010507070707" pitchFamily="18" charset="2"/>
              <a:buNone/>
              <a:defRPr/>
            </a:pPr>
            <a:r>
              <a:rPr lang="zh-TW" altLang="en-US" dirty="0"/>
              <a:t>地址：九龍大角咀必發道</a:t>
            </a:r>
            <a:r>
              <a:rPr lang="en-US" altLang="zh-TW" dirty="0"/>
              <a:t>54</a:t>
            </a:r>
            <a:r>
              <a:rPr lang="zh-TW" altLang="en-US" dirty="0"/>
              <a:t>號地下 </a:t>
            </a:r>
            <a:r>
              <a:rPr lang="zh-TW" altLang="en-US" dirty="0" smtClean="0"/>
              <a:t>全健思維中心</a:t>
            </a:r>
            <a:endParaRPr lang="zh-TW" altLang="en-US" dirty="0"/>
          </a:p>
          <a:p>
            <a:pPr>
              <a:buFont typeface="Wingdings 2" panose="05020102010507070707" pitchFamily="18" charset="2"/>
              <a:buNone/>
              <a:defRPr/>
            </a:pPr>
            <a:r>
              <a:rPr lang="zh-TW" altLang="en-US" dirty="0"/>
              <a:t>電話：</a:t>
            </a:r>
            <a:r>
              <a:rPr lang="en-US" altLang="zh-TW" dirty="0"/>
              <a:t>2788 3433</a:t>
            </a:r>
          </a:p>
          <a:p>
            <a:pPr>
              <a:buFont typeface="Wingdings 2" panose="05020102010507070707" pitchFamily="18" charset="2"/>
              <a:buNone/>
              <a:defRPr/>
            </a:pPr>
            <a:r>
              <a:rPr lang="zh-TW" altLang="en-US" dirty="0"/>
              <a:t>網址：</a:t>
            </a:r>
            <a:r>
              <a:rPr lang="en-US" altLang="zh-TW" dirty="0">
                <a:hlinkClick r:id="rId2"/>
              </a:rPr>
              <a:t>http</a:t>
            </a:r>
            <a:r>
              <a:rPr lang="en-US" altLang="zh-TW" dirty="0" smtClean="0">
                <a:hlinkClick r:id="rId2"/>
              </a:rPr>
              <a:t>://wmc.hkfyg.org.hk</a:t>
            </a:r>
            <a:endParaRPr lang="en-US" altLang="zh-TW" dirty="0"/>
          </a:p>
          <a:p>
            <a:pPr>
              <a:buFont typeface="Wingdings 2" panose="05020102010507070707" pitchFamily="18" charset="2"/>
              <a:buNone/>
              <a:defRPr/>
            </a:pPr>
            <a:r>
              <a:rPr lang="zh-TW" altLang="en-US" dirty="0"/>
              <a:t>電郵</a:t>
            </a:r>
            <a:r>
              <a:rPr lang="zh-TW" altLang="en-US" dirty="0" smtClean="0"/>
              <a:t>：</a:t>
            </a:r>
            <a:r>
              <a:rPr lang="en-US" altLang="zh-TW" dirty="0" smtClean="0">
                <a:hlinkClick r:id="rId3"/>
              </a:rPr>
              <a:t>wmc@hkfyg.org.hk</a:t>
            </a:r>
            <a:endParaRPr lang="en-US" altLang="zh-TW" dirty="0"/>
          </a:p>
          <a:p>
            <a:pPr>
              <a:buFont typeface="Wingdings 2" panose="05020102010507070707" pitchFamily="18" charset="2"/>
              <a:buNone/>
              <a:defRPr/>
            </a:pPr>
            <a:endParaRPr lang="en-US" altLang="zh-TW" dirty="0"/>
          </a:p>
          <a:p>
            <a:pPr>
              <a:defRPr/>
            </a:pPr>
            <a:endParaRPr lang="zh-TW" altLang="en-US" dirty="0"/>
          </a:p>
        </p:txBody>
      </p:sp>
    </p:spTree>
    <p:extLst>
      <p:ext uri="{BB962C8B-B14F-4D97-AF65-F5344CB8AC3E}">
        <p14:creationId xmlns:p14="http://schemas.microsoft.com/office/powerpoint/2010/main" val="15359048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C8434E9E-FDB2-42A5-80FE-D560901AC68D}"/>
              </a:ext>
            </a:extLst>
          </p:cNvPr>
          <p:cNvSpPr>
            <a:spLocks noGrp="1"/>
          </p:cNvSpPr>
          <p:nvPr>
            <p:ph type="ctrTitle"/>
          </p:nvPr>
        </p:nvSpPr>
        <p:spPr>
          <a:xfrm>
            <a:off x="788670" y="482601"/>
            <a:ext cx="7475220" cy="2694324"/>
          </a:xfrm>
        </p:spPr>
        <p:txBody>
          <a:bodyPr>
            <a:normAutofit/>
          </a:bodyPr>
          <a:lstStyle/>
          <a:p>
            <a:pPr>
              <a:defRPr/>
            </a:pPr>
            <a:r>
              <a:rPr lang="zh-TW" altLang="en-US">
                <a:ea typeface="微軟正黑體"/>
              </a:rPr>
              <a:t>謝謝細心聆聽</a:t>
            </a:r>
            <a:r>
              <a:rPr lang="en-US" altLang="zh-TW"/>
              <a:t/>
            </a:r>
            <a:br>
              <a:rPr lang="en-US" altLang="zh-TW"/>
            </a:br>
            <a:r>
              <a:rPr lang="en-US" altLang="zh-TW"/>
              <a:t/>
            </a:r>
            <a:br>
              <a:rPr lang="en-US" altLang="zh-TW"/>
            </a:br>
            <a:r>
              <a:rPr lang="zh-TW" altLang="en-US">
                <a:ea typeface="微軟正黑體"/>
              </a:rPr>
              <a:t>歡迎提問</a:t>
            </a:r>
            <a:endParaRPr lang="zh-HK" altLang="en-US">
              <a:ea typeface="微軟正黑體"/>
            </a:endParaRPr>
          </a:p>
        </p:txBody>
      </p:sp>
      <p:pic>
        <p:nvPicPr>
          <p:cNvPr id="3" name="Picture 7" descr="A picture containing crossword puzzle, text, indoor, object&#10;&#10;Description generated with high confidence">
            <a:extLst>
              <a:ext uri="{FF2B5EF4-FFF2-40B4-BE49-F238E27FC236}">
                <a16:creationId xmlns:a16="http://schemas.microsoft.com/office/drawing/2014/main" xmlns="" id="{5E533A8E-0E02-4039-ACD5-EE633E5E5E89}"/>
              </a:ext>
            </a:extLst>
          </p:cNvPr>
          <p:cNvPicPr>
            <a:picLocks noChangeAspect="1"/>
          </p:cNvPicPr>
          <p:nvPr/>
        </p:nvPicPr>
        <p:blipFill>
          <a:blip r:embed="rId2"/>
          <a:stretch>
            <a:fillRect/>
          </a:stretch>
        </p:blipFill>
        <p:spPr>
          <a:xfrm>
            <a:off x="4550806" y="3546209"/>
            <a:ext cx="1905000" cy="1428750"/>
          </a:xfrm>
          <a:prstGeom prst="rect">
            <a:avLst/>
          </a:prstGeom>
        </p:spPr>
      </p:pic>
      <p:sp>
        <p:nvSpPr>
          <p:cNvPr id="10" name="TextBox 9">
            <a:extLst>
              <a:ext uri="{FF2B5EF4-FFF2-40B4-BE49-F238E27FC236}">
                <a16:creationId xmlns:a16="http://schemas.microsoft.com/office/drawing/2014/main" xmlns="" id="{1BE84C59-4A69-419B-BABA-98EEE0794F9C}"/>
              </a:ext>
            </a:extLst>
          </p:cNvPr>
          <p:cNvSpPr txBox="1"/>
          <p:nvPr/>
        </p:nvSpPr>
        <p:spPr>
          <a:xfrm>
            <a:off x="581610" y="3850620"/>
            <a:ext cx="3352342"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sz="6000">
                <a:latin typeface="Calibri"/>
                <a:ea typeface="新細明體"/>
                <a:cs typeface="Calibri"/>
              </a:rPr>
              <a:t>網上問卷</a:t>
            </a:r>
            <a:endParaRPr lang="en-US" sz="6000">
              <a:cs typeface="Calibri"/>
            </a:endParaRPr>
          </a:p>
        </p:txBody>
      </p:sp>
    </p:spTree>
    <p:extLst>
      <p:ext uri="{BB962C8B-B14F-4D97-AF65-F5344CB8AC3E}">
        <p14:creationId xmlns:p14="http://schemas.microsoft.com/office/powerpoint/2010/main" val="16916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8"/>
          <p:cNvSpPr/>
          <p:nvPr/>
        </p:nvSpPr>
        <p:spPr>
          <a:xfrm>
            <a:off x="4860600" y="909619"/>
            <a:ext cx="2470200" cy="1852650"/>
          </a:xfrm>
          <a:prstGeom prst="ellipse">
            <a:avLst/>
          </a:prstGeom>
          <a:noFill/>
          <a:ln w="9525" cap="flat" cmpd="sng">
            <a:solidFill>
              <a:srgbClr val="CFD8DC"/>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8"/>
          <p:cNvSpPr txBox="1">
            <a:spLocks noGrp="1"/>
          </p:cNvSpPr>
          <p:nvPr>
            <p:ph type="ctrTitle" idx="4294967295"/>
          </p:nvPr>
        </p:nvSpPr>
        <p:spPr>
          <a:xfrm>
            <a:off x="2081613" y="2885695"/>
            <a:ext cx="5952424" cy="814406"/>
          </a:xfrm>
          <a:prstGeom prst="rect">
            <a:avLst/>
          </a:prstGeom>
        </p:spPr>
        <p:txBody>
          <a:bodyPr spcFirstLastPara="1" wrap="square" lIns="91425" tIns="91425" rIns="91425" bIns="91425" anchor="b" anchorCtr="0">
            <a:noAutofit/>
          </a:bodyPr>
          <a:lstStyle/>
          <a:p>
            <a:pPr lvl="0" algn="r"/>
            <a:r>
              <a:rPr lang="zh-TW" altLang="en-US" sz="6000" b="1" dirty="0" smtClean="0"/>
              <a:t>欺凌不是玩耍</a:t>
            </a:r>
            <a:endParaRPr sz="6000" b="1" dirty="0"/>
          </a:p>
        </p:txBody>
      </p:sp>
      <p:cxnSp>
        <p:nvCxnSpPr>
          <p:cNvPr id="120" name="Google Shape;120;p18"/>
          <p:cNvCxnSpPr/>
          <p:nvPr/>
        </p:nvCxnSpPr>
        <p:spPr>
          <a:xfrm rot="10800000" flipH="1">
            <a:off x="6282450" y="529031"/>
            <a:ext cx="121500" cy="389025"/>
          </a:xfrm>
          <a:prstGeom prst="straightConnector1">
            <a:avLst/>
          </a:prstGeom>
          <a:noFill/>
          <a:ln w="9525" cap="flat" cmpd="sng">
            <a:solidFill>
              <a:srgbClr val="CFD8DC"/>
            </a:solidFill>
            <a:prstDash val="solid"/>
            <a:round/>
            <a:headEnd type="none" w="med" len="med"/>
            <a:tailEnd type="none" w="med" len="med"/>
          </a:ln>
        </p:spPr>
      </p:cxnSp>
      <p:cxnSp>
        <p:nvCxnSpPr>
          <p:cNvPr id="121" name="Google Shape;121;p18"/>
          <p:cNvCxnSpPr/>
          <p:nvPr/>
        </p:nvCxnSpPr>
        <p:spPr>
          <a:xfrm flipH="1">
            <a:off x="7133575" y="1112606"/>
            <a:ext cx="332400" cy="200700"/>
          </a:xfrm>
          <a:prstGeom prst="straightConnector1">
            <a:avLst/>
          </a:prstGeom>
          <a:noFill/>
          <a:ln w="9525" cap="flat" cmpd="sng">
            <a:solidFill>
              <a:srgbClr val="CFD8DC"/>
            </a:solidFill>
            <a:prstDash val="solid"/>
            <a:round/>
            <a:headEnd type="none" w="med" len="med"/>
            <a:tailEnd type="none" w="med" len="med"/>
          </a:ln>
        </p:spPr>
      </p:cxnSp>
      <p:cxnSp>
        <p:nvCxnSpPr>
          <p:cNvPr id="122" name="Google Shape;122;p18"/>
          <p:cNvCxnSpPr>
            <a:endCxn id="117" idx="6"/>
          </p:cNvCxnSpPr>
          <p:nvPr/>
        </p:nvCxnSpPr>
        <p:spPr>
          <a:xfrm flipH="1">
            <a:off x="7330800" y="1830095"/>
            <a:ext cx="1124100" cy="5850"/>
          </a:xfrm>
          <a:prstGeom prst="straightConnector1">
            <a:avLst/>
          </a:prstGeom>
          <a:noFill/>
          <a:ln w="9525" cap="flat" cmpd="sng">
            <a:solidFill>
              <a:srgbClr val="CFD8DC"/>
            </a:solidFill>
            <a:prstDash val="solid"/>
            <a:round/>
            <a:headEnd type="none" w="med" len="med"/>
            <a:tailEnd type="none" w="med" len="med"/>
          </a:ln>
        </p:spPr>
      </p:cxnSp>
      <p:sp>
        <p:nvSpPr>
          <p:cNvPr id="123" name="Google Shape;123;p18"/>
          <p:cNvSpPr/>
          <p:nvPr/>
        </p:nvSpPr>
        <p:spPr>
          <a:xfrm>
            <a:off x="5057825" y="1057538"/>
            <a:ext cx="2075700" cy="1556775"/>
          </a:xfrm>
          <a:prstGeom prst="ellipse">
            <a:avLst/>
          </a:prstGeom>
          <a:noFill/>
          <a:ln w="19050" cap="flat" cmpd="sng">
            <a:solidFill>
              <a:srgbClr val="CFD8D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8"/>
          <p:cNvSpPr txBox="1">
            <a:spLocks noGrp="1"/>
          </p:cNvSpPr>
          <p:nvPr>
            <p:ph type="sldNum" idx="12"/>
          </p:nvPr>
        </p:nvSpPr>
        <p:spPr>
          <a:xfrm>
            <a:off x="8404384" y="4749851"/>
            <a:ext cx="548700" cy="39375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5</a:t>
            </a:fld>
            <a:endParaRPr/>
          </a:p>
        </p:txBody>
      </p:sp>
      <p:pic>
        <p:nvPicPr>
          <p:cNvPr id="4100" name="Picture 4" descr="footprintçåçæå°çµæ">
            <a:hlinkClick r:id="rId3"/>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62084" y="1349404"/>
            <a:ext cx="1467182" cy="99122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åºæ¨æçåçæå°çµæ"/>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88137" y="1057537"/>
            <a:ext cx="2244026" cy="1596581"/>
          </a:xfrm>
          <a:prstGeom prst="rect">
            <a:avLst/>
          </a:prstGeom>
          <a:noFill/>
          <a:extLst>
            <a:ext uri="{909E8E84-426E-40DD-AFC4-6F175D3DCCD1}">
              <a14:hiddenFill xmlns:a14="http://schemas.microsoft.com/office/drawing/2010/main">
                <a:solidFill>
                  <a:srgbClr val="FFFFFF"/>
                </a:solidFill>
              </a14:hiddenFill>
            </a:ext>
          </a:extLst>
        </p:spPr>
      </p:pic>
      <p:sp>
        <p:nvSpPr>
          <p:cNvPr id="12" name="Google Shape;118;p18"/>
          <p:cNvSpPr txBox="1">
            <a:spLocks/>
          </p:cNvSpPr>
          <p:nvPr/>
        </p:nvSpPr>
        <p:spPr>
          <a:xfrm>
            <a:off x="2073674" y="3664063"/>
            <a:ext cx="5952424" cy="814406"/>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91EA"/>
              </a:buClr>
              <a:buSzPts val="2000"/>
              <a:buFont typeface="Roboto Slab"/>
              <a:buNone/>
              <a:defRPr sz="2000" b="0" i="0" u="none" strike="noStrike" cap="none">
                <a:solidFill>
                  <a:srgbClr val="0091EA"/>
                </a:solidFill>
                <a:latin typeface="Roboto Slab"/>
                <a:ea typeface="Roboto Slab"/>
                <a:cs typeface="Roboto Slab"/>
                <a:sym typeface="Roboto Slab"/>
              </a:defRPr>
            </a:lvl1pPr>
            <a:lvl2pPr marR="0" lvl="1" algn="l" rtl="0">
              <a:lnSpc>
                <a:spcPct val="100000"/>
              </a:lnSpc>
              <a:spcBef>
                <a:spcPts val="0"/>
              </a:spcBef>
              <a:spcAft>
                <a:spcPts val="0"/>
              </a:spcAft>
              <a:buClr>
                <a:srgbClr val="0091EA"/>
              </a:buClr>
              <a:buSzPts val="2000"/>
              <a:buFont typeface="Roboto Slab"/>
              <a:buNone/>
              <a:defRPr sz="2000" b="0" i="0" u="none" strike="noStrike" cap="none">
                <a:solidFill>
                  <a:srgbClr val="0091EA"/>
                </a:solidFill>
                <a:latin typeface="Roboto Slab"/>
                <a:ea typeface="Roboto Slab"/>
                <a:cs typeface="Roboto Slab"/>
                <a:sym typeface="Roboto Slab"/>
              </a:defRPr>
            </a:lvl2pPr>
            <a:lvl3pPr marR="0" lvl="2" algn="l" rtl="0">
              <a:lnSpc>
                <a:spcPct val="100000"/>
              </a:lnSpc>
              <a:spcBef>
                <a:spcPts val="0"/>
              </a:spcBef>
              <a:spcAft>
                <a:spcPts val="0"/>
              </a:spcAft>
              <a:buClr>
                <a:srgbClr val="0091EA"/>
              </a:buClr>
              <a:buSzPts val="2000"/>
              <a:buFont typeface="Roboto Slab"/>
              <a:buNone/>
              <a:defRPr sz="2000" b="0" i="0" u="none" strike="noStrike" cap="none">
                <a:solidFill>
                  <a:srgbClr val="0091EA"/>
                </a:solidFill>
                <a:latin typeface="Roboto Slab"/>
                <a:ea typeface="Roboto Slab"/>
                <a:cs typeface="Roboto Slab"/>
                <a:sym typeface="Roboto Slab"/>
              </a:defRPr>
            </a:lvl3pPr>
            <a:lvl4pPr marR="0" lvl="3" algn="l" rtl="0">
              <a:lnSpc>
                <a:spcPct val="100000"/>
              </a:lnSpc>
              <a:spcBef>
                <a:spcPts val="0"/>
              </a:spcBef>
              <a:spcAft>
                <a:spcPts val="0"/>
              </a:spcAft>
              <a:buClr>
                <a:srgbClr val="0091EA"/>
              </a:buClr>
              <a:buSzPts val="2000"/>
              <a:buFont typeface="Roboto Slab"/>
              <a:buNone/>
              <a:defRPr sz="2000" b="0" i="0" u="none" strike="noStrike" cap="none">
                <a:solidFill>
                  <a:srgbClr val="0091EA"/>
                </a:solidFill>
                <a:latin typeface="Roboto Slab"/>
                <a:ea typeface="Roboto Slab"/>
                <a:cs typeface="Roboto Slab"/>
                <a:sym typeface="Roboto Slab"/>
              </a:defRPr>
            </a:lvl4pPr>
            <a:lvl5pPr marR="0" lvl="4" algn="l" rtl="0">
              <a:lnSpc>
                <a:spcPct val="100000"/>
              </a:lnSpc>
              <a:spcBef>
                <a:spcPts val="0"/>
              </a:spcBef>
              <a:spcAft>
                <a:spcPts val="0"/>
              </a:spcAft>
              <a:buClr>
                <a:srgbClr val="0091EA"/>
              </a:buClr>
              <a:buSzPts val="2000"/>
              <a:buFont typeface="Roboto Slab"/>
              <a:buNone/>
              <a:defRPr sz="2000" b="0" i="0" u="none" strike="noStrike" cap="none">
                <a:solidFill>
                  <a:srgbClr val="0091EA"/>
                </a:solidFill>
                <a:latin typeface="Roboto Slab"/>
                <a:ea typeface="Roboto Slab"/>
                <a:cs typeface="Roboto Slab"/>
                <a:sym typeface="Roboto Slab"/>
              </a:defRPr>
            </a:lvl5pPr>
            <a:lvl6pPr marR="0" lvl="5" algn="l" rtl="0">
              <a:lnSpc>
                <a:spcPct val="100000"/>
              </a:lnSpc>
              <a:spcBef>
                <a:spcPts val="0"/>
              </a:spcBef>
              <a:spcAft>
                <a:spcPts val="0"/>
              </a:spcAft>
              <a:buClr>
                <a:srgbClr val="0091EA"/>
              </a:buClr>
              <a:buSzPts val="2000"/>
              <a:buFont typeface="Roboto Slab"/>
              <a:buNone/>
              <a:defRPr sz="2000" b="0" i="0" u="none" strike="noStrike" cap="none">
                <a:solidFill>
                  <a:srgbClr val="0091EA"/>
                </a:solidFill>
                <a:latin typeface="Roboto Slab"/>
                <a:ea typeface="Roboto Slab"/>
                <a:cs typeface="Roboto Slab"/>
                <a:sym typeface="Roboto Slab"/>
              </a:defRPr>
            </a:lvl6pPr>
            <a:lvl7pPr marR="0" lvl="6" algn="l" rtl="0">
              <a:lnSpc>
                <a:spcPct val="100000"/>
              </a:lnSpc>
              <a:spcBef>
                <a:spcPts val="0"/>
              </a:spcBef>
              <a:spcAft>
                <a:spcPts val="0"/>
              </a:spcAft>
              <a:buClr>
                <a:srgbClr val="0091EA"/>
              </a:buClr>
              <a:buSzPts val="2000"/>
              <a:buFont typeface="Roboto Slab"/>
              <a:buNone/>
              <a:defRPr sz="2000" b="0" i="0" u="none" strike="noStrike" cap="none">
                <a:solidFill>
                  <a:srgbClr val="0091EA"/>
                </a:solidFill>
                <a:latin typeface="Roboto Slab"/>
                <a:ea typeface="Roboto Slab"/>
                <a:cs typeface="Roboto Slab"/>
                <a:sym typeface="Roboto Slab"/>
              </a:defRPr>
            </a:lvl7pPr>
            <a:lvl8pPr marR="0" lvl="7" algn="l" rtl="0">
              <a:lnSpc>
                <a:spcPct val="100000"/>
              </a:lnSpc>
              <a:spcBef>
                <a:spcPts val="0"/>
              </a:spcBef>
              <a:spcAft>
                <a:spcPts val="0"/>
              </a:spcAft>
              <a:buClr>
                <a:srgbClr val="0091EA"/>
              </a:buClr>
              <a:buSzPts val="2000"/>
              <a:buFont typeface="Roboto Slab"/>
              <a:buNone/>
              <a:defRPr sz="2000" b="0" i="0" u="none" strike="noStrike" cap="none">
                <a:solidFill>
                  <a:srgbClr val="0091EA"/>
                </a:solidFill>
                <a:latin typeface="Roboto Slab"/>
                <a:ea typeface="Roboto Slab"/>
                <a:cs typeface="Roboto Slab"/>
                <a:sym typeface="Roboto Slab"/>
              </a:defRPr>
            </a:lvl8pPr>
            <a:lvl9pPr marR="0" lvl="8" algn="l" rtl="0">
              <a:lnSpc>
                <a:spcPct val="100000"/>
              </a:lnSpc>
              <a:spcBef>
                <a:spcPts val="0"/>
              </a:spcBef>
              <a:spcAft>
                <a:spcPts val="0"/>
              </a:spcAft>
              <a:buClr>
                <a:srgbClr val="0091EA"/>
              </a:buClr>
              <a:buSzPts val="2000"/>
              <a:buFont typeface="Roboto Slab"/>
              <a:buNone/>
              <a:defRPr sz="2000" b="0" i="0" u="none" strike="noStrike" cap="none">
                <a:solidFill>
                  <a:srgbClr val="0091EA"/>
                </a:solidFill>
                <a:latin typeface="Roboto Slab"/>
                <a:ea typeface="Roboto Slab"/>
                <a:cs typeface="Roboto Slab"/>
                <a:sym typeface="Roboto Slab"/>
              </a:defRPr>
            </a:lvl9pPr>
          </a:lstStyle>
          <a:p>
            <a:pPr algn="r"/>
            <a:r>
              <a:rPr lang="zh-TW" altLang="en-US" sz="6000" b="1" dirty="0" smtClean="0"/>
              <a:t>那欺凌是什麼</a:t>
            </a:r>
            <a:r>
              <a:rPr lang="en-US" altLang="zh-TW" sz="6000" b="1" dirty="0" smtClean="0"/>
              <a:t>?</a:t>
            </a:r>
            <a:endParaRPr lang="zh-TW" altLang="en-US" sz="6000" b="1" dirty="0"/>
          </a:p>
        </p:txBody>
      </p:sp>
    </p:spTree>
    <p:extLst>
      <p:ext uri="{BB962C8B-B14F-4D97-AF65-F5344CB8AC3E}">
        <p14:creationId xmlns:p14="http://schemas.microsoft.com/office/powerpoint/2010/main" val="1925498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19"/>
          <p:cNvSpPr txBox="1">
            <a:spLocks noGrp="1"/>
          </p:cNvSpPr>
          <p:nvPr>
            <p:ph type="body" idx="1"/>
          </p:nvPr>
        </p:nvSpPr>
        <p:spPr>
          <a:xfrm>
            <a:off x="76674" y="1444219"/>
            <a:ext cx="5148072" cy="1710461"/>
          </a:xfrm>
          <a:prstGeom prst="rect">
            <a:avLst/>
          </a:prstGeom>
        </p:spPr>
        <p:txBody>
          <a:bodyPr spcFirstLastPara="1" wrap="square" lIns="91425" tIns="91425" rIns="91425" bIns="91425" anchor="t" anchorCtr="0">
            <a:noAutofit/>
          </a:bodyPr>
          <a:lstStyle/>
          <a:p>
            <a:pPr marL="0" lvl="0" indent="0">
              <a:buNone/>
            </a:pPr>
            <a:r>
              <a:rPr lang="zh-TW" altLang="en-US" sz="3200" b="1" dirty="0" smtClean="0"/>
              <a:t>你擁有比對方強大的</a:t>
            </a:r>
            <a:r>
              <a:rPr lang="zh-TW" altLang="en-US" sz="3200" b="1" dirty="0" smtClean="0">
                <a:solidFill>
                  <a:srgbClr val="0091EA"/>
                </a:solidFill>
              </a:rPr>
              <a:t>力量</a:t>
            </a:r>
            <a:r>
              <a:rPr lang="en-US" altLang="zh-TW" sz="3200" b="1" dirty="0" smtClean="0"/>
              <a:t>…</a:t>
            </a:r>
            <a:endParaRPr lang="en-US" altLang="zh-TW" sz="3200" b="1" dirty="0" smtClean="0">
              <a:solidFill>
                <a:srgbClr val="0091EA"/>
              </a:solidFill>
            </a:endParaRPr>
          </a:p>
          <a:p>
            <a:pPr marL="0" lvl="0" indent="0">
              <a:buNone/>
            </a:pPr>
            <a:r>
              <a:rPr lang="en-US" altLang="zh-TW" sz="2800" b="1" dirty="0" smtClean="0">
                <a:solidFill>
                  <a:srgbClr val="0091EA"/>
                </a:solidFill>
              </a:rPr>
              <a:t>-</a:t>
            </a:r>
            <a:r>
              <a:rPr lang="zh-TW" altLang="en-US" sz="2800" b="1" dirty="0" smtClean="0">
                <a:solidFill>
                  <a:srgbClr val="0091EA"/>
                </a:solidFill>
              </a:rPr>
              <a:t>「大蝦細」</a:t>
            </a:r>
            <a:endParaRPr lang="en-US" altLang="zh-TW" sz="2800" b="1" dirty="0" smtClean="0">
              <a:solidFill>
                <a:srgbClr val="0091EA"/>
              </a:solidFill>
            </a:endParaRPr>
          </a:p>
          <a:p>
            <a:pPr marL="0" lvl="0" indent="0">
              <a:buNone/>
            </a:pPr>
            <a:r>
              <a:rPr lang="en-US" altLang="zh-TW" sz="2800" b="1" dirty="0" smtClean="0">
                <a:solidFill>
                  <a:srgbClr val="0091EA"/>
                </a:solidFill>
              </a:rPr>
              <a:t>-</a:t>
            </a:r>
            <a:r>
              <a:rPr lang="zh-TW" altLang="en-US" sz="2800" b="1" dirty="0" smtClean="0">
                <a:solidFill>
                  <a:srgbClr val="0091EA"/>
                </a:solidFill>
              </a:rPr>
              <a:t>「人多蝦人少」</a:t>
            </a:r>
            <a:endParaRPr lang="en-US" altLang="zh-TW" sz="2800" b="1" dirty="0">
              <a:solidFill>
                <a:srgbClr val="0091EA"/>
              </a:solidFill>
            </a:endParaRPr>
          </a:p>
          <a:p>
            <a:pPr marL="0" lvl="0" indent="0">
              <a:buNone/>
            </a:pPr>
            <a:r>
              <a:rPr lang="en-US" altLang="zh-TW" sz="2800" b="1" dirty="0" smtClean="0">
                <a:solidFill>
                  <a:srgbClr val="0091EA"/>
                </a:solidFill>
              </a:rPr>
              <a:t>-</a:t>
            </a:r>
            <a:r>
              <a:rPr lang="zh-TW" altLang="en-US" sz="2800" b="1" dirty="0" smtClean="0">
                <a:solidFill>
                  <a:srgbClr val="0091EA"/>
                </a:solidFill>
              </a:rPr>
              <a:t>「恃強凌弱」</a:t>
            </a:r>
            <a:endParaRPr lang="en-US" altLang="zh-TW" sz="2800" b="1" dirty="0" smtClean="0">
              <a:solidFill>
                <a:srgbClr val="0091EA"/>
              </a:solidFill>
            </a:endParaRPr>
          </a:p>
        </p:txBody>
      </p:sp>
      <p:sp>
        <p:nvSpPr>
          <p:cNvPr id="133" name="Google Shape;133;p19"/>
          <p:cNvSpPr txBox="1">
            <a:spLocks noGrp="1"/>
          </p:cNvSpPr>
          <p:nvPr>
            <p:ph type="title"/>
          </p:nvPr>
        </p:nvSpPr>
        <p:spPr>
          <a:xfrm>
            <a:off x="754375" y="433880"/>
            <a:ext cx="7571700" cy="702675"/>
          </a:xfrm>
          <a:prstGeom prst="rect">
            <a:avLst/>
          </a:prstGeom>
        </p:spPr>
        <p:txBody>
          <a:bodyPr spcFirstLastPara="1" wrap="square" lIns="91425" tIns="91425" rIns="91425" bIns="91425" anchor="b" anchorCtr="0">
            <a:noAutofit/>
          </a:bodyPr>
          <a:lstStyle/>
          <a:p>
            <a:pPr marL="0" lvl="0" indent="0">
              <a:defRPr/>
            </a:pPr>
            <a:r>
              <a:rPr lang="zh-TW" altLang="en-US" sz="4500" b="1" dirty="0">
                <a:solidFill>
                  <a:schemeClr val="bg1"/>
                </a:solidFill>
                <a:effectLst>
                  <a:outerShdw blurRad="38100" dist="38100" dir="2700000" algn="tl">
                    <a:srgbClr val="C0C0C0"/>
                  </a:outerShdw>
                </a:effectLst>
                <a:latin typeface="Microsoft JhengHei" panose="020B0604030504040204" pitchFamily="34" charset="-120"/>
                <a:ea typeface="Microsoft JhengHei" panose="020B0604030504040204" pitchFamily="34" charset="-120"/>
              </a:rPr>
              <a:t>欺凌是</a:t>
            </a:r>
            <a:r>
              <a:rPr lang="en-US" altLang="zh-TW" sz="4500" b="1" dirty="0">
                <a:solidFill>
                  <a:schemeClr val="bg1"/>
                </a:solidFill>
                <a:effectLst>
                  <a:outerShdw blurRad="38100" dist="38100" dir="2700000" algn="tl">
                    <a:srgbClr val="C0C0C0"/>
                  </a:outerShdw>
                </a:effectLst>
                <a:latin typeface="Microsoft JhengHei" panose="020B0604030504040204" pitchFamily="34" charset="-120"/>
                <a:ea typeface="Microsoft JhengHei" panose="020B0604030504040204" pitchFamily="34" charset="-120"/>
              </a:rPr>
              <a:t>…</a:t>
            </a:r>
            <a:endParaRPr sz="4500" b="1" dirty="0">
              <a:solidFill>
                <a:schemeClr val="bg1"/>
              </a:solidFill>
              <a:effectLst>
                <a:outerShdw blurRad="38100" dist="38100" dir="2700000" algn="tl">
                  <a:srgbClr val="C0C0C0"/>
                </a:outerShdw>
              </a:effectLst>
              <a:latin typeface="Microsoft JhengHei" panose="020B0604030504040204" pitchFamily="34" charset="-120"/>
              <a:ea typeface="Microsoft JhengHei" panose="020B0604030504040204" pitchFamily="34" charset="-120"/>
            </a:endParaRPr>
          </a:p>
        </p:txBody>
      </p:sp>
      <p:sp>
        <p:nvSpPr>
          <p:cNvPr id="135" name="Google Shape;135;p19"/>
          <p:cNvSpPr txBox="1">
            <a:spLocks noGrp="1"/>
          </p:cNvSpPr>
          <p:nvPr>
            <p:ph type="sldNum" idx="12"/>
          </p:nvPr>
        </p:nvSpPr>
        <p:spPr>
          <a:xfrm>
            <a:off x="8404384" y="4749851"/>
            <a:ext cx="548700" cy="39375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6</a:t>
            </a:fld>
            <a:endParaRPr/>
          </a:p>
        </p:txBody>
      </p:sp>
      <p:sp>
        <p:nvSpPr>
          <p:cNvPr id="9" name="Google Shape;132;p19"/>
          <p:cNvSpPr txBox="1">
            <a:spLocks noGrp="1"/>
          </p:cNvSpPr>
          <p:nvPr>
            <p:ph type="body" idx="1"/>
          </p:nvPr>
        </p:nvSpPr>
        <p:spPr>
          <a:xfrm>
            <a:off x="5632414" y="1350110"/>
            <a:ext cx="3300762" cy="1319045"/>
          </a:xfrm>
          <a:prstGeom prst="rect">
            <a:avLst/>
          </a:prstGeom>
        </p:spPr>
        <p:txBody>
          <a:bodyPr spcFirstLastPara="1" wrap="square" lIns="91425" tIns="91425" rIns="91425" bIns="91425" anchor="t" anchorCtr="0">
            <a:noAutofit/>
          </a:bodyPr>
          <a:lstStyle/>
          <a:p>
            <a:pPr marL="0" lvl="0" indent="0">
              <a:buNone/>
            </a:pPr>
            <a:r>
              <a:rPr lang="zh-TW" altLang="en-US" sz="3200" b="1" dirty="0" smtClean="0"/>
              <a:t>你</a:t>
            </a:r>
            <a:r>
              <a:rPr lang="zh-TW" altLang="en-US" sz="3200" b="1" dirty="0" smtClean="0">
                <a:solidFill>
                  <a:srgbClr val="0091EA"/>
                </a:solidFill>
              </a:rPr>
              <a:t>有意圖</a:t>
            </a:r>
            <a:r>
              <a:rPr lang="zh-TW" altLang="en-US" sz="3200" b="1" dirty="0" smtClean="0"/>
              <a:t>地</a:t>
            </a:r>
            <a:r>
              <a:rPr lang="en-US" altLang="zh-TW" sz="3200" b="1" dirty="0" smtClean="0"/>
              <a:t>…</a:t>
            </a:r>
          </a:p>
          <a:p>
            <a:pPr marL="0" lvl="0" indent="0">
              <a:buNone/>
            </a:pPr>
            <a:r>
              <a:rPr lang="en-US" altLang="zh-TW" sz="2800" b="1" dirty="0">
                <a:solidFill>
                  <a:srgbClr val="0091EA"/>
                </a:solidFill>
              </a:rPr>
              <a:t>-</a:t>
            </a:r>
            <a:r>
              <a:rPr lang="zh-TW" altLang="en-US" sz="2800" b="1" dirty="0" smtClean="0">
                <a:solidFill>
                  <a:srgbClr val="0091EA"/>
                </a:solidFill>
              </a:rPr>
              <a:t>令對方受傷</a:t>
            </a:r>
            <a:endParaRPr lang="en-US" altLang="zh-TW" sz="2800" b="1" dirty="0">
              <a:solidFill>
                <a:srgbClr val="0091EA"/>
              </a:solidFill>
            </a:endParaRPr>
          </a:p>
          <a:p>
            <a:pPr marL="0" lvl="0" indent="0">
              <a:buNone/>
            </a:pPr>
            <a:r>
              <a:rPr lang="en-US" altLang="zh-TW" sz="2800" b="1" dirty="0" smtClean="0">
                <a:solidFill>
                  <a:srgbClr val="0091EA"/>
                </a:solidFill>
              </a:rPr>
              <a:t>-</a:t>
            </a:r>
            <a:r>
              <a:rPr lang="zh-TW" altLang="en-US" sz="2800" b="1" dirty="0" smtClean="0">
                <a:solidFill>
                  <a:srgbClr val="0091EA"/>
                </a:solidFill>
              </a:rPr>
              <a:t>令對方感到難受</a:t>
            </a:r>
            <a:endParaRPr sz="2800" b="1" dirty="0">
              <a:solidFill>
                <a:srgbClr val="0091EA"/>
              </a:solidFill>
            </a:endParaRPr>
          </a:p>
        </p:txBody>
      </p:sp>
      <p:sp>
        <p:nvSpPr>
          <p:cNvPr id="10" name="Google Shape;132;p19"/>
          <p:cNvSpPr txBox="1">
            <a:spLocks noGrp="1"/>
          </p:cNvSpPr>
          <p:nvPr>
            <p:ph type="body" idx="1"/>
          </p:nvPr>
        </p:nvSpPr>
        <p:spPr>
          <a:xfrm>
            <a:off x="4825636" y="3335275"/>
            <a:ext cx="4285014" cy="1370914"/>
          </a:xfrm>
          <a:prstGeom prst="rect">
            <a:avLst/>
          </a:prstGeom>
        </p:spPr>
        <p:txBody>
          <a:bodyPr spcFirstLastPara="1" wrap="square" lIns="91425" tIns="91425" rIns="91425" bIns="91425" anchor="t" anchorCtr="0">
            <a:noAutofit/>
          </a:bodyPr>
          <a:lstStyle/>
          <a:p>
            <a:pPr marL="0" lvl="0" indent="0">
              <a:buNone/>
            </a:pPr>
            <a:r>
              <a:rPr lang="zh-TW" altLang="en-US" sz="3200" b="1" dirty="0" smtClean="0"/>
              <a:t>你多次</a:t>
            </a:r>
            <a:r>
              <a:rPr lang="zh-TW" altLang="en-US" sz="3200" b="1" dirty="0" smtClean="0">
                <a:solidFill>
                  <a:srgbClr val="0091EA"/>
                </a:solidFill>
              </a:rPr>
              <a:t>重覆</a:t>
            </a:r>
            <a:r>
              <a:rPr lang="zh-TW" altLang="en-US" sz="3200" b="1" dirty="0" smtClean="0"/>
              <a:t>同樣行為</a:t>
            </a:r>
            <a:r>
              <a:rPr lang="en-US" altLang="zh-TW" sz="3200" b="1" dirty="0" smtClean="0"/>
              <a:t>…</a:t>
            </a:r>
          </a:p>
          <a:p>
            <a:pPr marL="0" lvl="0" indent="0">
              <a:buNone/>
            </a:pPr>
            <a:r>
              <a:rPr lang="en-US" altLang="zh-TW" sz="2800" b="1" dirty="0" smtClean="0">
                <a:solidFill>
                  <a:srgbClr val="0091EA"/>
                </a:solidFill>
              </a:rPr>
              <a:t>-</a:t>
            </a:r>
            <a:r>
              <a:rPr lang="zh-TW" altLang="en-US" sz="2800" b="1" dirty="0" smtClean="0">
                <a:solidFill>
                  <a:srgbClr val="0091EA"/>
                </a:solidFill>
              </a:rPr>
              <a:t>不只一次</a:t>
            </a:r>
            <a:endParaRPr lang="en-US" altLang="zh-TW" sz="2800" b="1" dirty="0">
              <a:solidFill>
                <a:srgbClr val="0091EA"/>
              </a:solidFill>
            </a:endParaRPr>
          </a:p>
          <a:p>
            <a:pPr marL="0" lvl="0" indent="0">
              <a:buNone/>
            </a:pPr>
            <a:r>
              <a:rPr lang="en-US" altLang="zh-TW" sz="2800" b="1" dirty="0" smtClean="0">
                <a:solidFill>
                  <a:srgbClr val="0091EA"/>
                </a:solidFill>
              </a:rPr>
              <a:t>-</a:t>
            </a:r>
            <a:r>
              <a:rPr lang="zh-TW" altLang="en-US" sz="2800" b="1" dirty="0" smtClean="0">
                <a:solidFill>
                  <a:srgbClr val="0091EA"/>
                </a:solidFill>
              </a:rPr>
              <a:t>不停發生</a:t>
            </a:r>
            <a:endParaRPr lang="en-US" altLang="zh-TW" sz="2800" b="1" dirty="0">
              <a:solidFill>
                <a:srgbClr val="0091EA"/>
              </a:solidFill>
            </a:endParaRPr>
          </a:p>
        </p:txBody>
      </p:sp>
      <p:pic>
        <p:nvPicPr>
          <p:cNvPr id="4098" name="Picture 2" descr="https://i1.kknews.cc/SIG=2i8sdv7/ctp-vzntr/15387064155142q51698o76.jpg"/>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2434130" y="2113635"/>
            <a:ext cx="2571750" cy="2736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8033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2">
                                            <p:txEl>
                                              <p:pRg st="0" end="0"/>
                                            </p:txEl>
                                          </p:spTgt>
                                        </p:tgtEl>
                                        <p:attrNameLst>
                                          <p:attrName>style.visibility</p:attrName>
                                        </p:attrNameLst>
                                      </p:cBhvr>
                                      <p:to>
                                        <p:strVal val="visible"/>
                                      </p:to>
                                    </p:set>
                                    <p:anim calcmode="lin" valueType="num">
                                      <p:cBhvr additive="base">
                                        <p:cTn id="7" dur="500" fill="hold"/>
                                        <p:tgtEl>
                                          <p:spTgt spid="13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32">
                                            <p:txEl>
                                              <p:pRg st="1" end="1"/>
                                            </p:txEl>
                                          </p:spTgt>
                                        </p:tgtEl>
                                        <p:attrNameLst>
                                          <p:attrName>style.visibility</p:attrName>
                                        </p:attrNameLst>
                                      </p:cBhvr>
                                      <p:to>
                                        <p:strVal val="visible"/>
                                      </p:to>
                                    </p:set>
                                    <p:anim calcmode="lin" valueType="num">
                                      <p:cBhvr additive="base">
                                        <p:cTn id="11" dur="500" fill="hold"/>
                                        <p:tgtEl>
                                          <p:spTgt spid="13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3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32">
                                            <p:txEl>
                                              <p:pRg st="2" end="2"/>
                                            </p:txEl>
                                          </p:spTgt>
                                        </p:tgtEl>
                                        <p:attrNameLst>
                                          <p:attrName>style.visibility</p:attrName>
                                        </p:attrNameLst>
                                      </p:cBhvr>
                                      <p:to>
                                        <p:strVal val="visible"/>
                                      </p:to>
                                    </p:set>
                                    <p:anim calcmode="lin" valueType="num">
                                      <p:cBhvr additive="base">
                                        <p:cTn id="15" dur="500" fill="hold"/>
                                        <p:tgtEl>
                                          <p:spTgt spid="13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32">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32">
                                            <p:txEl>
                                              <p:pRg st="3" end="3"/>
                                            </p:txEl>
                                          </p:spTgt>
                                        </p:tgtEl>
                                        <p:attrNameLst>
                                          <p:attrName>style.visibility</p:attrName>
                                        </p:attrNameLst>
                                      </p:cBhvr>
                                      <p:to>
                                        <p:strVal val="visible"/>
                                      </p:to>
                                    </p:set>
                                    <p:anim calcmode="lin" valueType="num">
                                      <p:cBhvr additive="base">
                                        <p:cTn id="19" dur="500" fill="hold"/>
                                        <p:tgtEl>
                                          <p:spTgt spid="13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anim calcmode="lin" valueType="num">
                                      <p:cBhvr additive="base">
                                        <p:cTn id="2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0" end="0"/>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9">
                                            <p:txEl>
                                              <p:pRg st="1" end="1"/>
                                            </p:txEl>
                                          </p:spTgt>
                                        </p:tgtEl>
                                        <p:attrNameLst>
                                          <p:attrName>style.visibility</p:attrName>
                                        </p:attrNameLst>
                                      </p:cBhvr>
                                      <p:to>
                                        <p:strVal val="visible"/>
                                      </p:to>
                                    </p:set>
                                    <p:anim calcmode="lin" valueType="num">
                                      <p:cBhvr additive="base">
                                        <p:cTn id="29"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9">
                                            <p:txEl>
                                              <p:pRg st="1" end="1"/>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9">
                                            <p:txEl>
                                              <p:pRg st="2" end="2"/>
                                            </p:txEl>
                                          </p:spTgt>
                                        </p:tgtEl>
                                        <p:attrNameLst>
                                          <p:attrName>style.visibility</p:attrName>
                                        </p:attrNameLst>
                                      </p:cBhvr>
                                      <p:to>
                                        <p:strVal val="visible"/>
                                      </p:to>
                                    </p:set>
                                    <p:anim calcmode="lin" valueType="num">
                                      <p:cBhvr additive="base">
                                        <p:cTn id="33"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0">
                                            <p:txEl>
                                              <p:pRg st="0" end="0"/>
                                            </p:txEl>
                                          </p:spTgt>
                                        </p:tgtEl>
                                        <p:attrNameLst>
                                          <p:attrName>style.visibility</p:attrName>
                                        </p:attrNameLst>
                                      </p:cBhvr>
                                      <p:to>
                                        <p:strVal val="visible"/>
                                      </p:to>
                                    </p:set>
                                    <p:anim calcmode="lin" valueType="num">
                                      <p:cBhvr additive="base">
                                        <p:cTn id="39"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0">
                                            <p:txEl>
                                              <p:pRg st="0" end="0"/>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0">
                                            <p:txEl>
                                              <p:pRg st="1" end="1"/>
                                            </p:txEl>
                                          </p:spTgt>
                                        </p:tgtEl>
                                        <p:attrNameLst>
                                          <p:attrName>style.visibility</p:attrName>
                                        </p:attrNameLst>
                                      </p:cBhvr>
                                      <p:to>
                                        <p:strVal val="visible"/>
                                      </p:to>
                                    </p:set>
                                    <p:anim calcmode="lin" valueType="num">
                                      <p:cBhvr additive="base">
                                        <p:cTn id="43"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
                                            <p:txEl>
                                              <p:pRg st="1" end="1"/>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0">
                                            <p:txEl>
                                              <p:pRg st="2" end="2"/>
                                            </p:txEl>
                                          </p:spTgt>
                                        </p:tgtEl>
                                        <p:attrNameLst>
                                          <p:attrName>style.visibility</p:attrName>
                                        </p:attrNameLst>
                                      </p:cBhvr>
                                      <p:to>
                                        <p:strVal val="visible"/>
                                      </p:to>
                                    </p:set>
                                    <p:anim calcmode="lin" valueType="num">
                                      <p:cBhvr additive="base">
                                        <p:cTn id="47"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å¤å¦aå¤¢çåçæå°çµæ"/>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2512" y="3467003"/>
            <a:ext cx="2715964" cy="1528594"/>
          </a:xfrm>
          <a:prstGeom prst="rect">
            <a:avLst/>
          </a:prstGeom>
          <a:noFill/>
          <a:extLst>
            <a:ext uri="{909E8E84-426E-40DD-AFC4-6F175D3DCCD1}">
              <a14:hiddenFill xmlns:a14="http://schemas.microsoft.com/office/drawing/2010/main">
                <a:solidFill>
                  <a:srgbClr val="FFFFFF"/>
                </a:solidFill>
              </a14:hiddenFill>
            </a:ext>
          </a:extLst>
        </p:spPr>
      </p:pic>
      <p:sp>
        <p:nvSpPr>
          <p:cNvPr id="11266" name="Rectangle 2"/>
          <p:cNvSpPr>
            <a:spLocks noGrp="1" noChangeArrowheads="1"/>
          </p:cNvSpPr>
          <p:nvPr>
            <p:ph type="title"/>
          </p:nvPr>
        </p:nvSpPr>
        <p:spPr>
          <a:xfrm>
            <a:off x="1850944" y="477421"/>
            <a:ext cx="5657850" cy="642938"/>
          </a:xfrm>
        </p:spPr>
        <p:txBody>
          <a:bodyPr>
            <a:noAutofit/>
          </a:bodyPr>
          <a:lstStyle/>
          <a:p>
            <a:pPr algn="ctr" eaLnBrk="1" hangingPunct="1">
              <a:defRPr/>
            </a:pPr>
            <a:r>
              <a:rPr lang="zh-TW" altLang="en-US" sz="4500" b="1" dirty="0">
                <a:effectLst>
                  <a:outerShdw blurRad="38100" dist="38100" dir="2700000" algn="tl">
                    <a:srgbClr val="C0C0C0"/>
                  </a:outerShdw>
                </a:effectLst>
                <a:latin typeface="Microsoft JhengHei" panose="020B0604030504040204" pitchFamily="34" charset="-120"/>
                <a:ea typeface="Microsoft JhengHei" panose="020B0604030504040204" pitchFamily="34" charset="-120"/>
              </a:rPr>
              <a:t>言語欺凌 </a:t>
            </a:r>
          </a:p>
        </p:txBody>
      </p:sp>
      <p:sp>
        <p:nvSpPr>
          <p:cNvPr id="3075" name="Rectangle 3"/>
          <p:cNvSpPr>
            <a:spLocks noGrp="1" noChangeArrowheads="1"/>
          </p:cNvSpPr>
          <p:nvPr>
            <p:ph type="body" idx="1"/>
          </p:nvPr>
        </p:nvSpPr>
        <p:spPr>
          <a:xfrm>
            <a:off x="1010111" y="1345175"/>
            <a:ext cx="7373779" cy="2756249"/>
          </a:xfrm>
        </p:spPr>
        <p:txBody>
          <a:bodyPr/>
          <a:lstStyle/>
          <a:p>
            <a:pPr>
              <a:lnSpc>
                <a:spcPct val="90000"/>
              </a:lnSpc>
            </a:pPr>
            <a:r>
              <a:rPr lang="zh-TW" altLang="en-US" sz="3200" b="1" dirty="0" smtClean="0">
                <a:latin typeface="Microsoft JhengHei" pitchFamily="34" charset="-120"/>
                <a:ea typeface="Microsoft JhengHei" pitchFamily="34" charset="-120"/>
              </a:rPr>
              <a:t>恐嚇、譏諷</a:t>
            </a:r>
            <a:endParaRPr lang="en-US" altLang="zh-TW" sz="3200" b="1" dirty="0" smtClean="0">
              <a:latin typeface="Microsoft JhengHei" pitchFamily="34" charset="-120"/>
              <a:ea typeface="Microsoft JhengHei" pitchFamily="34" charset="-120"/>
            </a:endParaRPr>
          </a:p>
          <a:p>
            <a:pPr>
              <a:lnSpc>
                <a:spcPct val="90000"/>
              </a:lnSpc>
            </a:pPr>
            <a:r>
              <a:rPr lang="zh-TW" altLang="en-US" sz="3200" b="1" dirty="0" smtClean="0">
                <a:latin typeface="Microsoft JhengHei" pitchFamily="34" charset="-120"/>
                <a:ea typeface="Microsoft JhengHei" pitchFamily="34" charset="-120"/>
              </a:rPr>
              <a:t>粗</a:t>
            </a:r>
            <a:r>
              <a:rPr lang="zh-TW" altLang="en-US" sz="3200" b="1" dirty="0">
                <a:latin typeface="Microsoft JhengHei" pitchFamily="34" charset="-120"/>
                <a:ea typeface="Microsoft JhengHei" pitchFamily="34" charset="-120"/>
              </a:rPr>
              <a:t>言穢語</a:t>
            </a:r>
            <a:endParaRPr lang="en-US" altLang="zh-TW" sz="3200" b="1" dirty="0">
              <a:latin typeface="Microsoft JhengHei" pitchFamily="34" charset="-120"/>
              <a:ea typeface="Microsoft JhengHei" pitchFamily="34" charset="-120"/>
            </a:endParaRPr>
          </a:p>
          <a:p>
            <a:pPr eaLnBrk="1" hangingPunct="1">
              <a:lnSpc>
                <a:spcPct val="90000"/>
              </a:lnSpc>
            </a:pPr>
            <a:r>
              <a:rPr lang="zh-TW" altLang="en-US" sz="3200" b="1" dirty="0" smtClean="0">
                <a:latin typeface="Microsoft JhengHei" pitchFamily="34" charset="-120"/>
                <a:ea typeface="Microsoft JhengHei" pitchFamily="34" charset="-120"/>
              </a:rPr>
              <a:t>改別人「</a:t>
            </a:r>
            <a:r>
              <a:rPr lang="zh-TW" altLang="en-US" sz="3200" b="1" dirty="0">
                <a:latin typeface="Microsoft JhengHei" pitchFamily="34" charset="-120"/>
                <a:ea typeface="Microsoft JhengHei" pitchFamily="34" charset="-120"/>
              </a:rPr>
              <a:t>花名</a:t>
            </a:r>
            <a:r>
              <a:rPr lang="zh-TW" altLang="en-US" sz="3200" b="1" dirty="0" smtClean="0">
                <a:latin typeface="Microsoft JhengHei" pitchFamily="34" charset="-120"/>
                <a:ea typeface="Microsoft JhengHei" pitchFamily="34" charset="-120"/>
              </a:rPr>
              <a:t>」</a:t>
            </a:r>
            <a:endParaRPr lang="en-US" altLang="zh-TW" sz="3200" b="1" dirty="0">
              <a:latin typeface="Microsoft JhengHei" pitchFamily="34" charset="-120"/>
              <a:ea typeface="Microsoft JhengHei" pitchFamily="34" charset="-120"/>
            </a:endParaRPr>
          </a:p>
          <a:p>
            <a:pPr eaLnBrk="1" hangingPunct="1">
              <a:lnSpc>
                <a:spcPct val="90000"/>
              </a:lnSpc>
            </a:pPr>
            <a:r>
              <a:rPr lang="zh-TW" altLang="en-US" sz="3200" b="1" dirty="0" smtClean="0">
                <a:latin typeface="Microsoft JhengHei" pitchFamily="34" charset="-120"/>
                <a:ea typeface="Microsoft JhengHei" pitchFamily="34" charset="-120"/>
              </a:rPr>
              <a:t>針對</a:t>
            </a:r>
            <a:r>
              <a:rPr lang="zh-TW" altLang="en-US" sz="3200" b="1" dirty="0">
                <a:latin typeface="Microsoft JhengHei" pitchFamily="34" charset="-120"/>
                <a:ea typeface="Microsoft JhengHei" pitchFamily="34" charset="-120"/>
              </a:rPr>
              <a:t>身體</a:t>
            </a:r>
            <a:r>
              <a:rPr lang="zh-TW" altLang="en-US" sz="3200" b="1" dirty="0" smtClean="0">
                <a:latin typeface="Microsoft JhengHei" pitchFamily="34" charset="-120"/>
                <a:ea typeface="Microsoft JhengHei" pitchFamily="34" charset="-120"/>
              </a:rPr>
              <a:t>特徵的嘲笑</a:t>
            </a:r>
            <a:r>
              <a:rPr lang="zh-TW" altLang="en-US" sz="3200" b="1" dirty="0">
                <a:latin typeface="Microsoft JhengHei" pitchFamily="34" charset="-120"/>
                <a:ea typeface="Microsoft JhengHei" pitchFamily="34" charset="-120"/>
              </a:rPr>
              <a:t>和侮辱等</a:t>
            </a:r>
            <a:endParaRPr lang="en-US" altLang="zh-TW" sz="3200" b="1" dirty="0">
              <a:latin typeface="Microsoft JhengHei" pitchFamily="34" charset="-120"/>
              <a:ea typeface="Microsoft JhengHei" pitchFamily="34" charset="-120"/>
            </a:endParaRPr>
          </a:p>
          <a:p>
            <a:pPr marL="0" indent="0" eaLnBrk="1" hangingPunct="1">
              <a:lnSpc>
                <a:spcPct val="90000"/>
              </a:lnSpc>
              <a:buNone/>
            </a:pPr>
            <a:endParaRPr lang="zh-TW" altLang="en-US" sz="3200" b="1" dirty="0">
              <a:latin typeface="Microsoft JhengHei" pitchFamily="34" charset="-120"/>
              <a:ea typeface="Microsoft JhengHei" pitchFamily="34" charset="-120"/>
            </a:endParaRPr>
          </a:p>
        </p:txBody>
      </p:sp>
      <p:grpSp>
        <p:nvGrpSpPr>
          <p:cNvPr id="2" name="群組 1"/>
          <p:cNvGrpSpPr/>
          <p:nvPr/>
        </p:nvGrpSpPr>
        <p:grpSpPr>
          <a:xfrm>
            <a:off x="6222061" y="4126965"/>
            <a:ext cx="1489868" cy="801170"/>
            <a:chOff x="1158882" y="4791738"/>
            <a:chExt cx="923545" cy="486469"/>
          </a:xfrm>
        </p:grpSpPr>
        <p:sp>
          <p:nvSpPr>
            <p:cNvPr id="5" name="文字方塊 4"/>
            <p:cNvSpPr txBox="1"/>
            <p:nvPr/>
          </p:nvSpPr>
          <p:spPr>
            <a:xfrm>
              <a:off x="1310031" y="4922559"/>
              <a:ext cx="632177" cy="317698"/>
            </a:xfrm>
            <a:prstGeom prst="rect">
              <a:avLst/>
            </a:prstGeom>
            <a:noFill/>
          </p:spPr>
          <p:txBody>
            <a:bodyPr wrap="none" rtlCol="0">
              <a:spAutoFit/>
            </a:bodyPr>
            <a:lstStyle/>
            <a:p>
              <a:r>
                <a:rPr lang="zh-TW" altLang="en-US" sz="2800" dirty="0" smtClean="0"/>
                <a:t>肥豬</a:t>
              </a:r>
              <a:r>
                <a:rPr lang="en-US" altLang="zh-TW" sz="2800" dirty="0"/>
                <a:t>!</a:t>
              </a:r>
              <a:endParaRPr lang="zh-HK" altLang="en-US" sz="2800" dirty="0"/>
            </a:p>
          </p:txBody>
        </p:sp>
        <p:grpSp>
          <p:nvGrpSpPr>
            <p:cNvPr id="6" name="群組 5"/>
            <p:cNvGrpSpPr/>
            <p:nvPr/>
          </p:nvGrpSpPr>
          <p:grpSpPr>
            <a:xfrm>
              <a:off x="1158882" y="4791738"/>
              <a:ext cx="923545" cy="486469"/>
              <a:chOff x="4942904" y="1895111"/>
              <a:chExt cx="1929384" cy="918427"/>
            </a:xfrm>
          </p:grpSpPr>
          <p:sp>
            <p:nvSpPr>
              <p:cNvPr id="7" name="橢圓形圖說文字 6"/>
              <p:cNvSpPr/>
              <p:nvPr/>
            </p:nvSpPr>
            <p:spPr>
              <a:xfrm>
                <a:off x="4942904" y="1895111"/>
                <a:ext cx="1929384" cy="918427"/>
              </a:xfrm>
              <a:prstGeom prst="wedgeEllipseCallout">
                <a:avLst/>
              </a:prstGeom>
              <a:noFill/>
              <a:ln>
                <a:solidFill>
                  <a:srgbClr val="0091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8" name="文字方塊 7"/>
              <p:cNvSpPr txBox="1"/>
              <p:nvPr/>
            </p:nvSpPr>
            <p:spPr>
              <a:xfrm>
                <a:off x="5102728" y="2154269"/>
                <a:ext cx="239227" cy="458669"/>
              </a:xfrm>
              <a:prstGeom prst="rect">
                <a:avLst/>
              </a:prstGeom>
              <a:noFill/>
            </p:spPr>
            <p:txBody>
              <a:bodyPr wrap="none" rtlCol="0">
                <a:spAutoFit/>
              </a:bodyPr>
              <a:lstStyle/>
              <a:p>
                <a:endParaRPr lang="zh-HK" altLang="en-US" sz="2000" dirty="0"/>
              </a:p>
            </p:txBody>
          </p:sp>
        </p:grpSp>
      </p:grpSp>
      <p:grpSp>
        <p:nvGrpSpPr>
          <p:cNvPr id="3" name="群組 2"/>
          <p:cNvGrpSpPr/>
          <p:nvPr/>
        </p:nvGrpSpPr>
        <p:grpSpPr>
          <a:xfrm>
            <a:off x="4061691" y="3039803"/>
            <a:ext cx="3706951" cy="1191497"/>
            <a:chOff x="6865140" y="5480826"/>
            <a:chExt cx="1633678" cy="1883943"/>
          </a:xfrm>
        </p:grpSpPr>
        <p:grpSp>
          <p:nvGrpSpPr>
            <p:cNvPr id="10" name="群組 9"/>
            <p:cNvGrpSpPr/>
            <p:nvPr/>
          </p:nvGrpSpPr>
          <p:grpSpPr>
            <a:xfrm>
              <a:off x="6865140" y="5480826"/>
              <a:ext cx="1419936" cy="1883943"/>
              <a:chOff x="5102728" y="2154269"/>
              <a:chExt cx="1273387" cy="1487101"/>
            </a:xfrm>
          </p:grpSpPr>
          <p:sp>
            <p:nvSpPr>
              <p:cNvPr id="12" name="文字方塊 11"/>
              <p:cNvSpPr txBox="1"/>
              <p:nvPr/>
            </p:nvSpPr>
            <p:spPr>
              <a:xfrm>
                <a:off x="5102728" y="2154269"/>
                <a:ext cx="73010" cy="499375"/>
              </a:xfrm>
              <a:prstGeom prst="rect">
                <a:avLst/>
              </a:prstGeom>
              <a:noFill/>
            </p:spPr>
            <p:txBody>
              <a:bodyPr wrap="none" rtlCol="0">
                <a:spAutoFit/>
              </a:bodyPr>
              <a:lstStyle/>
              <a:p>
                <a:endParaRPr lang="zh-HK" altLang="en-US" sz="2000" dirty="0"/>
              </a:p>
            </p:txBody>
          </p:sp>
          <p:sp>
            <p:nvSpPr>
              <p:cNvPr id="11" name="橢圓形圖說文字 10"/>
              <p:cNvSpPr/>
              <p:nvPr/>
            </p:nvSpPr>
            <p:spPr>
              <a:xfrm>
                <a:off x="5293167" y="2722943"/>
                <a:ext cx="1082948" cy="918427"/>
              </a:xfrm>
              <a:prstGeom prst="wedgeEllipseCallout">
                <a:avLst>
                  <a:gd name="adj1" fmla="val -62386"/>
                  <a:gd name="adj2" fmla="val 35048"/>
                </a:avLst>
              </a:prstGeom>
              <a:noFill/>
              <a:ln>
                <a:solidFill>
                  <a:srgbClr val="0091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grpSp>
        <p:sp>
          <p:nvSpPr>
            <p:cNvPr id="9" name="文字方塊 8"/>
            <p:cNvSpPr txBox="1"/>
            <p:nvPr/>
          </p:nvSpPr>
          <p:spPr>
            <a:xfrm>
              <a:off x="7077496" y="6463061"/>
              <a:ext cx="1421322" cy="827293"/>
            </a:xfrm>
            <a:prstGeom prst="rect">
              <a:avLst/>
            </a:prstGeom>
            <a:noFill/>
          </p:spPr>
          <p:txBody>
            <a:bodyPr wrap="square" rtlCol="0">
              <a:spAutoFit/>
            </a:bodyPr>
            <a:lstStyle/>
            <a:p>
              <a:r>
                <a:rPr lang="zh-TW" altLang="en-US" sz="2800" dirty="0" smtClean="0"/>
                <a:t>大雄正一無用鬼</a:t>
              </a:r>
              <a:r>
                <a:rPr lang="en-US" altLang="zh-TW" sz="2800" dirty="0"/>
                <a:t>!</a:t>
              </a:r>
              <a:endParaRPr lang="zh-HK" altLang="en-US" sz="2800" dirty="0"/>
            </a:p>
          </p:txBody>
        </p:sp>
      </p:grpSp>
      <p:grpSp>
        <p:nvGrpSpPr>
          <p:cNvPr id="4" name="群組 3"/>
          <p:cNvGrpSpPr/>
          <p:nvPr/>
        </p:nvGrpSpPr>
        <p:grpSpPr>
          <a:xfrm>
            <a:off x="4623667" y="4378425"/>
            <a:ext cx="923545" cy="432495"/>
            <a:chOff x="6229871" y="2144237"/>
            <a:chExt cx="923545" cy="576659"/>
          </a:xfrm>
        </p:grpSpPr>
        <p:sp>
          <p:nvSpPr>
            <p:cNvPr id="14" name="橢圓形圖說文字 13"/>
            <p:cNvSpPr/>
            <p:nvPr/>
          </p:nvSpPr>
          <p:spPr>
            <a:xfrm>
              <a:off x="6229871" y="2144237"/>
              <a:ext cx="923545" cy="486469"/>
            </a:xfrm>
            <a:prstGeom prst="wedgeEllipseCallout">
              <a:avLst/>
            </a:prstGeom>
            <a:noFill/>
            <a:ln>
              <a:solidFill>
                <a:srgbClr val="0091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15" name="文字方塊 14"/>
            <p:cNvSpPr txBox="1"/>
            <p:nvPr/>
          </p:nvSpPr>
          <p:spPr>
            <a:xfrm>
              <a:off x="6392522" y="2187416"/>
              <a:ext cx="534121" cy="533480"/>
            </a:xfrm>
            <a:prstGeom prst="rect">
              <a:avLst/>
            </a:prstGeom>
            <a:noFill/>
          </p:spPr>
          <p:txBody>
            <a:bodyPr wrap="none" rtlCol="0">
              <a:spAutoFit/>
            </a:bodyPr>
            <a:lstStyle/>
            <a:p>
              <a:r>
                <a:rPr lang="en-US" altLang="zh-TW" sz="2000" dirty="0" smtClean="0"/>
                <a:t>XX!</a:t>
              </a:r>
              <a:endParaRPr lang="zh-HK" altLang="en-US" sz="2000" dirty="0"/>
            </a:p>
          </p:txBody>
        </p:sp>
      </p:grpSp>
    </p:spTree>
    <p:extLst>
      <p:ext uri="{BB962C8B-B14F-4D97-AF65-F5344CB8AC3E}">
        <p14:creationId xmlns:p14="http://schemas.microsoft.com/office/powerpoint/2010/main" val="16399139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771650" y="537910"/>
            <a:ext cx="5657850" cy="642938"/>
          </a:xfrm>
        </p:spPr>
        <p:txBody>
          <a:bodyPr>
            <a:noAutofit/>
          </a:bodyPr>
          <a:lstStyle/>
          <a:p>
            <a:pPr algn="ctr" eaLnBrk="1" hangingPunct="1">
              <a:defRPr/>
            </a:pPr>
            <a:r>
              <a:rPr lang="zh-TW" altLang="en-US" sz="4500" b="1" dirty="0">
                <a:effectLst>
                  <a:outerShdw blurRad="38100" dist="38100" dir="2700000" algn="tl">
                    <a:srgbClr val="C0C0C0"/>
                  </a:outerShdw>
                </a:effectLst>
                <a:latin typeface="Microsoft JhengHei" panose="020B0604030504040204" pitchFamily="34" charset="-120"/>
                <a:ea typeface="Microsoft JhengHei" panose="020B0604030504040204" pitchFamily="34" charset="-120"/>
              </a:rPr>
              <a:t>關係欺凌</a:t>
            </a:r>
          </a:p>
        </p:txBody>
      </p:sp>
      <p:sp>
        <p:nvSpPr>
          <p:cNvPr id="3075" name="Rectangle 3"/>
          <p:cNvSpPr>
            <a:spLocks noGrp="1" noChangeArrowheads="1"/>
          </p:cNvSpPr>
          <p:nvPr>
            <p:ph type="body" idx="1"/>
          </p:nvPr>
        </p:nvSpPr>
        <p:spPr>
          <a:xfrm>
            <a:off x="947261" y="1317403"/>
            <a:ext cx="5715000" cy="2314575"/>
          </a:xfrm>
        </p:spPr>
        <p:txBody>
          <a:bodyPr>
            <a:normAutofit lnSpcReduction="10000"/>
          </a:bodyPr>
          <a:lstStyle/>
          <a:p>
            <a:pPr eaLnBrk="1" hangingPunct="1"/>
            <a:r>
              <a:rPr lang="zh-TW" altLang="en-US" sz="3200" b="1" dirty="0">
                <a:latin typeface="Microsoft JhengHei" pitchFamily="34" charset="-120"/>
                <a:ea typeface="Microsoft JhengHei" pitchFamily="34" charset="-120"/>
              </a:rPr>
              <a:t>散播謠言</a:t>
            </a:r>
          </a:p>
          <a:p>
            <a:pPr eaLnBrk="1" hangingPunct="1"/>
            <a:r>
              <a:rPr lang="zh-TW" altLang="en-US" sz="3200" b="1" dirty="0">
                <a:latin typeface="Microsoft JhengHei" pitchFamily="34" charset="-120"/>
                <a:ea typeface="Microsoft JhengHei" pitchFamily="34" charset="-120"/>
              </a:rPr>
              <a:t>不友善的態度和眼神接觸</a:t>
            </a:r>
          </a:p>
          <a:p>
            <a:pPr eaLnBrk="1" hangingPunct="1"/>
            <a:r>
              <a:rPr lang="zh-TW" altLang="en-US" sz="3200" b="1" dirty="0">
                <a:latin typeface="Microsoft JhengHei" pitchFamily="34" charset="-120"/>
                <a:ea typeface="Microsoft JhengHei" pitchFamily="34" charset="-120"/>
              </a:rPr>
              <a:t>無視別人存在</a:t>
            </a:r>
          </a:p>
          <a:p>
            <a:pPr eaLnBrk="1" hangingPunct="1"/>
            <a:r>
              <a:rPr lang="zh-TW" altLang="en-US" sz="3200" b="1" dirty="0">
                <a:latin typeface="Microsoft JhengHei" pitchFamily="34" charset="-120"/>
                <a:ea typeface="Microsoft JhengHei" pitchFamily="34" charset="-120"/>
              </a:rPr>
              <a:t>排擠</a:t>
            </a:r>
            <a:r>
              <a:rPr lang="zh-TW" altLang="en-US" sz="3200" b="1" dirty="0" smtClean="0">
                <a:latin typeface="Microsoft JhengHei" pitchFamily="34" charset="-120"/>
                <a:ea typeface="Microsoft JhengHei" pitchFamily="34" charset="-120"/>
              </a:rPr>
              <a:t>受害者</a:t>
            </a:r>
            <a:endParaRPr lang="en-US" altLang="zh-TW" sz="3200" b="1" dirty="0">
              <a:latin typeface="Microsoft JhengHei" pitchFamily="34" charset="-120"/>
              <a:ea typeface="Microsoft JhengHei" pitchFamily="34" charset="-120"/>
            </a:endParaRPr>
          </a:p>
        </p:txBody>
      </p:sp>
      <p:pic>
        <p:nvPicPr>
          <p:cNvPr id="5122" name="Picture 2" descr="è²¡ç©æ¬ºåçåçæå°çµæ"/>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3439382"/>
            <a:ext cx="3429000" cy="1728788"/>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å¤å¦aå¤¢çåçæå°çµæ"/>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3867" y="3537060"/>
            <a:ext cx="3812921" cy="1606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04113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4" name="Picture 2">
            <a:extLst>
              <a:ext uri="{FF2B5EF4-FFF2-40B4-BE49-F238E27FC236}">
                <a16:creationId xmlns:a16="http://schemas.microsoft.com/office/drawing/2014/main" xmlns="" id="{519527F4-B640-48E5-A708-C8ED97954F9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1428" r="1" b="4322"/>
          <a:stretch/>
        </p:blipFill>
        <p:spPr bwMode="auto">
          <a:xfrm>
            <a:off x="20" y="8"/>
            <a:ext cx="9143980" cy="514349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4196" name="Rectangle 198">
            <a:extLst>
              <a:ext uri="{FF2B5EF4-FFF2-40B4-BE49-F238E27FC236}">
                <a16:creationId xmlns:a16="http://schemas.microsoft.com/office/drawing/2014/main" xmlns="" id="{C0D87137-C549-49C9-9E77-B0610E94940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9144000" cy="5143500"/>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197" name="Rectangle 200">
            <a:extLst>
              <a:ext uri="{FF2B5EF4-FFF2-40B4-BE49-F238E27FC236}">
                <a16:creationId xmlns:a16="http://schemas.microsoft.com/office/drawing/2014/main" xmlns="" id="{4737D626-8CB2-413F-BA1C-691F042B48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43" y="0"/>
            <a:ext cx="9141714" cy="5143500"/>
          </a:xfrm>
          <a:prstGeom prst="rect">
            <a:avLst/>
          </a:prstGeom>
          <a:blipFill dpi="0" rotWithShape="1">
            <a:blip r:embed="rId3">
              <a:alphaModFix amt="35000"/>
              <a:duotone>
                <a:prstClr val="black"/>
                <a:schemeClr val="accent1">
                  <a:tint val="45000"/>
                  <a:satMod val="400000"/>
                </a:schemeClr>
              </a:duotone>
              <a:extLst>
                <a:ext uri="{BEBA8EAE-BF5A-486C-A8C5-ECC9F3942E4B}">
                  <a14:imgProps xmlns:a14="http://schemas.microsoft.com/office/drawing/2010/main">
                    <a14:imgLayer r:embed="rId4">
                      <a14:imgEffect>
                        <a14:sharpenSoften amount="61000"/>
                      </a14:imgEffect>
                      <a14:imgEffect>
                        <a14:brightnessContrast bright="-25000" contrast="20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194" name="標題 1">
            <a:extLst>
              <a:ext uri="{FF2B5EF4-FFF2-40B4-BE49-F238E27FC236}">
                <a16:creationId xmlns:a16="http://schemas.microsoft.com/office/drawing/2014/main" xmlns="" id="{A3E1A7DD-88DF-43CF-BF22-43E85DBEB5F8}"/>
              </a:ext>
            </a:extLst>
          </p:cNvPr>
          <p:cNvSpPr>
            <a:spLocks noGrp="1"/>
          </p:cNvSpPr>
          <p:nvPr>
            <p:ph type="title"/>
          </p:nvPr>
        </p:nvSpPr>
        <p:spPr>
          <a:xfrm>
            <a:off x="802386" y="363474"/>
            <a:ext cx="7543800" cy="1207008"/>
          </a:xfrm>
        </p:spPr>
        <p:txBody>
          <a:bodyPr anchor="ctr">
            <a:normAutofit/>
          </a:bodyPr>
          <a:lstStyle/>
          <a:p>
            <a:pPr>
              <a:defRPr/>
            </a:pPr>
            <a:r>
              <a:rPr lang="zh-TW" altLang="en-US" dirty="0">
                <a:effectLst>
                  <a:outerShdw blurRad="38100" dist="38100" dir="2700000" algn="tl">
                    <a:srgbClr val="C0C0C0"/>
                  </a:outerShdw>
                </a:effectLst>
              </a:rPr>
              <a:t>何謂網絡欺凌</a:t>
            </a:r>
            <a:r>
              <a:rPr lang="en-US" altLang="zh-TW" dirty="0">
                <a:effectLst>
                  <a:outerShdw blurRad="38100" dist="38100" dir="2700000" algn="tl">
                    <a:srgbClr val="C0C0C0"/>
                  </a:outerShdw>
                </a:effectLst>
              </a:rPr>
              <a:t>?</a:t>
            </a:r>
            <a:endParaRPr lang="zh-TW" altLang="en-US" dirty="0">
              <a:effectLst>
                <a:outerShdw blurRad="38100" dist="38100" dir="2700000" algn="tl">
                  <a:srgbClr val="C0C0C0"/>
                </a:outerShdw>
              </a:effectLst>
            </a:endParaRPr>
          </a:p>
        </p:txBody>
      </p:sp>
      <p:sp>
        <p:nvSpPr>
          <p:cNvPr id="79875" name="內容版面配置區 2">
            <a:extLst>
              <a:ext uri="{FF2B5EF4-FFF2-40B4-BE49-F238E27FC236}">
                <a16:creationId xmlns:a16="http://schemas.microsoft.com/office/drawing/2014/main" xmlns="" id="{DAF4AECB-2430-45A6-919F-CAE91E411D13}"/>
              </a:ext>
            </a:extLst>
          </p:cNvPr>
          <p:cNvSpPr>
            <a:spLocks noGrp="1"/>
          </p:cNvSpPr>
          <p:nvPr>
            <p:ph idx="1"/>
          </p:nvPr>
        </p:nvSpPr>
        <p:spPr>
          <a:xfrm>
            <a:off x="802386" y="1591056"/>
            <a:ext cx="7543800" cy="3038094"/>
          </a:xfrm>
        </p:spPr>
        <p:txBody>
          <a:bodyPr vert="horz" lIns="91440" tIns="45720" rIns="91440" bIns="45720" rtlCol="0" anchor="t">
            <a:normAutofit fontScale="92500" lnSpcReduction="20000"/>
          </a:bodyPr>
          <a:lstStyle/>
          <a:p>
            <a:pPr>
              <a:defRPr/>
            </a:pPr>
            <a:r>
              <a:rPr lang="zh-TW" altLang="en-US" sz="3200" dirty="0">
                <a:solidFill>
                  <a:schemeClr val="bg1"/>
                </a:solidFill>
                <a:ea typeface="微軟正黑體"/>
              </a:rPr>
              <a:t>對網民使用言語暴力</a:t>
            </a:r>
            <a:endParaRPr lang="en-US" altLang="zh-TW" sz="3200" dirty="0">
              <a:solidFill>
                <a:schemeClr val="bg1"/>
              </a:solidFill>
              <a:ea typeface="微軟正黑體"/>
            </a:endParaRPr>
          </a:p>
          <a:p>
            <a:pPr lvl="1">
              <a:buFont typeface="Verdana" panose="020B0604030504040204" pitchFamily="34" charset="0"/>
              <a:buNone/>
              <a:defRPr/>
            </a:pPr>
            <a:r>
              <a:rPr lang="zh-TW" altLang="en-US" sz="2800" dirty="0">
                <a:solidFill>
                  <a:schemeClr val="bg1"/>
                </a:solidFill>
                <a:ea typeface="微軟正黑體"/>
              </a:rPr>
              <a:t>或甚至進行杯葛行為</a:t>
            </a:r>
            <a:endParaRPr lang="en-US" altLang="zh-TW" sz="2800" dirty="0">
              <a:solidFill>
                <a:schemeClr val="bg1"/>
              </a:solidFill>
              <a:ea typeface="微軟正黑體"/>
            </a:endParaRPr>
          </a:p>
          <a:p>
            <a:pPr>
              <a:defRPr/>
            </a:pPr>
            <a:r>
              <a:rPr lang="zh-TW" altLang="en-US" sz="3200" dirty="0">
                <a:solidFill>
                  <a:schemeClr val="bg1"/>
                </a:solidFill>
                <a:ea typeface="微軟正黑體"/>
              </a:rPr>
              <a:t>公開受害人資料</a:t>
            </a:r>
            <a:r>
              <a:rPr lang="zh-TW" altLang="en-US" sz="3200" dirty="0">
                <a:highlight>
                  <a:srgbClr val="FF0000"/>
                </a:highlight>
                <a:ea typeface="微軟正黑體"/>
              </a:rPr>
              <a:t>「起底」</a:t>
            </a:r>
            <a:endParaRPr lang="en-US" altLang="zh-TW" sz="3200" dirty="0">
              <a:highlight>
                <a:srgbClr val="FF0000"/>
              </a:highlight>
              <a:ea typeface="微軟正黑體"/>
            </a:endParaRPr>
          </a:p>
          <a:p>
            <a:pPr>
              <a:defRPr/>
            </a:pPr>
            <a:r>
              <a:rPr lang="zh-TW" altLang="en-US" sz="3200" dirty="0">
                <a:solidFill>
                  <a:schemeClr val="bg1"/>
                </a:solidFill>
                <a:ea typeface="微軟正黑體"/>
              </a:rPr>
              <a:t>將容貌移花接木，再加上誹謗性文字，</a:t>
            </a:r>
            <a:endParaRPr lang="en-US" altLang="zh-TW" sz="3200" dirty="0">
              <a:solidFill>
                <a:schemeClr val="bg1"/>
              </a:solidFill>
              <a:ea typeface="微軟正黑體"/>
            </a:endParaRPr>
          </a:p>
          <a:p>
            <a:pPr lvl="1">
              <a:buFont typeface="Verdana" panose="020B0604030504040204" pitchFamily="34" charset="0"/>
              <a:buNone/>
              <a:defRPr/>
            </a:pPr>
            <a:r>
              <a:rPr lang="zh-TW" altLang="en-US" sz="2800" dirty="0">
                <a:solidFill>
                  <a:schemeClr val="bg1"/>
                </a:solidFill>
                <a:ea typeface="微軟正黑體"/>
              </a:rPr>
              <a:t>俗稱</a:t>
            </a:r>
            <a:r>
              <a:rPr lang="zh-TW" altLang="en-US" sz="2800" dirty="0">
                <a:highlight>
                  <a:srgbClr val="FF0000"/>
                </a:highlight>
                <a:ea typeface="微軟正黑體"/>
              </a:rPr>
              <a:t>改圖</a:t>
            </a:r>
            <a:endParaRPr lang="en-US" altLang="zh-TW" sz="2800" dirty="0">
              <a:highlight>
                <a:srgbClr val="FF0000"/>
              </a:highlight>
              <a:ea typeface="微軟正黑體"/>
            </a:endParaRPr>
          </a:p>
          <a:p>
            <a:pPr>
              <a:defRPr/>
            </a:pPr>
            <a:r>
              <a:rPr lang="zh-TW" altLang="en-US" sz="3200" dirty="0">
                <a:solidFill>
                  <a:schemeClr val="bg1"/>
                </a:solidFill>
                <a:ea typeface="微軟正黑體"/>
              </a:rPr>
              <a:t>在論壇發表公開侮辱受害人的信息或沒有意義的信息</a:t>
            </a:r>
            <a:endParaRPr lang="en-US" altLang="zh-TW" sz="2400" dirty="0">
              <a:solidFill>
                <a:schemeClr val="bg1"/>
              </a:solidFill>
              <a:ea typeface="微軟正黑體"/>
            </a:endParaRPr>
          </a:p>
          <a:p>
            <a:pPr lvl="1">
              <a:buFont typeface="Verdana" panose="020B0604030504040204" pitchFamily="34" charset="0"/>
              <a:buNone/>
              <a:defRPr/>
            </a:pPr>
            <a:endParaRPr lang="en-US" altLang="zh-TW" dirty="0"/>
          </a:p>
        </p:txBody>
      </p:sp>
      <p:grpSp>
        <p:nvGrpSpPr>
          <p:cNvPr id="264198" name="Group 202">
            <a:extLst>
              <a:ext uri="{FF2B5EF4-FFF2-40B4-BE49-F238E27FC236}">
                <a16:creationId xmlns:a16="http://schemas.microsoft.com/office/drawing/2014/main" xmlns="" id="{91E96018-B22F-4F69-A476-E69AD0177880}"/>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8551293" y="4672261"/>
            <a:ext cx="342900" cy="342900"/>
            <a:chOff x="11361456" y="6195813"/>
            <a:chExt cx="548640" cy="548640"/>
          </a:xfrm>
        </p:grpSpPr>
        <p:sp>
          <p:nvSpPr>
            <p:cNvPr id="204" name="Oval 203">
              <a:extLst>
                <a:ext uri="{FF2B5EF4-FFF2-40B4-BE49-F238E27FC236}">
                  <a16:creationId xmlns:a16="http://schemas.microsoft.com/office/drawing/2014/main" xmlns="" id="{548B6ECE-AE16-413C-89BA-B4DC741A4E3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05" name="Oval 204">
              <a:extLst>
                <a:ext uri="{FF2B5EF4-FFF2-40B4-BE49-F238E27FC236}">
                  <a16:creationId xmlns:a16="http://schemas.microsoft.com/office/drawing/2014/main" xmlns="" id="{135FC4B0-34E5-49B0-81B1-5B5C805B37F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37812064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4657</TotalTime>
  <Words>3904</Words>
  <Application>Microsoft Office PowerPoint</Application>
  <PresentationFormat>如螢幕大小 (16:9)</PresentationFormat>
  <Paragraphs>426</Paragraphs>
  <Slides>45</Slides>
  <Notes>28</Notes>
  <HiddenSlides>0</HiddenSlides>
  <MMClips>0</MMClips>
  <ScaleCrop>false</ScaleCrop>
  <HeadingPairs>
    <vt:vector size="4" baseType="variant">
      <vt:variant>
        <vt:lpstr>佈景主題</vt:lpstr>
      </vt:variant>
      <vt:variant>
        <vt:i4>1</vt:i4>
      </vt:variant>
      <vt:variant>
        <vt:lpstr>投影片標題</vt:lpstr>
      </vt:variant>
      <vt:variant>
        <vt:i4>45</vt:i4>
      </vt:variant>
    </vt:vector>
  </HeadingPairs>
  <TitlesOfParts>
    <vt:vector size="46" baseType="lpstr">
      <vt:lpstr>Office Theme</vt:lpstr>
      <vt:lpstr>如何處理青少年網絡欺凌</vt:lpstr>
      <vt:lpstr>介紹內容</vt:lpstr>
      <vt:lpstr> 什麼是網絡欺凌</vt:lpstr>
      <vt:lpstr>胖虎是怎樣對大雄的?</vt:lpstr>
      <vt:lpstr>欺凌不是玩耍</vt:lpstr>
      <vt:lpstr>欺凌是…</vt:lpstr>
      <vt:lpstr>言語欺凌 </vt:lpstr>
      <vt:lpstr>關係欺凌</vt:lpstr>
      <vt:lpstr>何謂網絡欺凌?</vt:lpstr>
      <vt:lpstr>網絡欺凌手法</vt:lpstr>
      <vt:lpstr>小學生的網絡欺凌手法</vt:lpstr>
      <vt:lpstr>小學生的網絡欺凌手法</vt:lpstr>
      <vt:lpstr>華人社區及香港的欺凌現象</vt:lpstr>
      <vt:lpstr>網絡欺凌在本港現象</vt:lpstr>
      <vt:lpstr>PowerPoint 簡報</vt:lpstr>
      <vt:lpstr>32.3%</vt:lpstr>
      <vt:lpstr>1/3</vt:lpstr>
      <vt:lpstr>網絡欺凌 難以發現</vt:lpstr>
      <vt:lpstr>PowerPoint 簡報</vt:lpstr>
      <vt:lpstr>欺凌者 </vt:lpstr>
      <vt:lpstr>旁觀者</vt:lpstr>
      <vt:lpstr>PowerPoint 簡報</vt:lpstr>
      <vt:lpstr>PowerPoint 簡報</vt:lpstr>
      <vt:lpstr>PowerPoint 簡報</vt:lpstr>
      <vt:lpstr>受害人求助程序</vt:lpstr>
      <vt:lpstr>危機介入處理 (Crisis intervention)</vt:lpstr>
      <vt:lpstr>PowerPoint 簡報</vt:lpstr>
      <vt:lpstr>PowerPoint 簡報</vt:lpstr>
      <vt:lpstr>網絡規範 (Media Norms)</vt:lpstr>
      <vt:lpstr>危機介入處理 (Crisis intervention)</vt:lpstr>
      <vt:lpstr>教育及輔導服務 (Building Relapse Prevention )</vt:lpstr>
      <vt:lpstr>家長如何察覺子兒被欺凌??</vt:lpstr>
      <vt:lpstr>學校層面 – 預防教育工作</vt:lpstr>
      <vt:lpstr>PowerPoint 簡報</vt:lpstr>
      <vt:lpstr>家長支援</vt:lpstr>
      <vt:lpstr>PowerPoint 簡報</vt:lpstr>
      <vt:lpstr>對抗網路欺凌</vt:lpstr>
      <vt:lpstr>PowerPoint 簡報</vt:lpstr>
      <vt:lpstr>青少年科網危機快速辨識工具</vt:lpstr>
      <vt:lpstr>建議</vt:lpstr>
      <vt:lpstr>PowerPoint 簡報</vt:lpstr>
      <vt:lpstr>PowerPoint 簡報</vt:lpstr>
      <vt:lpstr>PowerPoint 簡報</vt:lpstr>
      <vt:lpstr> 聯絡我們</vt:lpstr>
      <vt:lpstr>謝謝細心聆聽  歡迎提問</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Julian</dc:creator>
  <cp:lastModifiedBy>andy.chan</cp:lastModifiedBy>
  <cp:revision>229</cp:revision>
  <dcterms:created xsi:type="dcterms:W3CDTF">2013-08-21T19:17:07Z</dcterms:created>
  <dcterms:modified xsi:type="dcterms:W3CDTF">2020-01-10T05:07:44Z</dcterms:modified>
</cp:coreProperties>
</file>