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7" r:id="rId3"/>
    <p:sldId id="268" r:id="rId4"/>
    <p:sldId id="279" r:id="rId5"/>
    <p:sldId id="280" r:id="rId6"/>
    <p:sldId id="281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</p:sldIdLst>
  <p:sldSz cx="9144000" cy="6858000" type="screen4x3"/>
  <p:notesSz cx="6669088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4630" autoAdjust="0"/>
  </p:normalViewPr>
  <p:slideViewPr>
    <p:cSldViewPr snapToGrid="0" showGuides="1">
      <p:cViewPr>
        <p:scale>
          <a:sx n="109" d="100"/>
          <a:sy n="109" d="100"/>
        </p:scale>
        <p:origin x="-8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FC5C6-A8D1-48AA-AB70-EB238E8CF835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2F0F3-F39E-4838-AFDD-80763D5DA9C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04927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72462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73314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2305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81101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23817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86171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0862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45424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05141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93870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81788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95895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88470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19486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30675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F0F3-F39E-4838-AFDD-80763D5DA9C0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97020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0.png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5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89980" y="2726174"/>
            <a:ext cx="44646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面積與體積 </a:t>
            </a:r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HK" altLang="en-US" sz="4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4800" b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HK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6968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530" y="3807833"/>
            <a:ext cx="1656684" cy="1465136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13104" y="3314591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386317"/>
            <a:ext cx="636727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未能在圖形中正確地找出對應的高和底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310840" y="3223058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試找出以下圖形的面積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2027193" y="5411251"/>
                <a:ext cx="4572000" cy="144193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學生常犯錯誤</a:t>
                </a:r>
                <a:r>
                  <a:rPr lang="en-US" altLang="zh-TW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</a:p>
              <a:p>
                <a:r>
                  <a:rPr lang="zh-TW" altLang="en-US" b="1" dirty="0" smtClean="0"/>
                  <a:t>三</a:t>
                </a:r>
                <a14:m>
                  <m:oMath xmlns:m="http://schemas.openxmlformats.org/officeDocument/2006/math">
                    <m:r>
                      <a:rPr lang="zh-TW" altLang="en-US" b="1" i="1">
                        <a:latin typeface="Cambria Math" panose="02040503050406030204" pitchFamily="18" charset="0"/>
                      </a:rPr>
                      <m:t>角</m:t>
                    </m:r>
                    <m:r>
                      <a:rPr lang="zh-TW" altLang="en-US" b="1" i="1" smtClean="0">
                        <a:latin typeface="Cambria Math" panose="02040503050406030204" pitchFamily="18" charset="0"/>
                      </a:rPr>
                      <m:t>形</m:t>
                    </m:r>
                    <m:r>
                      <a:rPr lang="zh-TW" altLang="en-US" b="1" i="1">
                        <a:latin typeface="Cambria Math" panose="02040503050406030204" pitchFamily="18" charset="0"/>
                      </a:rPr>
                      <m:t>的</m:t>
                    </m:r>
                    <m:r>
                      <a:rPr lang="zh-TW" altLang="en-US" b="1" i="1" smtClean="0">
                        <a:latin typeface="Cambria Math" panose="02040503050406030204" pitchFamily="18" charset="0"/>
                      </a:rPr>
                      <m:t>面</m:t>
                    </m:r>
                    <m:r>
                      <a:rPr lang="zh-TW" altLang="en-US" b="1" i="1">
                        <a:latin typeface="Cambria Math" panose="02040503050406030204" pitchFamily="18" charset="0"/>
                      </a:rPr>
                      <m:t>積</m:t>
                    </m:r>
                    <m:r>
                      <a:rPr lang="en-US" altLang="zh-TW" b="1" i="1" smtClean="0"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US" altLang="zh-TW" b="1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6×6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 b="0" i="0" smtClean="0">
                          <a:latin typeface="Cambria Math" panose="02040503050406030204" pitchFamily="18" charset="0"/>
                        </a:rPr>
                        <m:t>k</m:t>
                      </m:r>
                      <m:sSup>
                        <m:sSup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TW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US" altLang="zh-TW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TW" b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altLang="zh-TW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>
                          <a:latin typeface="Cambria Math" panose="02040503050406030204" pitchFamily="18" charset="0"/>
                        </a:rPr>
                        <m:t>k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US" altLang="zh-TW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193" y="5411251"/>
                <a:ext cx="4572000" cy="1441933"/>
              </a:xfrm>
              <a:prstGeom prst="rect">
                <a:avLst/>
              </a:prstGeom>
              <a:blipFill rotWithShape="0">
                <a:blip r:embed="rId6"/>
                <a:stretch>
                  <a:fillRect l="-1200" t="-2542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428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20" y="4370037"/>
            <a:ext cx="2895600" cy="232044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969010" y="1384979"/>
            <a:ext cx="63479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計算不規則圖形的面積或體積時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，未能找出正確及有效的方法去計算 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應該運用分割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法還是補足法去計算題目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?)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59280" y="3508637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54096" y="3781937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計算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以下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圖形的面積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906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82" y="565805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01840" y="733776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95944" y="2903677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4167" y="4455275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76836" y="5239628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3616" y="6007128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12901" y="3679293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573818" y="2903677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94379" y="4969921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70532" y="6006242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43961" y="3967016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656474" y="1686821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02217" y="1963819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7" name="群組 16"/>
          <p:cNvGrpSpPr>
            <a:grpSpLocks/>
          </p:cNvGrpSpPr>
          <p:nvPr/>
        </p:nvGrpSpPr>
        <p:grpSpPr bwMode="auto">
          <a:xfrm>
            <a:off x="-59894" y="814812"/>
            <a:ext cx="3054868" cy="586026"/>
            <a:chOff x="388603" y="2458010"/>
            <a:chExt cx="3202364" cy="605824"/>
          </a:xfrm>
        </p:grpSpPr>
        <p:sp>
          <p:nvSpPr>
            <p:cNvPr id="18" name="文字方塊 17"/>
            <p:cNvSpPr txBox="1">
              <a:spLocks noChangeArrowheads="1"/>
            </p:cNvSpPr>
            <p:nvPr/>
          </p:nvSpPr>
          <p:spPr bwMode="auto">
            <a:xfrm>
              <a:off x="1097977" y="2575587"/>
              <a:ext cx="2492990" cy="3693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88603" y="2458010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圓角矩形 19"/>
          <p:cNvSpPr/>
          <p:nvPr/>
        </p:nvSpPr>
        <p:spPr>
          <a:xfrm>
            <a:off x="318685" y="2903235"/>
            <a:ext cx="2676289" cy="429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圓角矩形 24"/>
          <p:cNvSpPr/>
          <p:nvPr/>
        </p:nvSpPr>
        <p:spPr>
          <a:xfrm>
            <a:off x="325412" y="6004831"/>
            <a:ext cx="3898664" cy="429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圓角矩形 25"/>
          <p:cNvSpPr/>
          <p:nvPr/>
        </p:nvSpPr>
        <p:spPr>
          <a:xfrm>
            <a:off x="6043960" y="2903235"/>
            <a:ext cx="2859293" cy="429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圓角矩形 26"/>
          <p:cNvSpPr/>
          <p:nvPr/>
        </p:nvSpPr>
        <p:spPr>
          <a:xfrm>
            <a:off x="5283331" y="4969921"/>
            <a:ext cx="3619921" cy="429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圓角矩形 28"/>
          <p:cNvSpPr/>
          <p:nvPr/>
        </p:nvSpPr>
        <p:spPr>
          <a:xfrm>
            <a:off x="5794379" y="3926235"/>
            <a:ext cx="3027238" cy="429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4465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1592485" y="481630"/>
            <a:ext cx="3972230" cy="16320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圓角矩形 36"/>
          <p:cNvSpPr/>
          <p:nvPr/>
        </p:nvSpPr>
        <p:spPr>
          <a:xfrm>
            <a:off x="3735096" y="4744356"/>
            <a:ext cx="5245941" cy="16320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6592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19" name="圓角矩形 18"/>
          <p:cNvSpPr/>
          <p:nvPr/>
        </p:nvSpPr>
        <p:spPr>
          <a:xfrm>
            <a:off x="1592485" y="481630"/>
            <a:ext cx="7270858" cy="11241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圓角矩形 19"/>
          <p:cNvSpPr/>
          <p:nvPr/>
        </p:nvSpPr>
        <p:spPr>
          <a:xfrm>
            <a:off x="1415293" y="1832574"/>
            <a:ext cx="7140231" cy="16320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圓角矩形 20"/>
          <p:cNvSpPr/>
          <p:nvPr/>
        </p:nvSpPr>
        <p:spPr>
          <a:xfrm>
            <a:off x="491910" y="3581728"/>
            <a:ext cx="7230695" cy="9473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2512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4567594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針對學習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386317"/>
            <a:ext cx="63672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學生理解高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底在計算面積時的重要性</a:t>
            </a:r>
            <a:endParaRPr lang="en-US" altLang="zh-TW" sz="4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AutoNum type="arabicPeriod"/>
            </a:pP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幫助學生在圖形中找出對應的高和底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0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181094"/>
            <a:ext cx="7832712" cy="481544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478846" y="196334"/>
            <a:ext cx="61863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列出計算以下圖形面積的公式</a:t>
            </a:r>
            <a:endParaRPr lang="en-US" altLang="zh-TW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32" y="1447822"/>
            <a:ext cx="493735" cy="5485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32" y="2707247"/>
            <a:ext cx="493735" cy="54859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31" y="3966672"/>
            <a:ext cx="493735" cy="548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5777920" y="1315565"/>
                <a:ext cx="1233607" cy="813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400" i="1" dirty="0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400" i="1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底</m:t>
                          </m:r>
                          <m:r>
                            <a:rPr lang="en-US" altLang="zh-TW" sz="24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zh-TW" altLang="en-US" sz="24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高</m:t>
                          </m:r>
                        </m:num>
                        <m:den>
                          <m:r>
                            <a:rPr lang="en-US" altLang="zh-TW" sz="24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HK" altLang="en-US" sz="2400" dirty="0">
                  <a:solidFill>
                    <a:schemeClr val="accent5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7920" y="1315565"/>
                <a:ext cx="1233607" cy="81310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5781611" y="2750711"/>
                <a:ext cx="12336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8" algn="ctr"/>
                <a14:m>
                  <m:oMath xmlns:m="http://schemas.openxmlformats.org/officeDocument/2006/math">
                    <m:r>
                      <a:rPr lang="zh-TW" altLang="en-US" sz="240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底</m:t>
                    </m:r>
                    <m:r>
                      <a:rPr lang="en-US" altLang="zh-TW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zh-TW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高</m:t>
                    </m:r>
                  </m:oMath>
                </a14:m>
                <a:r>
                  <a:rPr lang="zh-TW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endParaRPr lang="zh-HK" altLang="en-US" sz="2400" dirty="0">
                  <a:solidFill>
                    <a:schemeClr val="accent5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1611" y="2750711"/>
                <a:ext cx="123360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448" b="-17105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5004983" y="3834414"/>
                <a:ext cx="2779479" cy="813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400" i="1" dirty="0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i="1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zh-TW" altLang="en-US" sz="2400" i="1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上底</m:t>
                          </m:r>
                          <m:r>
                            <a:rPr lang="en-US" altLang="zh-TW" sz="2400" i="1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zh-TW" altLang="en-US" sz="2400" i="1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下底</m:t>
                          </m:r>
                          <m:r>
                            <a:rPr lang="en-US" altLang="zh-TW" sz="2400" i="1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)×</m:t>
                          </m:r>
                          <m:r>
                            <a:rPr lang="zh-TW" altLang="en-US" sz="2400" i="1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高</m:t>
                          </m:r>
                        </m:num>
                        <m:den>
                          <m:r>
                            <a:rPr lang="en-US" altLang="zh-TW" sz="24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HK" altLang="en-US" sz="2400" dirty="0">
                  <a:solidFill>
                    <a:schemeClr val="accent5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983" y="3834414"/>
                <a:ext cx="2779479" cy="81310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群組 26"/>
          <p:cNvGrpSpPr/>
          <p:nvPr/>
        </p:nvGrpSpPr>
        <p:grpSpPr>
          <a:xfrm>
            <a:off x="5489340" y="1315565"/>
            <a:ext cx="2237813" cy="2952510"/>
            <a:chOff x="5489340" y="1315565"/>
            <a:chExt cx="2237813" cy="2952510"/>
          </a:xfrm>
        </p:grpSpPr>
        <p:sp>
          <p:nvSpPr>
            <p:cNvPr id="12" name="矩形 11"/>
            <p:cNvSpPr/>
            <p:nvPr/>
          </p:nvSpPr>
          <p:spPr>
            <a:xfrm>
              <a:off x="5777920" y="1315565"/>
              <a:ext cx="485720" cy="40655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464847" y="1315565"/>
              <a:ext cx="485720" cy="40655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777920" y="2778715"/>
              <a:ext cx="485720" cy="40655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464847" y="2778715"/>
              <a:ext cx="485720" cy="40655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489340" y="3861521"/>
              <a:ext cx="485720" cy="40655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435347" y="3861521"/>
              <a:ext cx="485720" cy="40655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7241433" y="3861521"/>
              <a:ext cx="485720" cy="40655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122288" y="4674629"/>
            <a:ext cx="8899424" cy="2183371"/>
            <a:chOff x="122288" y="4674629"/>
            <a:chExt cx="8899424" cy="2183371"/>
          </a:xfrm>
        </p:grpSpPr>
        <p:grpSp>
          <p:nvGrpSpPr>
            <p:cNvPr id="23" name="群組 22"/>
            <p:cNvGrpSpPr/>
            <p:nvPr/>
          </p:nvGrpSpPr>
          <p:grpSpPr>
            <a:xfrm>
              <a:off x="122288" y="4674629"/>
              <a:ext cx="8899424" cy="2183371"/>
              <a:chOff x="122288" y="4674629"/>
              <a:chExt cx="8899424" cy="2183371"/>
            </a:xfrm>
          </p:grpSpPr>
          <p:pic>
            <p:nvPicPr>
              <p:cNvPr id="20" name="圖片 19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674629"/>
                <a:ext cx="8899424" cy="2183371"/>
              </a:xfrm>
              <a:prstGeom prst="rect">
                <a:avLst/>
              </a:prstGeom>
            </p:spPr>
          </p:pic>
          <p:sp>
            <p:nvSpPr>
              <p:cNvPr id="21" name="矩形 20"/>
              <p:cNvSpPr/>
              <p:nvPr/>
            </p:nvSpPr>
            <p:spPr>
              <a:xfrm>
                <a:off x="722102" y="4776838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22" name="圖片 2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726847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24" name="文字方塊 23"/>
            <p:cNvSpPr txBox="1"/>
            <p:nvPr/>
          </p:nvSpPr>
          <p:spPr>
            <a:xfrm>
              <a:off x="284593" y="5314904"/>
              <a:ext cx="8588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老師先把以上圖形列出，然後問學生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「你可以把計算以上圖形面積的公式列出來嗎</a:t>
              </a: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聯繫前備知識</a:t>
              </a:r>
              <a:r>
                <a:rPr lang="en-US" altLang="zh-TW" sz="16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284592" y="5950725"/>
              <a:ext cx="85885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 startAt="2"/>
              </a:pP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學生列出公式後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，老師可以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問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有甚麼詞彙同時出現在公式上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」，引導學生發現公式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都包含「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底」和「高」，然後老師帶出要在圖中找到正確的高和底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重要性。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736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22" y="196334"/>
            <a:ext cx="8180155" cy="35658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33007" y="196334"/>
            <a:ext cx="3877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以下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圖形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endParaRPr lang="en-US" altLang="zh-TW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415" y="1711644"/>
            <a:ext cx="1853031" cy="137148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74" y="2168807"/>
            <a:ext cx="2285811" cy="91432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177" y="1711644"/>
            <a:ext cx="2474771" cy="1371487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122288" y="4059865"/>
            <a:ext cx="8899424" cy="2712496"/>
            <a:chOff x="122288" y="4059865"/>
            <a:chExt cx="8899424" cy="2712496"/>
          </a:xfrm>
        </p:grpSpPr>
        <p:grpSp>
          <p:nvGrpSpPr>
            <p:cNvPr id="14" name="群組 13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2" name="矩形 11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3" name="圖片 1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11" name="矩形 10"/>
            <p:cNvSpPr/>
            <p:nvPr/>
          </p:nvSpPr>
          <p:spPr>
            <a:xfrm>
              <a:off x="305534" y="4635905"/>
              <a:ext cx="8564145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可以先把沒有任何數字的圖形展示給學生。由於學生已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學習如何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找出「底及其對應的高」，老師可以藉着以上的圖形，先叫學生熟習從圖像中找出「底及其對應的高」。例如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同學，你可以把圖中的底的對應高找出來嗎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詞彙與學科概念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為甚麼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這個會是它的高呢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74638" indent="-274638"/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05533" y="5824359"/>
              <a:ext cx="85641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加強同學把數學概念與圖形聯繫起來，老師可以問學生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你可以把對應高在圖中畫出來嗎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」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詞彙與學科概念聯繫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850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22" y="196334"/>
            <a:ext cx="8180155" cy="356586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02175" y="196334"/>
            <a:ext cx="43396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計算以下圖形的面積</a:t>
            </a:r>
            <a:endParaRPr lang="en-US" altLang="zh-TW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11" y="1351535"/>
            <a:ext cx="1954130" cy="176421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954" y="1522779"/>
            <a:ext cx="2408927" cy="155930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510" y="1776345"/>
            <a:ext cx="2303975" cy="1339404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122288" y="4059865"/>
            <a:ext cx="8899424" cy="2712496"/>
            <a:chOff x="122288" y="4059865"/>
            <a:chExt cx="8899424" cy="2712496"/>
          </a:xfrm>
        </p:grpSpPr>
        <p:grpSp>
          <p:nvGrpSpPr>
            <p:cNvPr id="4" name="群組 3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5" name="圖片 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6" name="矩形 5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7" name="圖片 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304800" y="4633051"/>
              <a:ext cx="8534400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現在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，老師把圖形中的每條邊</a:t>
              </a: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都配上邊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長。</a:t>
              </a:r>
              <a:endParaRPr lang="en-US" altLang="zh-TW" sz="17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04800" y="5002383"/>
              <a:ext cx="8534400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 startAt="2"/>
              </a:pP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可以問同學</a:t>
              </a: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：「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你可以從圖中</a:t>
              </a: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找出哪一對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邊長是底以及其</a:t>
              </a: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對應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</a:t>
              </a:r>
              <a:r>
                <a:rPr lang="en-US" altLang="zh-TW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en-US" altLang="zh-TW" sz="17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sz="17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(</a:t>
              </a:r>
              <a:r>
                <a:rPr lang="zh-TW" altLang="en-US" sz="17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</a:t>
              </a:r>
              <a:r>
                <a:rPr lang="zh-TW" altLang="en-US" sz="17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關鍵</a:t>
              </a:r>
              <a:r>
                <a:rPr lang="zh-TW" altLang="en-US" sz="17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</a:t>
              </a:r>
              <a:r>
                <a:rPr lang="en-US" altLang="zh-TW" sz="17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sz="17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04800" y="5648714"/>
              <a:ext cx="8534400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3525" indent="-263525">
                <a:buFont typeface="+mj-lt"/>
                <a:buAutoNum type="arabicPeriod" startAt="3"/>
              </a:pP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</a:t>
              </a:r>
              <a:r>
                <a:rPr lang="zh-TW" altLang="en-US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認為哪一組資料可以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協助你計算出三角形的面積</a:t>
              </a:r>
              <a:r>
                <a:rPr lang="en-US" altLang="zh-TW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7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為甚麼</a:t>
              </a:r>
              <a:r>
                <a:rPr lang="en-US" altLang="zh-TW" sz="17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70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en-US" altLang="zh-TW" sz="17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defTabSz="358775"/>
              <a:r>
                <a:rPr lang="en-US" altLang="zh-TW" sz="17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	(</a:t>
              </a:r>
              <a:r>
                <a:rPr lang="zh-TW" altLang="en-US" sz="17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sz="17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7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sz="17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sz="17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58230" y="6148982"/>
              <a:ext cx="78275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dirty="0"/>
                <a:t>通過以上的提問，學生可以更容易把學科知識聯繫到圖像中。</a:t>
              </a:r>
              <a:endParaRPr lang="zh-HK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243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30469" y="2547207"/>
            <a:ext cx="6347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除了運用圖像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亦可用字根配詞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技巧去講解分割法及填補法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Tx/>
              <a:buAutoNum type="arabicPeriod"/>
            </a:pP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運用提問，幫助學生找出正確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方式去計算圖形面積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7" y="274638"/>
            <a:ext cx="6043309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針對學習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50" y="137026"/>
            <a:ext cx="7452037" cy="458140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090" y="1569434"/>
            <a:ext cx="2985222" cy="90106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933" y="2413052"/>
            <a:ext cx="3274447" cy="984123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122288" y="4059865"/>
            <a:ext cx="8899424" cy="2712496"/>
            <a:chOff x="122288" y="4059865"/>
            <a:chExt cx="8899424" cy="2712496"/>
          </a:xfrm>
        </p:grpSpPr>
        <p:grpSp>
          <p:nvGrpSpPr>
            <p:cNvPr id="13" name="群組 12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6" name="圖片 1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7" name="矩形 16"/>
              <p:cNvSpPr/>
              <p:nvPr/>
            </p:nvSpPr>
            <p:spPr>
              <a:xfrm>
                <a:off x="811870" y="4151960"/>
                <a:ext cx="180049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8" name="圖片 1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14" name="矩形 13"/>
            <p:cNvSpPr/>
            <p:nvPr/>
          </p:nvSpPr>
          <p:spPr>
            <a:xfrm>
              <a:off x="305534" y="4635905"/>
              <a:ext cx="856414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AutoNum type="arabicPeriod"/>
              </a:pP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除了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用圖像的方式去講解「分割法」及「補足法」，老師亦可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以運用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去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介紹這兩個方法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你可以把分割法中的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配成有意思的字詞嗎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那麼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割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法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』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呢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</a:t>
              </a:r>
            </a:p>
            <a:p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「補足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法」亦可以用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同一提問方法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05533" y="5824359"/>
              <a:ext cx="85641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總結學生的答案，再次帶出數學概念中的「分割法」及「補足法」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此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方法可以加深學生對各方法的記憶。</a:t>
              </a:r>
              <a:endPara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803934" y="241319"/>
            <a:ext cx="624401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Clr>
                <a:srgbClr val="FFC000"/>
              </a:buClr>
              <a:buFont typeface="Wingdings" panose="05000000000000000000" pitchFamily="2" charset="2"/>
              <a:buChar char="l"/>
            </a:pPr>
            <a:r>
              <a:rPr lang="zh-TW" altLang="en-US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老師可以先處理「分割法」及「補足法」</a:t>
            </a:r>
            <a:endParaRPr lang="en-US" altLang="zh-TW" sz="2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02754" y="1805413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01479" y="1792444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割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78963" y="1792444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55090" y="294575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分開</a:t>
            </a:r>
            <a:endParaRPr lang="zh-HK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84975" y="2939573"/>
            <a:ext cx="10903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切割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割成</a:t>
            </a:r>
            <a:endParaRPr lang="zh-HK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15435" y="293957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方法</a:t>
            </a:r>
            <a:endParaRPr lang="zh-HK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695" y="1569434"/>
            <a:ext cx="2985222" cy="901061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538" y="2413052"/>
            <a:ext cx="3274447" cy="984123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4984358" y="1805413"/>
            <a:ext cx="492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83084" y="1792444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足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360568" y="1792444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36694" y="2945753"/>
            <a:ext cx="595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補充</a:t>
            </a:r>
            <a:endParaRPr lang="zh-HK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14243" y="2939573"/>
            <a:ext cx="595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足夠</a:t>
            </a:r>
            <a:endParaRPr lang="zh-HK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97040" y="293957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方法</a:t>
            </a:r>
            <a:endParaRPr lang="zh-HK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" name="直線接點 2"/>
          <p:cNvCxnSpPr/>
          <p:nvPr/>
        </p:nvCxnSpPr>
        <p:spPr>
          <a:xfrm flipH="1">
            <a:off x="4698749" y="986828"/>
            <a:ext cx="9053" cy="2712950"/>
          </a:xfrm>
          <a:prstGeom prst="line">
            <a:avLst/>
          </a:prstGeom>
          <a:ln w="762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75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群組 17"/>
          <p:cNvGrpSpPr/>
          <p:nvPr/>
        </p:nvGrpSpPr>
        <p:grpSpPr>
          <a:xfrm>
            <a:off x="109982" y="195179"/>
            <a:ext cx="5074195" cy="2121301"/>
            <a:chOff x="109982" y="271379"/>
            <a:chExt cx="5074195" cy="2121301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85" y="271379"/>
              <a:ext cx="5074192" cy="2121301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062" y="1032418"/>
              <a:ext cx="1454038" cy="1165222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09982" y="283678"/>
              <a:ext cx="11865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例子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１</a:t>
              </a:r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323642" y="283677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的面積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31" y="2524325"/>
            <a:ext cx="1565127" cy="1430973"/>
          </a:xfrm>
          <a:prstGeom prst="rect">
            <a:avLst/>
          </a:prstGeom>
        </p:spPr>
      </p:pic>
      <p:grpSp>
        <p:nvGrpSpPr>
          <p:cNvPr id="17" name="群組 16"/>
          <p:cNvGrpSpPr/>
          <p:nvPr/>
        </p:nvGrpSpPr>
        <p:grpSpPr>
          <a:xfrm>
            <a:off x="5504218" y="1198605"/>
            <a:ext cx="3413058" cy="1998069"/>
            <a:chOff x="5367058" y="1819791"/>
            <a:chExt cx="3413058" cy="1998069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7058" y="1819791"/>
              <a:ext cx="3413058" cy="1998069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5690807" y="2243767"/>
              <a:ext cx="276556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以「懂得計算面積」的圖形為基礎，你認為可以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用甚麼圖形組成這個圖案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122288" y="3682247"/>
            <a:ext cx="8899424" cy="3175753"/>
            <a:chOff x="122288" y="3682247"/>
            <a:chExt cx="8899424" cy="3175753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88" y="3682247"/>
              <a:ext cx="8899424" cy="3175753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722102" y="378620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3736209"/>
              <a:ext cx="571532" cy="500091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/>
        </p:nvSpPr>
        <p:spPr>
          <a:xfrm>
            <a:off x="341934" y="4335325"/>
            <a:ext cx="8512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先給予學生不規則圖形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沒有長度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4" name="矩形 23"/>
          <p:cNvSpPr/>
          <p:nvPr/>
        </p:nvSpPr>
        <p:spPr>
          <a:xfrm>
            <a:off x="341934" y="4704657"/>
            <a:ext cx="8512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「運用你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之前已學習過的圖形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三角形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、長方形、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梯形及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平行四邊形等等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，你覺得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可以怎樣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去組成以上的圖形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5" name="矩形 24"/>
          <p:cNvSpPr/>
          <p:nvPr/>
        </p:nvSpPr>
        <p:spPr>
          <a:xfrm>
            <a:off x="341934" y="5350988"/>
            <a:ext cx="8512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因此，從以上的圖形中，你可以運用補足法或分割法去找出這圖形的面積嗎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 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前備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知識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你再口頭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解釋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為甚麼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你會這樣處理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」學生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可以隨意用分割或補足法，沒有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的答案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988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09982" y="195179"/>
            <a:ext cx="5074195" cy="2121301"/>
            <a:chOff x="109982" y="271379"/>
            <a:chExt cx="5074195" cy="2121301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85" y="271379"/>
              <a:ext cx="5074192" cy="2121301"/>
            </a:xfrm>
            <a:prstGeom prst="rect">
              <a:avLst/>
            </a:prstGeom>
          </p:spPr>
        </p:pic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062" y="1032418"/>
              <a:ext cx="1454038" cy="116522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09982" y="283678"/>
              <a:ext cx="11865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例子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１</a:t>
              </a:r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323642" y="283677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的面積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314" y="2408516"/>
            <a:ext cx="1479571" cy="135275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761" y="2466400"/>
            <a:ext cx="631305" cy="701451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122288" y="3682247"/>
            <a:ext cx="8899424" cy="3175753"/>
            <a:chOff x="122288" y="3682247"/>
            <a:chExt cx="8899424" cy="3175753"/>
          </a:xfrm>
        </p:grpSpPr>
        <p:grpSp>
          <p:nvGrpSpPr>
            <p:cNvPr id="15" name="群組 14"/>
            <p:cNvGrpSpPr/>
            <p:nvPr/>
          </p:nvGrpSpPr>
          <p:grpSpPr>
            <a:xfrm>
              <a:off x="122288" y="3682247"/>
              <a:ext cx="8899424" cy="3175753"/>
              <a:chOff x="122288" y="3682247"/>
              <a:chExt cx="8899424" cy="3175753"/>
            </a:xfrm>
          </p:grpSpPr>
          <p:pic>
            <p:nvPicPr>
              <p:cNvPr id="16" name="圖片 15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3682247"/>
                <a:ext cx="8899424" cy="3175753"/>
              </a:xfrm>
              <a:prstGeom prst="rect">
                <a:avLst/>
              </a:prstGeom>
            </p:spPr>
          </p:pic>
          <p:sp>
            <p:nvSpPr>
              <p:cNvPr id="17" name="矩形 16"/>
              <p:cNvSpPr/>
              <p:nvPr/>
            </p:nvSpPr>
            <p:spPr>
              <a:xfrm>
                <a:off x="722102" y="378620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8" name="圖片 1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373620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14" name="矩形 13"/>
            <p:cNvSpPr/>
            <p:nvPr/>
          </p:nvSpPr>
          <p:spPr>
            <a:xfrm>
              <a:off x="266116" y="4261234"/>
              <a:ext cx="8611767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可以在剛才的圖形中加上數字，並提問學生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在這些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邊長加上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數字後，你覺得應該使用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剛才哪一個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方法才可以計算到這個圖形的面積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」這樣，便可以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使學生判斷之前哪些解題策略是</a:t>
              </a:r>
              <a:r>
                <a:rPr lang="zh-TW" altLang="zh-HK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可行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74638"/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亦可以邀請學生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解釋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為何會選擇以上的方法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：「請你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解釋為何你會用分割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法或補足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法去計算答案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聯繫前備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遇上能力較弱的學生，可以請他們用以下句式來協助作答：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「我會將這圖形分成</a:t>
              </a:r>
              <a:r>
                <a:rPr lang="en-US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 /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我在這圖形中加入</a:t>
              </a:r>
              <a:r>
                <a:rPr lang="en-US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線段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因為</a:t>
              </a:r>
              <a:r>
                <a:rPr lang="en-US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……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7049318" y="2408516"/>
            <a:ext cx="1479571" cy="1352750"/>
            <a:chOff x="7049318" y="2408516"/>
            <a:chExt cx="1479571" cy="1352750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9318" y="2408516"/>
              <a:ext cx="1479571" cy="1352750"/>
            </a:xfrm>
            <a:prstGeom prst="rect">
              <a:avLst/>
            </a:prstGeom>
          </p:spPr>
        </p:pic>
        <p:cxnSp>
          <p:nvCxnSpPr>
            <p:cNvPr id="11" name="直線接點 10"/>
            <p:cNvCxnSpPr>
              <a:stCxn id="9" idx="1"/>
              <a:endCxn id="9" idx="3"/>
            </p:cNvCxnSpPr>
            <p:nvPr/>
          </p:nvCxnSpPr>
          <p:spPr>
            <a:xfrm>
              <a:off x="7049318" y="3084891"/>
              <a:ext cx="1479571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415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31" y="2542479"/>
            <a:ext cx="2276938" cy="130839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18" y="1198605"/>
            <a:ext cx="3413058" cy="1998069"/>
          </a:xfrm>
          <a:prstGeom prst="rect">
            <a:avLst/>
          </a:prstGeom>
        </p:spPr>
      </p:pic>
      <p:grpSp>
        <p:nvGrpSpPr>
          <p:cNvPr id="27" name="群組 26"/>
          <p:cNvGrpSpPr/>
          <p:nvPr/>
        </p:nvGrpSpPr>
        <p:grpSpPr>
          <a:xfrm>
            <a:off x="122288" y="3727514"/>
            <a:ext cx="8899424" cy="3175753"/>
            <a:chOff x="122288" y="3682247"/>
            <a:chExt cx="8899424" cy="3175753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88" y="3682247"/>
              <a:ext cx="8899424" cy="3175753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722102" y="378620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3736209"/>
              <a:ext cx="571532" cy="500091"/>
            </a:xfrm>
            <a:prstGeom prst="rect">
              <a:avLst/>
            </a:prstGeom>
          </p:spPr>
        </p:pic>
      </p:grpSp>
      <p:grpSp>
        <p:nvGrpSpPr>
          <p:cNvPr id="7" name="群組 6"/>
          <p:cNvGrpSpPr/>
          <p:nvPr/>
        </p:nvGrpSpPr>
        <p:grpSpPr>
          <a:xfrm>
            <a:off x="109982" y="195179"/>
            <a:ext cx="5074195" cy="2121301"/>
            <a:chOff x="109982" y="195179"/>
            <a:chExt cx="5074195" cy="2121301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85" y="195179"/>
              <a:ext cx="5074192" cy="2121301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09982" y="207478"/>
              <a:ext cx="1061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例子</a:t>
              </a:r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2: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323642" y="207477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的面積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785" y="902341"/>
              <a:ext cx="2066592" cy="1271749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5827967" y="1622581"/>
            <a:ext cx="2765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以「懂得計算面積」的圖形為基礎，你認為可以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用甚麼圖形組成這個圖案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HK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1934" y="4335325"/>
            <a:ext cx="8512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先給予學生不規則圖形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沒有長度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18" name="矩形 17"/>
          <p:cNvSpPr/>
          <p:nvPr/>
        </p:nvSpPr>
        <p:spPr>
          <a:xfrm>
            <a:off x="341934" y="4704657"/>
            <a:ext cx="8512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「運用你之前已學習過的圖形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三角形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、長方形、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梯形及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平行四邊形等等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，你覺得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可以怎樣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去組成以上的圖形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2" name="矩形 21"/>
          <p:cNvSpPr/>
          <p:nvPr/>
        </p:nvSpPr>
        <p:spPr>
          <a:xfrm>
            <a:off x="341934" y="5350988"/>
            <a:ext cx="8512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因此，從以上的圖形中，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會運用補足法還是分割法去找出這圖形的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面積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 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前備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知識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你再口頭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解釋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為甚麼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你會這樣處理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」學生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可以隨意用分割或補足法，沒有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的答案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084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987" y="2497192"/>
            <a:ext cx="2419725" cy="1489062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41" y="2617893"/>
            <a:ext cx="2033158" cy="116830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104" y="2689415"/>
            <a:ext cx="665500" cy="739445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122288" y="3682247"/>
            <a:ext cx="8899424" cy="3175753"/>
            <a:chOff x="122288" y="3682247"/>
            <a:chExt cx="8899424" cy="3175753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88" y="3682247"/>
              <a:ext cx="8899424" cy="317575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722102" y="378620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3736209"/>
              <a:ext cx="571532" cy="500091"/>
            </a:xfrm>
            <a:prstGeom prst="rect">
              <a:avLst/>
            </a:prstGeom>
          </p:spPr>
        </p:pic>
      </p:grpSp>
      <p:grpSp>
        <p:nvGrpSpPr>
          <p:cNvPr id="21" name="群組 20"/>
          <p:cNvGrpSpPr/>
          <p:nvPr/>
        </p:nvGrpSpPr>
        <p:grpSpPr>
          <a:xfrm>
            <a:off x="109982" y="195179"/>
            <a:ext cx="5074195" cy="2121301"/>
            <a:chOff x="109982" y="195179"/>
            <a:chExt cx="5074195" cy="2121301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85" y="195179"/>
              <a:ext cx="5074192" cy="2121301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109982" y="207478"/>
              <a:ext cx="1061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例子</a:t>
              </a:r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2: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23642" y="207477"/>
              <a:ext cx="2646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的面積</a:t>
              </a:r>
              <a:endPara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785" y="902341"/>
              <a:ext cx="2066592" cy="1271749"/>
            </a:xfrm>
            <a:prstGeom prst="rect">
              <a:avLst/>
            </a:prstGeom>
          </p:spPr>
        </p:pic>
      </p:grpSp>
      <p:sp>
        <p:nvSpPr>
          <p:cNvPr id="26" name="矩形 25"/>
          <p:cNvSpPr/>
          <p:nvPr/>
        </p:nvSpPr>
        <p:spPr>
          <a:xfrm>
            <a:off x="266116" y="4261234"/>
            <a:ext cx="86117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638" indent="-274638"/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可以在剛才的圖形中加上數字，並提問學生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在這些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邊長加上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數字後，你覺得應該使用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剛才哪一個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方法才可以計算到這個圖形的面積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」這樣，便可以</a:t>
            </a:r>
            <a:r>
              <a:rPr lang="zh-TW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使學生判斷之前哪些解題策略是</a:t>
            </a:r>
            <a:r>
              <a:rPr lang="zh-TW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74638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亦可以邀請學生</a:t>
            </a:r>
            <a:r>
              <a:rPr lang="zh-TW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為何會選擇以上的方法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：「請你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解釋為何你會用分割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法或補足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法去計算答案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專科詞彙與學科概念聯繫、聯繫前備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知識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 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遇上能力較弱的學生，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可以請他們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用以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句式來協助作答：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</a:t>
            </a:r>
            <a:r>
              <a:rPr lang="zh-TW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會將這圖形</a:t>
            </a:r>
            <a:r>
              <a:rPr lang="zh-TW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分成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 /</a:t>
            </a:r>
            <a:r>
              <a:rPr lang="zh-TW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我在這圖形中加入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線段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因為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(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703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851</TotalTime>
  <Words>1717</Words>
  <Application>Microsoft Office PowerPoint</Application>
  <PresentationFormat>如螢幕大小 (4:3)</PresentationFormat>
  <Paragraphs>151</Paragraphs>
  <Slides>16</Slides>
  <Notes>16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PowerPoint 簡報</vt:lpstr>
      <vt:lpstr>學習難點1</vt:lpstr>
      <vt:lpstr>學習難點2</vt:lpstr>
      <vt:lpstr>PowerPoint 簡報</vt:lpstr>
      <vt:lpstr>PowerPoint 簡報</vt:lpstr>
      <vt:lpstr>PowerPoint 簡報</vt:lpstr>
      <vt:lpstr>針對學習難點1</vt:lpstr>
      <vt:lpstr>PowerPoint 簡報</vt:lpstr>
      <vt:lpstr>PowerPoint 簡報</vt:lpstr>
      <vt:lpstr>PowerPoint 簡報</vt:lpstr>
      <vt:lpstr>針對學習難點2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SO, Lai-ching</cp:lastModifiedBy>
  <cp:revision>64</cp:revision>
  <cp:lastPrinted>2015-11-24T03:20:51Z</cp:lastPrinted>
  <dcterms:created xsi:type="dcterms:W3CDTF">2015-07-23T01:10:38Z</dcterms:created>
  <dcterms:modified xsi:type="dcterms:W3CDTF">2016-03-16T07:59:55Z</dcterms:modified>
</cp:coreProperties>
</file>