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67" r:id="rId2"/>
    <p:sldId id="268" r:id="rId3"/>
    <p:sldId id="269" r:id="rId4"/>
    <p:sldId id="293" r:id="rId5"/>
    <p:sldId id="294" r:id="rId6"/>
    <p:sldId id="295" r:id="rId7"/>
    <p:sldId id="276" r:id="rId8"/>
    <p:sldId id="277" r:id="rId9"/>
    <p:sldId id="278" r:id="rId10"/>
    <p:sldId id="279" r:id="rId11"/>
    <p:sldId id="280" r:id="rId12"/>
    <p:sldId id="281" r:id="rId13"/>
    <p:sldId id="282" r:id="rId14"/>
    <p:sldId id="283" r:id="rId15"/>
    <p:sldId id="285" r:id="rId16"/>
    <p:sldId id="284" r:id="rId17"/>
    <p:sldId id="286" r:id="rId18"/>
    <p:sldId id="287" r:id="rId19"/>
    <p:sldId id="288" r:id="rId20"/>
    <p:sldId id="289" r:id="rId21"/>
    <p:sldId id="290" r:id="rId22"/>
    <p:sldId id="291" r:id="rId23"/>
    <p:sldId id="292" r:id="rId24"/>
  </p:sldIdLst>
  <p:sldSz cx="9144000" cy="6858000" type="screen4x3"/>
  <p:notesSz cx="6669088" cy="9928225"/>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 xmlns:p15="http://schemas.microsoft.com/office/powerpoint/2012/main">
        <p15:guide id="1" orient="horz" pos="3127"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1" autoAdjust="0"/>
    <p:restoredTop sz="94660"/>
  </p:normalViewPr>
  <p:slideViewPr>
    <p:cSldViewPr snapToGrid="0" showGuides="1">
      <p:cViewPr>
        <p:scale>
          <a:sx n="90" d="100"/>
          <a:sy n="90" d="100"/>
        </p:scale>
        <p:origin x="-552" y="360"/>
      </p:cViewPr>
      <p:guideLst>
        <p:guide orient="horz" pos="2160"/>
        <p:guide pos="2880"/>
      </p:guideLst>
    </p:cSldViewPr>
  </p:slideViewPr>
  <p:notesTextViewPr>
    <p:cViewPr>
      <p:scale>
        <a:sx n="1" d="1"/>
        <a:sy n="1" d="1"/>
      </p:scale>
      <p:origin x="0" y="0"/>
    </p:cViewPr>
  </p:notesTextViewPr>
  <p:notesViewPr>
    <p:cSldViewPr snapToGrid="0" showGuides="1">
      <p:cViewPr varScale="1">
        <p:scale>
          <a:sx n="82" d="100"/>
          <a:sy n="82" d="100"/>
        </p:scale>
        <p:origin x="606" y="6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889938" cy="498135"/>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777607" y="0"/>
            <a:ext cx="2889938" cy="498135"/>
          </a:xfrm>
          <a:prstGeom prst="rect">
            <a:avLst/>
          </a:prstGeom>
        </p:spPr>
        <p:txBody>
          <a:bodyPr vert="horz" lIns="91440" tIns="45720" rIns="91440" bIns="45720" rtlCol="0"/>
          <a:lstStyle>
            <a:lvl1pPr algn="r">
              <a:defRPr sz="1200"/>
            </a:lvl1pPr>
          </a:lstStyle>
          <a:p>
            <a:fld id="{97C1EF37-D441-4105-921C-1F28FD3242C4}" type="datetimeFigureOut">
              <a:rPr lang="zh-HK" altLang="en-US" smtClean="0"/>
              <a:t>13/3/2016</a:t>
            </a:fld>
            <a:endParaRPr lang="zh-HK" altLang="en-US"/>
          </a:p>
        </p:txBody>
      </p:sp>
      <p:sp>
        <p:nvSpPr>
          <p:cNvPr id="4" name="投影片圖像版面配置區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66909" y="4777958"/>
            <a:ext cx="5335270" cy="3909239"/>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9430091"/>
            <a:ext cx="2889938" cy="498134"/>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777607" y="9430091"/>
            <a:ext cx="2889938" cy="498134"/>
          </a:xfrm>
          <a:prstGeom prst="rect">
            <a:avLst/>
          </a:prstGeom>
        </p:spPr>
        <p:txBody>
          <a:bodyPr vert="horz" lIns="91440" tIns="45720" rIns="91440" bIns="45720" rtlCol="0" anchor="b"/>
          <a:lstStyle>
            <a:lvl1pPr algn="r">
              <a:defRPr sz="1200"/>
            </a:lvl1pPr>
          </a:lstStyle>
          <a:p>
            <a:fld id="{A31F10F7-D1EF-4B03-A3C4-B7FCB843D852}" type="slidenum">
              <a:rPr lang="zh-HK" altLang="en-US" smtClean="0"/>
              <a:t>‹#›</a:t>
            </a:fld>
            <a:endParaRPr lang="zh-HK" altLang="en-US"/>
          </a:p>
        </p:txBody>
      </p:sp>
    </p:spTree>
    <p:extLst>
      <p:ext uri="{BB962C8B-B14F-4D97-AF65-F5344CB8AC3E}">
        <p14:creationId xmlns:p14="http://schemas.microsoft.com/office/powerpoint/2010/main" val="2433894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a:t>
            </a:fld>
            <a:endParaRPr lang="zh-HK" altLang="en-US"/>
          </a:p>
        </p:txBody>
      </p:sp>
    </p:spTree>
    <p:extLst>
      <p:ext uri="{BB962C8B-B14F-4D97-AF65-F5344CB8AC3E}">
        <p14:creationId xmlns:p14="http://schemas.microsoft.com/office/powerpoint/2010/main" val="2931165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2</a:t>
            </a:fld>
            <a:endParaRPr lang="zh-HK" altLang="en-US"/>
          </a:p>
        </p:txBody>
      </p:sp>
    </p:spTree>
    <p:extLst>
      <p:ext uri="{BB962C8B-B14F-4D97-AF65-F5344CB8AC3E}">
        <p14:creationId xmlns:p14="http://schemas.microsoft.com/office/powerpoint/2010/main" val="315422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3</a:t>
            </a:fld>
            <a:endParaRPr lang="zh-HK" altLang="en-US"/>
          </a:p>
        </p:txBody>
      </p:sp>
    </p:spTree>
    <p:extLst>
      <p:ext uri="{BB962C8B-B14F-4D97-AF65-F5344CB8AC3E}">
        <p14:creationId xmlns:p14="http://schemas.microsoft.com/office/powerpoint/2010/main" val="3749418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4</a:t>
            </a:fld>
            <a:endParaRPr lang="zh-HK" altLang="en-US"/>
          </a:p>
        </p:txBody>
      </p:sp>
    </p:spTree>
    <p:extLst>
      <p:ext uri="{BB962C8B-B14F-4D97-AF65-F5344CB8AC3E}">
        <p14:creationId xmlns:p14="http://schemas.microsoft.com/office/powerpoint/2010/main" val="3701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5</a:t>
            </a:fld>
            <a:endParaRPr lang="zh-HK" altLang="en-US"/>
          </a:p>
        </p:txBody>
      </p:sp>
    </p:spTree>
    <p:extLst>
      <p:ext uri="{BB962C8B-B14F-4D97-AF65-F5344CB8AC3E}">
        <p14:creationId xmlns:p14="http://schemas.microsoft.com/office/powerpoint/2010/main" val="943109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6</a:t>
            </a:fld>
            <a:endParaRPr lang="zh-HK" altLang="en-US"/>
          </a:p>
        </p:txBody>
      </p:sp>
    </p:spTree>
    <p:extLst>
      <p:ext uri="{BB962C8B-B14F-4D97-AF65-F5344CB8AC3E}">
        <p14:creationId xmlns:p14="http://schemas.microsoft.com/office/powerpoint/2010/main" val="693713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7</a:t>
            </a:fld>
            <a:endParaRPr lang="zh-HK" altLang="en-US"/>
          </a:p>
        </p:txBody>
      </p:sp>
    </p:spTree>
    <p:extLst>
      <p:ext uri="{BB962C8B-B14F-4D97-AF65-F5344CB8AC3E}">
        <p14:creationId xmlns:p14="http://schemas.microsoft.com/office/powerpoint/2010/main" val="1080639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8</a:t>
            </a:fld>
            <a:endParaRPr lang="zh-HK" altLang="en-US"/>
          </a:p>
        </p:txBody>
      </p:sp>
    </p:spTree>
    <p:extLst>
      <p:ext uri="{BB962C8B-B14F-4D97-AF65-F5344CB8AC3E}">
        <p14:creationId xmlns:p14="http://schemas.microsoft.com/office/powerpoint/2010/main" val="880316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9</a:t>
            </a:fld>
            <a:endParaRPr lang="zh-HK" altLang="en-US"/>
          </a:p>
        </p:txBody>
      </p:sp>
    </p:spTree>
    <p:extLst>
      <p:ext uri="{BB962C8B-B14F-4D97-AF65-F5344CB8AC3E}">
        <p14:creationId xmlns:p14="http://schemas.microsoft.com/office/powerpoint/2010/main" val="2783005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10</a:t>
            </a:fld>
            <a:endParaRPr lang="zh-HK" altLang="en-US"/>
          </a:p>
        </p:txBody>
      </p:sp>
    </p:spTree>
    <p:extLst>
      <p:ext uri="{BB962C8B-B14F-4D97-AF65-F5344CB8AC3E}">
        <p14:creationId xmlns:p14="http://schemas.microsoft.com/office/powerpoint/2010/main" val="2001358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11</a:t>
            </a:fld>
            <a:endParaRPr lang="zh-HK" altLang="en-US"/>
          </a:p>
        </p:txBody>
      </p:sp>
    </p:spTree>
    <p:extLst>
      <p:ext uri="{BB962C8B-B14F-4D97-AF65-F5344CB8AC3E}">
        <p14:creationId xmlns:p14="http://schemas.microsoft.com/office/powerpoint/2010/main" val="1224993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12</a:t>
            </a:fld>
            <a:endParaRPr lang="zh-HK" altLang="en-US"/>
          </a:p>
        </p:txBody>
      </p:sp>
    </p:spTree>
    <p:extLst>
      <p:ext uri="{BB962C8B-B14F-4D97-AF65-F5344CB8AC3E}">
        <p14:creationId xmlns:p14="http://schemas.microsoft.com/office/powerpoint/2010/main" val="2609860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sz="1400" dirty="0" smtClean="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13</a:t>
            </a:fld>
            <a:endParaRPr lang="zh-HK" altLang="en-US"/>
          </a:p>
        </p:txBody>
      </p:sp>
    </p:spTree>
    <p:extLst>
      <p:ext uri="{BB962C8B-B14F-4D97-AF65-F5344CB8AC3E}">
        <p14:creationId xmlns:p14="http://schemas.microsoft.com/office/powerpoint/2010/main" val="2449866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spcBef>
                <a:spcPct val="0"/>
              </a:spcBef>
              <a:buFontTx/>
              <a:buNone/>
            </a:pPr>
            <a:endParaRPr lang="en-US" altLang="zh-TW" sz="1400" dirty="0" smtClean="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14</a:t>
            </a:fld>
            <a:endParaRPr lang="zh-HK" altLang="en-US"/>
          </a:p>
        </p:txBody>
      </p:sp>
    </p:spTree>
    <p:extLst>
      <p:ext uri="{BB962C8B-B14F-4D97-AF65-F5344CB8AC3E}">
        <p14:creationId xmlns:p14="http://schemas.microsoft.com/office/powerpoint/2010/main" val="4005054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endParaRPr lang="zh-HK" altLang="en-US" sz="14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15</a:t>
            </a:fld>
            <a:endParaRPr lang="zh-HK" altLang="en-US"/>
          </a:p>
        </p:txBody>
      </p:sp>
    </p:spTree>
    <p:extLst>
      <p:ext uri="{BB962C8B-B14F-4D97-AF65-F5344CB8AC3E}">
        <p14:creationId xmlns:p14="http://schemas.microsoft.com/office/powerpoint/2010/main" val="3677774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16</a:t>
            </a:fld>
            <a:endParaRPr lang="zh-HK" altLang="en-US"/>
          </a:p>
        </p:txBody>
      </p:sp>
    </p:spTree>
    <p:extLst>
      <p:ext uri="{BB962C8B-B14F-4D97-AF65-F5344CB8AC3E}">
        <p14:creationId xmlns:p14="http://schemas.microsoft.com/office/powerpoint/2010/main" val="991154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17</a:t>
            </a:fld>
            <a:endParaRPr lang="zh-HK" altLang="en-US"/>
          </a:p>
        </p:txBody>
      </p:sp>
    </p:spTree>
    <p:extLst>
      <p:ext uri="{BB962C8B-B14F-4D97-AF65-F5344CB8AC3E}">
        <p14:creationId xmlns:p14="http://schemas.microsoft.com/office/powerpoint/2010/main" val="1412754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18</a:t>
            </a:fld>
            <a:endParaRPr lang="zh-HK" altLang="en-US"/>
          </a:p>
        </p:txBody>
      </p:sp>
    </p:spTree>
    <p:extLst>
      <p:ext uri="{BB962C8B-B14F-4D97-AF65-F5344CB8AC3E}">
        <p14:creationId xmlns:p14="http://schemas.microsoft.com/office/powerpoint/2010/main" val="2410366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19</a:t>
            </a:fld>
            <a:endParaRPr lang="zh-HK" altLang="en-US"/>
          </a:p>
        </p:txBody>
      </p:sp>
    </p:spTree>
    <p:extLst>
      <p:ext uri="{BB962C8B-B14F-4D97-AF65-F5344CB8AC3E}">
        <p14:creationId xmlns:p14="http://schemas.microsoft.com/office/powerpoint/2010/main" val="4232538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20</a:t>
            </a:fld>
            <a:endParaRPr lang="zh-HK" altLang="en-US"/>
          </a:p>
        </p:txBody>
      </p:sp>
    </p:spTree>
    <p:extLst>
      <p:ext uri="{BB962C8B-B14F-4D97-AF65-F5344CB8AC3E}">
        <p14:creationId xmlns:p14="http://schemas.microsoft.com/office/powerpoint/2010/main" val="3086378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21</a:t>
            </a:fld>
            <a:endParaRPr lang="zh-HK" altLang="en-US"/>
          </a:p>
        </p:txBody>
      </p:sp>
    </p:spTree>
    <p:extLst>
      <p:ext uri="{BB962C8B-B14F-4D97-AF65-F5344CB8AC3E}">
        <p14:creationId xmlns:p14="http://schemas.microsoft.com/office/powerpoint/2010/main" val="1844863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22</a:t>
            </a:fld>
            <a:endParaRPr lang="zh-HK" altLang="en-US"/>
          </a:p>
        </p:txBody>
      </p:sp>
    </p:spTree>
    <p:extLst>
      <p:ext uri="{BB962C8B-B14F-4D97-AF65-F5344CB8AC3E}">
        <p14:creationId xmlns:p14="http://schemas.microsoft.com/office/powerpoint/2010/main" val="1793720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A31F10F7-D1EF-4B03-A3C4-B7FCB843D852}" type="slidenum">
              <a:rPr lang="zh-HK" altLang="en-US" smtClean="0"/>
              <a:t>23</a:t>
            </a:fld>
            <a:endParaRPr lang="zh-HK" altLang="en-US"/>
          </a:p>
        </p:txBody>
      </p:sp>
    </p:spTree>
    <p:extLst>
      <p:ext uri="{BB962C8B-B14F-4D97-AF65-F5344CB8AC3E}">
        <p14:creationId xmlns:p14="http://schemas.microsoft.com/office/powerpoint/2010/main" val="40332099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524755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36395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782997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421268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423709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3481236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69533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00629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29188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1214114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13/3/2016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1709281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CCDE1-BABF-4061-B021-7E9648CE471D}" type="datetimeFigureOut">
              <a:rPr lang="zh-HK" altLang="en-US" smtClean="0"/>
              <a:t>13/3/2016</a:t>
            </a:fld>
            <a:endParaRPr lang="zh-HK"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3579843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5.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6.png"/><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14.png"/><Relationship Id="rId4" Type="http://schemas.openxmlformats.org/officeDocument/2006/relationships/image" Target="../media/image25.png"/><Relationship Id="rId9"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9.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52.png"/><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7.png"/><Relationship Id="rId7"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14.png"/><Relationship Id="rId4" Type="http://schemas.openxmlformats.org/officeDocument/2006/relationships/image" Target="../media/image25.png"/><Relationship Id="rId9"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89980" y="2726174"/>
            <a:ext cx="4464685" cy="830997"/>
          </a:xfrm>
          <a:prstGeom prst="rect">
            <a:avLst/>
          </a:prstGeom>
        </p:spPr>
        <p:txBody>
          <a:bodyPr wrap="none">
            <a:spAutoFit/>
          </a:bodyPr>
          <a:lstStyle/>
          <a:p>
            <a:pPr algn="ctr"/>
            <a:r>
              <a:rPr lang="zh-TW" altLang="en-US" sz="4800" b="1" dirty="0">
                <a:latin typeface="微軟正黑體" panose="020B0604030504040204" pitchFamily="34" charset="-120"/>
                <a:ea typeface="微軟正黑體" panose="020B0604030504040204" pitchFamily="34" charset="-120"/>
              </a:rPr>
              <a:t>面積與體積 </a:t>
            </a:r>
            <a:r>
              <a:rPr lang="en-US" altLang="zh-TW" sz="4800" b="1" dirty="0" smtClean="0">
                <a:latin typeface="微軟正黑體" panose="020B0604030504040204" pitchFamily="34" charset="-120"/>
                <a:ea typeface="微軟正黑體" panose="020B0604030504040204" pitchFamily="34" charset="-120"/>
              </a:rPr>
              <a:t>(</a:t>
            </a:r>
            <a:r>
              <a:rPr lang="zh-HK" altLang="en-US" sz="4800" b="1">
                <a:latin typeface="微軟正黑體" panose="020B0604030504040204" pitchFamily="34" charset="-120"/>
                <a:ea typeface="微軟正黑體" panose="020B0604030504040204" pitchFamily="34" charset="-120"/>
              </a:rPr>
              <a:t>二</a:t>
            </a:r>
            <a:r>
              <a:rPr lang="en-US" altLang="zh-TW" sz="4800" b="1" smtClean="0">
                <a:latin typeface="微軟正黑體" panose="020B0604030504040204" pitchFamily="34" charset="-120"/>
                <a:ea typeface="微軟正黑體" panose="020B0604030504040204" pitchFamily="34" charset="-120"/>
              </a:rPr>
              <a:t>)</a:t>
            </a:r>
            <a:endParaRPr lang="zh-HK" altLang="en-US" sz="4800" dirty="0"/>
          </a:p>
        </p:txBody>
      </p:sp>
    </p:spTree>
    <p:extLst>
      <p:ext uri="{BB962C8B-B14F-4D97-AF65-F5344CB8AC3E}">
        <p14:creationId xmlns:p14="http://schemas.microsoft.com/office/powerpoint/2010/main" val="310518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969008" y="274638"/>
            <a:ext cx="3176016" cy="1143000"/>
          </a:xfrm>
        </p:spPr>
        <p:txBody>
          <a:bodyPr/>
          <a:lstStyle/>
          <a:p>
            <a:pPr eaLnBrk="1" hangingPunct="1"/>
            <a:r>
              <a:rPr lang="zh-HK" altLang="en-US" sz="4800" b="1" dirty="0" smtClean="0">
                <a:latin typeface="微軟正黑體" panose="020B0604030504040204" pitchFamily="34" charset="-120"/>
                <a:ea typeface="微軟正黑體" panose="020B0604030504040204" pitchFamily="34" charset="-120"/>
              </a:rPr>
              <a:t>學習難點</a:t>
            </a:r>
            <a:r>
              <a:rPr lang="en-US" altLang="zh-HK" sz="4800" b="1" dirty="0" smtClean="0">
                <a:latin typeface="微軟正黑體" panose="020B0604030504040204" pitchFamily="34" charset="-120"/>
                <a:ea typeface="微軟正黑體" panose="020B0604030504040204" pitchFamily="34" charset="-120"/>
              </a:rPr>
              <a:t>1</a:t>
            </a:r>
            <a:endParaRPr lang="zh-HK" altLang="zh-HK" sz="4800" b="1" dirty="0" smtClean="0">
              <a:latin typeface="微軟正黑體" panose="020B0604030504040204" pitchFamily="34" charset="-120"/>
              <a:ea typeface="微軟正黑體" panose="020B0604030504040204" pitchFamily="34" charset="-120"/>
            </a:endParaRPr>
          </a:p>
        </p:txBody>
      </p:sp>
      <p:sp>
        <p:nvSpPr>
          <p:cNvPr id="4" name="Rectangle 3"/>
          <p:cNvSpPr txBox="1">
            <a:spLocks noChangeArrowheads="1"/>
          </p:cNvSpPr>
          <p:nvPr/>
        </p:nvSpPr>
        <p:spPr bwMode="auto">
          <a:xfrm>
            <a:off x="1213104" y="3314591"/>
            <a:ext cx="1194816" cy="61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b="1" dirty="0" smtClean="0">
                <a:latin typeface="微軟正黑體" panose="020B0604030504040204" pitchFamily="34" charset="-120"/>
                <a:ea typeface="微軟正黑體" panose="020B0604030504040204" pitchFamily="34" charset="-120"/>
              </a:rPr>
              <a:t>例子：</a:t>
            </a:r>
            <a:endParaRPr lang="en-US" altLang="zh-TW" b="1" dirty="0">
              <a:latin typeface="微軟正黑體" panose="020B0604030504040204" pitchFamily="34" charset="-120"/>
              <a:ea typeface="微軟正黑體" panose="020B0604030504040204" pitchFamily="34" charset="-120"/>
            </a:endParaRPr>
          </a:p>
        </p:txBody>
      </p:sp>
      <p:sp>
        <p:nvSpPr>
          <p:cNvPr id="5" name="矩形 4"/>
          <p:cNvSpPr/>
          <p:nvPr/>
        </p:nvSpPr>
        <p:spPr>
          <a:xfrm>
            <a:off x="1969008" y="1386317"/>
            <a:ext cx="6367271" cy="1938992"/>
          </a:xfrm>
          <a:prstGeom prst="rect">
            <a:avLst/>
          </a:prstGeom>
        </p:spPr>
        <p:txBody>
          <a:bodyPr wrap="square">
            <a:spAutoFit/>
          </a:bodyPr>
          <a:lstStyle/>
          <a:p>
            <a:r>
              <a:rPr lang="zh-TW" altLang="en-US" sz="4000" b="1" dirty="0">
                <a:latin typeface="微軟正黑體" panose="020B0604030504040204" pitchFamily="34" charset="-120"/>
                <a:ea typeface="微軟正黑體" panose="020B0604030504040204" pitchFamily="34" charset="-120"/>
              </a:rPr>
              <a:t>把弧長、圓心角、周</a:t>
            </a:r>
            <a:r>
              <a:rPr lang="zh-TW" altLang="en-US" sz="4000" b="1" dirty="0" smtClean="0">
                <a:latin typeface="微軟正黑體" panose="020B0604030504040204" pitchFamily="34" charset="-120"/>
                <a:ea typeface="微軟正黑體" panose="020B0604030504040204" pitchFamily="34" charset="-120"/>
              </a:rPr>
              <a:t>界或</a:t>
            </a:r>
            <a:r>
              <a:rPr lang="zh-TW" altLang="en-US" sz="4000" b="1" dirty="0">
                <a:latin typeface="微軟正黑體" panose="020B0604030504040204" pitchFamily="34" charset="-120"/>
                <a:ea typeface="微軟正黑體" panose="020B0604030504040204" pitchFamily="34" charset="-120"/>
              </a:rPr>
              <a:t>扇形面積混淆，以及用錯公式去計算答案。</a:t>
            </a:r>
            <a:endParaRPr lang="zh-HK" altLang="en-US" sz="4000" b="1" dirty="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04" y="355775"/>
            <a:ext cx="755904" cy="755904"/>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30728">
            <a:off x="7209256" y="2897683"/>
            <a:ext cx="1738237" cy="1448531"/>
          </a:xfrm>
          <a:prstGeom prst="rect">
            <a:avLst/>
          </a:prstGeom>
        </p:spPr>
      </p:pic>
      <p:sp>
        <p:nvSpPr>
          <p:cNvPr id="2" name="矩形 1"/>
          <p:cNvSpPr/>
          <p:nvPr/>
        </p:nvSpPr>
        <p:spPr>
          <a:xfrm>
            <a:off x="1969008" y="3778535"/>
            <a:ext cx="2646878" cy="584775"/>
          </a:xfrm>
          <a:prstGeom prst="rect">
            <a:avLst/>
          </a:prstGeom>
        </p:spPr>
        <p:txBody>
          <a:bodyPr wrap="none">
            <a:spAutoFit/>
          </a:bodyPr>
          <a:lstStyle/>
          <a:p>
            <a:r>
              <a:rPr lang="zh-TW" altLang="en-US" sz="3200" b="1" dirty="0">
                <a:latin typeface="微軟正黑體" panose="020B0604030504040204" pitchFamily="34" charset="-120"/>
                <a:ea typeface="微軟正黑體" panose="020B0604030504040204" pitchFamily="34" charset="-120"/>
              </a:rPr>
              <a:t>求扇形的周界</a:t>
            </a:r>
            <a:endParaRPr lang="en-US" altLang="zh-HK" sz="3200" b="1" dirty="0">
              <a:latin typeface="微軟正黑體" panose="020B0604030504040204" pitchFamily="34" charset="-120"/>
              <a:ea typeface="微軟正黑體" panose="020B0604030504040204" pitchFamily="34" charset="-120"/>
            </a:endParaRPr>
          </a:p>
        </p:txBody>
      </p:sp>
      <p:sp>
        <p:nvSpPr>
          <p:cNvPr id="8" name="矩形 7"/>
          <p:cNvSpPr/>
          <p:nvPr/>
        </p:nvSpPr>
        <p:spPr>
          <a:xfrm>
            <a:off x="1969008" y="4658070"/>
            <a:ext cx="3858749" cy="830997"/>
          </a:xfrm>
          <a:prstGeom prst="rect">
            <a:avLst/>
          </a:prstGeom>
        </p:spPr>
        <p:txBody>
          <a:bodyPr wrap="none">
            <a:spAutoFit/>
          </a:bodyPr>
          <a:lstStyle/>
          <a:p>
            <a:r>
              <a:rPr lang="zh-TW" altLang="en-US" sz="2400" b="1" dirty="0">
                <a:latin typeface="微軟正黑體" panose="020B0604030504040204" pitchFamily="34" charset="-120"/>
                <a:ea typeface="微軟正黑體" panose="020B0604030504040204" pitchFamily="34" charset="-120"/>
              </a:rPr>
              <a:t>學生常犯錯誤</a:t>
            </a:r>
            <a:r>
              <a:rPr lang="en-US" altLang="zh-TW" sz="2400" b="1" dirty="0">
                <a:latin typeface="微軟正黑體" panose="020B0604030504040204" pitchFamily="34" charset="-120"/>
                <a:ea typeface="微軟正黑體" panose="020B0604030504040204" pitchFamily="34" charset="-120"/>
              </a:rPr>
              <a:t>:</a:t>
            </a:r>
          </a:p>
          <a:p>
            <a:pPr marL="285750" indent="-285750">
              <a:buFont typeface="Wingdings" panose="05000000000000000000" pitchFamily="2" charset="2"/>
              <a:buChar char="Ø"/>
            </a:pPr>
            <a:r>
              <a:rPr lang="zh-TW" altLang="en-US" sz="2400" b="1" dirty="0" smtClean="0">
                <a:latin typeface="微軟正黑體" panose="020B0604030504040204" pitchFamily="34" charset="-120"/>
                <a:ea typeface="微軟正黑體" panose="020B0604030504040204" pitchFamily="34" charset="-120"/>
                <a:sym typeface="Wingdings" panose="05000000000000000000" pitchFamily="2" charset="2"/>
              </a:rPr>
              <a:t>大部分</a:t>
            </a:r>
            <a:r>
              <a:rPr lang="zh-TW" altLang="en-US" sz="2400" b="1" dirty="0">
                <a:latin typeface="微軟正黑體" panose="020B0604030504040204" pitchFamily="34" charset="-120"/>
                <a:ea typeface="微軟正黑體" panose="020B0604030504040204" pitchFamily="34" charset="-120"/>
                <a:sym typeface="Wingdings" panose="05000000000000000000" pitchFamily="2" charset="2"/>
              </a:rPr>
              <a:t>學生會把答案寫成</a:t>
            </a:r>
            <a:endParaRPr lang="zh-HK" altLang="en-US" sz="2400" b="1"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a14="http://schemas.microsoft.com/office/drawing/2010/main">
        <mc:Choice Requires="a14">
          <p:sp>
            <p:nvSpPr>
              <p:cNvPr id="10" name="矩形 9"/>
              <p:cNvSpPr/>
              <p:nvPr/>
            </p:nvSpPr>
            <p:spPr>
              <a:xfrm>
                <a:off x="2407920" y="5312082"/>
                <a:ext cx="2872838" cy="670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TW" sz="2000" i="1">
                          <a:latin typeface="Cambria Math" panose="02040503050406030204" pitchFamily="18" charset="0"/>
                          <a:sym typeface="Wingdings" panose="05000000000000000000" pitchFamily="2" charset="2"/>
                        </a:rPr>
                        <m:t>2</m:t>
                      </m:r>
                      <m:r>
                        <a:rPr lang="en-US" altLang="zh-TW" sz="2000" i="1">
                          <a:latin typeface="Cambria Math" panose="02040503050406030204" pitchFamily="18" charset="0"/>
                          <a:sym typeface="Wingdings" panose="05000000000000000000" pitchFamily="2" charset="2"/>
                        </a:rPr>
                        <m:t>𝜋</m:t>
                      </m:r>
                      <m:d>
                        <m:dPr>
                          <m:ctrlPr>
                            <a:rPr lang="en-US" altLang="zh-TW" sz="2000" i="1">
                              <a:latin typeface="Cambria Math"/>
                              <a:sym typeface="Wingdings" panose="05000000000000000000" pitchFamily="2" charset="2"/>
                            </a:rPr>
                          </m:ctrlPr>
                        </m:dPr>
                        <m:e>
                          <m:r>
                            <a:rPr lang="en-US" altLang="zh-TW" sz="2000" i="1">
                              <a:latin typeface="Cambria Math" panose="02040503050406030204" pitchFamily="18" charset="0"/>
                              <a:sym typeface="Wingdings" panose="05000000000000000000" pitchFamily="2" charset="2"/>
                            </a:rPr>
                            <m:t>2</m:t>
                          </m:r>
                        </m:e>
                      </m:d>
                      <m:r>
                        <a:rPr lang="en-US" altLang="zh-TW" sz="2000" i="1">
                          <a:latin typeface="Cambria Math" panose="02040503050406030204" pitchFamily="18" charset="0"/>
                          <a:sym typeface="Wingdings" panose="05000000000000000000" pitchFamily="2" charset="2"/>
                        </a:rPr>
                        <m:t>×</m:t>
                      </m:r>
                      <m:f>
                        <m:fPr>
                          <m:ctrlPr>
                            <a:rPr lang="en-US" altLang="zh-TW" sz="2000" i="1">
                              <a:latin typeface="Cambria Math"/>
                              <a:sym typeface="Wingdings" panose="05000000000000000000" pitchFamily="2" charset="2"/>
                            </a:rPr>
                          </m:ctrlPr>
                        </m:fPr>
                        <m:num>
                          <m:r>
                            <a:rPr lang="en-US" altLang="zh-TW" sz="2000" i="1">
                              <a:latin typeface="Cambria Math" panose="02040503050406030204" pitchFamily="18" charset="0"/>
                              <a:sym typeface="Wingdings" panose="05000000000000000000" pitchFamily="2" charset="2"/>
                            </a:rPr>
                            <m:t>120°</m:t>
                          </m:r>
                        </m:num>
                        <m:den>
                          <m:r>
                            <a:rPr lang="en-US" altLang="zh-TW" sz="2000" i="1">
                              <a:latin typeface="Cambria Math" panose="02040503050406030204" pitchFamily="18" charset="0"/>
                              <a:sym typeface="Wingdings" panose="05000000000000000000" pitchFamily="2" charset="2"/>
                            </a:rPr>
                            <m:t>360°</m:t>
                          </m:r>
                        </m:den>
                      </m:f>
                      <m:r>
                        <a:rPr lang="en-US" altLang="zh-TW" sz="2000" i="1">
                          <a:latin typeface="Cambria Math" panose="02040503050406030204" pitchFamily="18" charset="0"/>
                          <a:sym typeface="Wingdings" panose="05000000000000000000" pitchFamily="2" charset="2"/>
                        </a:rPr>
                        <m:t>=4.19</m:t>
                      </m:r>
                      <m:r>
                        <a:rPr lang="en-US" altLang="zh-TW" sz="2000" i="1">
                          <a:latin typeface="Cambria Math" panose="02040503050406030204" pitchFamily="18" charset="0"/>
                          <a:sym typeface="Wingdings" panose="05000000000000000000" pitchFamily="2" charset="2"/>
                        </a:rPr>
                        <m:t>𝑐𝑚</m:t>
                      </m:r>
                    </m:oMath>
                  </m:oMathPara>
                </a14:m>
                <a:endParaRPr lang="en-US" altLang="zh-TW" sz="2000" dirty="0">
                  <a:sym typeface="Wingdings" panose="05000000000000000000" pitchFamily="2" charset="2"/>
                </a:endParaRPr>
              </a:p>
            </p:txBody>
          </p:sp>
        </mc:Choice>
        <mc:Fallback xmlns="">
          <p:sp>
            <p:nvSpPr>
              <p:cNvPr id="10" name="矩形 9"/>
              <p:cNvSpPr>
                <a:spLocks noRot="1" noChangeAspect="1" noMove="1" noResize="1" noEditPoints="1" noAdjustHandles="1" noChangeArrowheads="1" noChangeShapeType="1" noTextEdit="1"/>
              </p:cNvSpPr>
              <p:nvPr/>
            </p:nvSpPr>
            <p:spPr>
              <a:xfrm>
                <a:off x="2407920" y="5312082"/>
                <a:ext cx="2872838" cy="670568"/>
              </a:xfrm>
              <a:prstGeom prst="rect">
                <a:avLst/>
              </a:prstGeom>
              <a:blipFill rotWithShape="0">
                <a:blip r:embed="rId5"/>
                <a:stretch>
                  <a:fillRect/>
                </a:stretch>
              </a:blipFill>
            </p:spPr>
            <p:txBody>
              <a:bodyPr/>
              <a:lstStyle/>
              <a:p>
                <a:r>
                  <a:rPr lang="zh-HK" altLang="en-US">
                    <a:noFill/>
                  </a:rPr>
                  <a:t> </a:t>
                </a:r>
              </a:p>
            </p:txBody>
          </p:sp>
        </mc:Fallback>
      </mc:AlternateContent>
      <p:pic>
        <p:nvPicPr>
          <p:cNvPr id="11" name="圖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7757" y="4792741"/>
            <a:ext cx="3043187" cy="1709249"/>
          </a:xfrm>
          <a:prstGeom prst="rect">
            <a:avLst/>
          </a:prstGeom>
        </p:spPr>
      </p:pic>
    </p:spTree>
    <p:extLst>
      <p:ext uri="{BB962C8B-B14F-4D97-AF65-F5344CB8AC3E}">
        <p14:creationId xmlns:p14="http://schemas.microsoft.com/office/powerpoint/2010/main" val="3023004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69010" y="1384979"/>
            <a:ext cx="6347904" cy="1323439"/>
          </a:xfrm>
          <a:prstGeom prst="rect">
            <a:avLst/>
          </a:prstGeom>
        </p:spPr>
        <p:txBody>
          <a:bodyPr wrap="square">
            <a:spAutoFit/>
          </a:bodyPr>
          <a:lstStyle/>
          <a:p>
            <a:r>
              <a:rPr lang="zh-TW" altLang="en-US" sz="4000" b="1" dirty="0">
                <a:latin typeface="微軟正黑體" panose="020B0604030504040204" pitchFamily="34" charset="-120"/>
                <a:ea typeface="微軟正黑體" panose="020B0604030504040204" pitchFamily="34" charset="-120"/>
              </a:rPr>
              <a:t>未能把文字題或圖形題轉化成數式，然後計算答案</a:t>
            </a:r>
            <a:endParaRPr lang="zh-HK" altLang="en-US" sz="4000" b="1" dirty="0">
              <a:latin typeface="微軟正黑體" panose="020B0604030504040204" pitchFamily="34" charset="-120"/>
              <a:ea typeface="微軟正黑體" panose="020B0604030504040204" pitchFamily="34" charset="-120"/>
            </a:endParaRPr>
          </a:p>
        </p:txBody>
      </p:sp>
      <p:sp>
        <p:nvSpPr>
          <p:cNvPr id="8" name="Rectangle 2"/>
          <p:cNvSpPr>
            <a:spLocks noGrp="1" noChangeArrowheads="1"/>
          </p:cNvSpPr>
          <p:nvPr>
            <p:ph type="title"/>
          </p:nvPr>
        </p:nvSpPr>
        <p:spPr>
          <a:xfrm>
            <a:off x="1969008" y="274638"/>
            <a:ext cx="3176016" cy="1143000"/>
          </a:xfrm>
        </p:spPr>
        <p:txBody>
          <a:bodyPr/>
          <a:lstStyle/>
          <a:p>
            <a:pPr eaLnBrk="1" hangingPunct="1"/>
            <a:r>
              <a:rPr lang="zh-HK" altLang="en-US" sz="4800" b="1" dirty="0" smtClean="0">
                <a:latin typeface="微軟正黑體" panose="020B0604030504040204" pitchFamily="34" charset="-120"/>
                <a:ea typeface="微軟正黑體" panose="020B0604030504040204" pitchFamily="34" charset="-120"/>
              </a:rPr>
              <a:t>學習難點</a:t>
            </a:r>
            <a:r>
              <a:rPr lang="en-US" altLang="zh-HK" sz="4800" b="1" dirty="0">
                <a:latin typeface="微軟正黑體" panose="020B0604030504040204" pitchFamily="34" charset="-120"/>
                <a:ea typeface="微軟正黑體" panose="020B0604030504040204" pitchFamily="34" charset="-120"/>
              </a:rPr>
              <a:t>2</a:t>
            </a:r>
            <a:endParaRPr lang="zh-HK" altLang="zh-HK" sz="4800" b="1" dirty="0" smtClean="0">
              <a:latin typeface="微軟正黑體" panose="020B0604030504040204" pitchFamily="34" charset="-120"/>
              <a:ea typeface="微軟正黑體" panose="020B0604030504040204" pitchFamily="34" charset="-120"/>
            </a:endParaRPr>
          </a:p>
        </p:txBody>
      </p: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04" y="355775"/>
            <a:ext cx="755904" cy="755904"/>
          </a:xfrm>
          <a:prstGeom prst="rect">
            <a:avLst/>
          </a:prstGeom>
        </p:spPr>
      </p:pic>
      <p:sp>
        <p:nvSpPr>
          <p:cNvPr id="10" name="Rectangle 3"/>
          <p:cNvSpPr txBox="1">
            <a:spLocks noChangeArrowheads="1"/>
          </p:cNvSpPr>
          <p:nvPr/>
        </p:nvSpPr>
        <p:spPr bwMode="auto">
          <a:xfrm>
            <a:off x="1213104" y="4297481"/>
            <a:ext cx="1194816" cy="61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b="1" dirty="0" smtClean="0">
                <a:latin typeface="微軟正黑體" panose="020B0604030504040204" pitchFamily="34" charset="-120"/>
                <a:ea typeface="微軟正黑體" panose="020B0604030504040204" pitchFamily="34" charset="-120"/>
              </a:rPr>
              <a:t>例子：</a:t>
            </a:r>
            <a:endParaRPr lang="en-US" altLang="zh-TW" b="1" dirty="0">
              <a:latin typeface="微軟正黑體" panose="020B0604030504040204" pitchFamily="34" charset="-120"/>
              <a:ea typeface="微軟正黑體" panose="020B0604030504040204" pitchFamily="34" charset="-120"/>
            </a:endParaRPr>
          </a:p>
        </p:txBody>
      </p:sp>
      <p:sp>
        <p:nvSpPr>
          <p:cNvPr id="11" name="矩形 10"/>
          <p:cNvSpPr/>
          <p:nvPr/>
        </p:nvSpPr>
        <p:spPr>
          <a:xfrm>
            <a:off x="1969008" y="4761425"/>
            <a:ext cx="3467616" cy="584775"/>
          </a:xfrm>
          <a:prstGeom prst="rect">
            <a:avLst/>
          </a:prstGeom>
        </p:spPr>
        <p:txBody>
          <a:bodyPr wrap="none">
            <a:spAutoFit/>
          </a:bodyPr>
          <a:lstStyle/>
          <a:p>
            <a:r>
              <a:rPr lang="zh-TW" altLang="en-US" sz="3200" b="1" dirty="0">
                <a:latin typeface="微軟正黑體" panose="020B0604030504040204" pitchFamily="34" charset="-120"/>
                <a:ea typeface="微軟正黑體" panose="020B0604030504040204" pitchFamily="34" charset="-120"/>
              </a:rPr>
              <a:t>求右圖的扇形面積</a:t>
            </a:r>
            <a:endParaRPr lang="zh-HK" altLang="en-US" sz="3200" b="1" dirty="0">
              <a:latin typeface="微軟正黑體" panose="020B0604030504040204" pitchFamily="34" charset="-120"/>
              <a:ea typeface="微軟正黑體" panose="020B0604030504040204" pitchFamily="34" charset="-120"/>
            </a:endParaRPr>
          </a:p>
        </p:txBody>
      </p:sp>
      <p:pic>
        <p:nvPicPr>
          <p:cNvPr id="12" name="圖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30728">
            <a:off x="7209256" y="2897683"/>
            <a:ext cx="1738237" cy="1448531"/>
          </a:xfrm>
          <a:prstGeom prst="rect">
            <a:avLst/>
          </a:prstGeom>
        </p:spPr>
      </p:pic>
      <p:pic>
        <p:nvPicPr>
          <p:cNvPr id="2" name="圖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7041" y="4297481"/>
            <a:ext cx="2864883" cy="2346766"/>
          </a:xfrm>
          <a:prstGeom prst="rect">
            <a:avLst/>
          </a:prstGeom>
        </p:spPr>
      </p:pic>
    </p:spTree>
    <p:extLst>
      <p:ext uri="{BB962C8B-B14F-4D97-AF65-F5344CB8AC3E}">
        <p14:creationId xmlns:p14="http://schemas.microsoft.com/office/powerpoint/2010/main" val="119588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 y="280676"/>
            <a:ext cx="9143244" cy="6296647"/>
          </a:xfrm>
          <a:prstGeom prst="rect">
            <a:avLst/>
          </a:prstGeom>
        </p:spPr>
      </p:pic>
      <p:sp>
        <p:nvSpPr>
          <p:cNvPr id="5" name="標題 1"/>
          <p:cNvSpPr txBox="1">
            <a:spLocks/>
          </p:cNvSpPr>
          <p:nvPr/>
        </p:nvSpPr>
        <p:spPr>
          <a:xfrm>
            <a:off x="1651000" y="448647"/>
            <a:ext cx="5830888" cy="6852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zh-TW" altLang="en-US" sz="4000" b="1" dirty="0" smtClean="0">
                <a:solidFill>
                  <a:schemeClr val="tx1">
                    <a:lumMod val="75000"/>
                    <a:lumOff val="25000"/>
                  </a:schemeClr>
                </a:solidFill>
                <a:latin typeface="微軟正黑體" panose="020B0604030504040204" pitchFamily="34" charset="-120"/>
                <a:ea typeface="微軟正黑體" panose="020B0604030504040204" pitchFamily="34" charset="-120"/>
              </a:rPr>
              <a:t>語言學習策略</a:t>
            </a:r>
            <a:endParaRPr lang="zh-HK" altLang="en-US" sz="40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1145104" y="2618548"/>
            <a:ext cx="1310713" cy="430887"/>
          </a:xfrm>
          <a:prstGeom prst="rect">
            <a:avLst/>
          </a:prstGeom>
        </p:spPr>
        <p:txBody>
          <a:bodyPr wrap="square">
            <a:spAutoFit/>
          </a:bodyPr>
          <a:lstStyle/>
          <a:p>
            <a:pPr eaLnBrk="1" fontAlgn="auto" hangingPunct="1">
              <a:spcBef>
                <a:spcPct val="20000"/>
              </a:spcBef>
              <a:spcAft>
                <a:spcPts val="0"/>
              </a:spcAft>
              <a:defRPr/>
            </a:pPr>
            <a:r>
              <a:rPr lang="zh-TW" altLang="zh-HK" sz="2200" b="1" dirty="0">
                <a:solidFill>
                  <a:schemeClr val="tx1">
                    <a:lumMod val="65000"/>
                    <a:lumOff val="35000"/>
                  </a:schemeClr>
                </a:solidFill>
                <a:latin typeface="微軟正黑體" panose="020B0604030504040204" pitchFamily="34" charset="-120"/>
                <a:ea typeface="微軟正黑體" panose="020B0604030504040204" pitchFamily="34" charset="-120"/>
              </a:rPr>
              <a:t>字根</a:t>
            </a:r>
            <a:r>
              <a:rPr lang="zh-TW" altLang="zh-HK" sz="2200" b="1" dirty="0">
                <a:solidFill>
                  <a:schemeClr val="tx1">
                    <a:lumMod val="65000"/>
                    <a:lumOff val="35000"/>
                  </a:schemeClr>
                </a:solidFill>
                <a:latin typeface="微軟正黑體" panose="020B0604030504040204" pitchFamily="34" charset="-120"/>
                <a:ea typeface="微軟正黑體" panose="020B0604030504040204" pitchFamily="34" charset="-120"/>
                <a:cs typeface="Helv"/>
              </a:rPr>
              <a:t>配</a:t>
            </a:r>
            <a:r>
              <a:rPr lang="zh-TW" altLang="zh-HK" sz="2200" b="1" dirty="0" smtClean="0">
                <a:solidFill>
                  <a:schemeClr val="tx1">
                    <a:lumMod val="65000"/>
                    <a:lumOff val="35000"/>
                  </a:schemeClr>
                </a:solidFill>
                <a:latin typeface="微軟正黑體" panose="020B0604030504040204" pitchFamily="34" charset="-120"/>
                <a:ea typeface="微軟正黑體" panose="020B0604030504040204" pitchFamily="34" charset="-120"/>
                <a:cs typeface="Helv"/>
              </a:rPr>
              <a:t>詞</a:t>
            </a:r>
            <a:endParaRPr lang="en-US" altLang="zh-TW" sz="2200" b="1" dirty="0">
              <a:solidFill>
                <a:schemeClr val="tx1">
                  <a:lumMod val="65000"/>
                  <a:lumOff val="35000"/>
                </a:schemeClr>
              </a:solidFill>
              <a:latin typeface="微軟正黑體" panose="020B0604030504040204" pitchFamily="34" charset="-120"/>
              <a:ea typeface="微軟正黑體" panose="020B0604030504040204" pitchFamily="34" charset="-120"/>
              <a:cs typeface="Helv"/>
            </a:endParaRPr>
          </a:p>
        </p:txBody>
      </p:sp>
      <p:sp>
        <p:nvSpPr>
          <p:cNvPr id="9" name="矩形 8"/>
          <p:cNvSpPr/>
          <p:nvPr/>
        </p:nvSpPr>
        <p:spPr>
          <a:xfrm>
            <a:off x="1693327" y="4170146"/>
            <a:ext cx="1350808" cy="430887"/>
          </a:xfrm>
          <a:prstGeom prst="rect">
            <a:avLst/>
          </a:prstGeom>
        </p:spPr>
        <p:txBody>
          <a:bodyPr wrap="square">
            <a:spAutoFit/>
          </a:bodyPr>
          <a:lstStyle/>
          <a:p>
            <a:pPr eaLnBrk="1" fontAlgn="auto" hangingPunct="1">
              <a:spcBef>
                <a:spcPts val="0"/>
              </a:spcBef>
              <a:spcAft>
                <a:spcPts val="0"/>
              </a:spcAft>
              <a:defRPr/>
            </a:pPr>
            <a:r>
              <a:rPr lang="zh-TW" altLang="zh-HK"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詞彙歸類</a:t>
            </a:r>
            <a:endParaRPr lang="en-US" altLang="zh-TW"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1425996" y="4954499"/>
            <a:ext cx="1882030" cy="430887"/>
          </a:xfrm>
          <a:prstGeom prst="rect">
            <a:avLst/>
          </a:prstGeom>
        </p:spPr>
        <p:txBody>
          <a:bodyPr wrap="square">
            <a:spAutoFit/>
          </a:bodyPr>
          <a:lstStyle/>
          <a:p>
            <a:pPr eaLnBrk="1" fontAlgn="auto" hangingPunct="1">
              <a:spcBef>
                <a:spcPts val="0"/>
              </a:spcBef>
              <a:spcAft>
                <a:spcPts val="0"/>
              </a:spcAft>
              <a:defRPr/>
            </a:pPr>
            <a:r>
              <a:rPr lang="zh-TW" altLang="zh-HK" sz="2200" b="1" dirty="0">
                <a:solidFill>
                  <a:schemeClr val="tx1">
                    <a:lumMod val="65000"/>
                    <a:lumOff val="35000"/>
                  </a:schemeClr>
                </a:solidFill>
                <a:latin typeface="微軟正黑體" panose="020B0604030504040204" pitchFamily="34" charset="-120"/>
                <a:ea typeface="微軟正黑體" panose="020B0604030504040204" pitchFamily="34" charset="-120"/>
              </a:rPr>
              <a:t>上文下</a:t>
            </a:r>
            <a:r>
              <a:rPr lang="zh-TW" altLang="zh-HK" sz="2200" b="1" dirty="0" smtClean="0">
                <a:solidFill>
                  <a:schemeClr val="tx1">
                    <a:lumMod val="65000"/>
                    <a:lumOff val="35000"/>
                  </a:schemeClr>
                </a:solidFill>
                <a:latin typeface="微軟正黑體" panose="020B0604030504040204" pitchFamily="34" charset="-120"/>
                <a:ea typeface="微軟正黑體" panose="020B0604030504040204" pitchFamily="34" charset="-120"/>
              </a:rPr>
              <a:t>理</a:t>
            </a:r>
            <a:r>
              <a:rPr lang="zh-TW" altLang="en-US"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推敲</a:t>
            </a:r>
            <a:endParaRPr lang="zh-HK" altLang="en-US" sz="2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472776" y="5721999"/>
            <a:ext cx="3294544" cy="430887"/>
          </a:xfrm>
          <a:prstGeom prst="rect">
            <a:avLst/>
          </a:prstGeom>
        </p:spPr>
        <p:txBody>
          <a:bodyPr wrap="square">
            <a:spAutoFit/>
          </a:bodyPr>
          <a:lstStyle/>
          <a:p>
            <a:pPr>
              <a:defRPr/>
            </a:pPr>
            <a:r>
              <a:rPr lang="zh-TW" altLang="en-US" sz="2200" b="1" dirty="0">
                <a:solidFill>
                  <a:schemeClr val="tx1">
                    <a:lumMod val="65000"/>
                    <a:lumOff val="35000"/>
                  </a:schemeClr>
                </a:solidFill>
                <a:latin typeface="微軟正黑體" panose="020B0604030504040204" pitchFamily="34" charset="-120"/>
                <a:ea typeface="微軟正黑體" panose="020B0604030504040204" pitchFamily="34" charset="-120"/>
              </a:rPr>
              <a:t>專科詞彙與學科概念聯繫</a:t>
            </a:r>
            <a:endParaRPr lang="zh-HK" altLang="en-US" sz="2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1462061" y="3394164"/>
            <a:ext cx="1315973" cy="430887"/>
          </a:xfrm>
          <a:prstGeom prst="rect">
            <a:avLst/>
          </a:prstGeom>
        </p:spPr>
        <p:txBody>
          <a:bodyPr wrap="square">
            <a:spAutoFit/>
          </a:bodyPr>
          <a:lstStyle/>
          <a:p>
            <a:pPr>
              <a:defRPr/>
            </a:pPr>
            <a:r>
              <a:rPr lang="zh-TW" altLang="zh-HK"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詞</a:t>
            </a:r>
            <a:r>
              <a:rPr lang="zh-TW" altLang="en-US"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義聯繫</a:t>
            </a:r>
            <a:endParaRPr lang="en-US" altLang="zh-TW" sz="2200" b="1" kern="1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3" name="矩形 12"/>
          <p:cNvSpPr/>
          <p:nvPr/>
        </p:nvSpPr>
        <p:spPr>
          <a:xfrm>
            <a:off x="6622978" y="2618548"/>
            <a:ext cx="1869381" cy="430887"/>
          </a:xfrm>
          <a:prstGeom prst="rect">
            <a:avLst/>
          </a:prstGeom>
        </p:spPr>
        <p:txBody>
          <a:bodyPr wrap="square">
            <a:spAutoFit/>
          </a:bodyPr>
          <a:lstStyle/>
          <a:p>
            <a:pPr>
              <a:spcBef>
                <a:spcPct val="20000"/>
              </a:spcBef>
              <a:defRPr/>
            </a:pPr>
            <a:r>
              <a:rPr lang="zh-TW" altLang="en-US" sz="2200" b="1" dirty="0">
                <a:solidFill>
                  <a:schemeClr val="tx1">
                    <a:lumMod val="65000"/>
                    <a:lumOff val="35000"/>
                  </a:schemeClr>
                </a:solidFill>
                <a:latin typeface="微軟正黑體" panose="020B0604030504040204" pitchFamily="34" charset="-120"/>
                <a:ea typeface="微軟正黑體" panose="020B0604030504040204" pitchFamily="34" charset="-120"/>
              </a:rPr>
              <a:t>辨識關鍵資料</a:t>
            </a:r>
            <a:endParaRPr lang="en-US" altLang="zh-TW" sz="2200" b="1" dirty="0">
              <a:solidFill>
                <a:schemeClr val="tx1">
                  <a:lumMod val="65000"/>
                  <a:lumOff val="35000"/>
                </a:schemeClr>
              </a:solidFill>
              <a:latin typeface="微軟正黑體" panose="020B0604030504040204" pitchFamily="34" charset="-120"/>
              <a:ea typeface="微軟正黑體" panose="020B0604030504040204" pitchFamily="34" charset="-120"/>
              <a:cs typeface="Helv"/>
            </a:endParaRPr>
          </a:p>
        </p:txBody>
      </p:sp>
      <p:sp>
        <p:nvSpPr>
          <p:cNvPr id="14" name="矩形 13"/>
          <p:cNvSpPr/>
          <p:nvPr/>
        </p:nvSpPr>
        <p:spPr>
          <a:xfrm>
            <a:off x="5843539" y="4684792"/>
            <a:ext cx="2231737" cy="430887"/>
          </a:xfrm>
          <a:prstGeom prst="rect">
            <a:avLst/>
          </a:prstGeom>
        </p:spPr>
        <p:txBody>
          <a:bodyPr wrap="square">
            <a:spAutoFit/>
          </a:bodyPr>
          <a:lstStyle/>
          <a:p>
            <a:pPr>
              <a:defRPr/>
            </a:pPr>
            <a:r>
              <a:rPr lang="zh-TW" altLang="en-US" sz="2200" b="1" kern="100" dirty="0">
                <a:solidFill>
                  <a:schemeClr val="tx1">
                    <a:lumMod val="65000"/>
                    <a:lumOff val="35000"/>
                  </a:schemeClr>
                </a:solidFill>
                <a:latin typeface="微軟正黑體" panose="020B0604030504040204" pitchFamily="34" charset="-120"/>
                <a:ea typeface="微軟正黑體" panose="020B0604030504040204" pitchFamily="34" charset="-120"/>
              </a:rPr>
              <a:t>聯繫前備知識</a:t>
            </a:r>
            <a:endParaRPr lang="en-US" altLang="zh-TW"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5419692" y="5721113"/>
            <a:ext cx="2406571" cy="430887"/>
          </a:xfrm>
          <a:prstGeom prst="rect">
            <a:avLst/>
          </a:prstGeom>
        </p:spPr>
        <p:txBody>
          <a:bodyPr wrap="square">
            <a:spAutoFit/>
          </a:bodyPr>
          <a:lstStyle/>
          <a:p>
            <a:pPr>
              <a:defRPr/>
            </a:pPr>
            <a:r>
              <a:rPr lang="zh-TW" altLang="en-US" sz="2200" b="1" dirty="0">
                <a:solidFill>
                  <a:schemeClr val="tx1">
                    <a:lumMod val="65000"/>
                    <a:lumOff val="35000"/>
                  </a:schemeClr>
                </a:solidFill>
                <a:latin typeface="微軟正黑體" panose="020B0604030504040204" pitchFamily="34" charset="-120"/>
                <a:ea typeface="微軟正黑體" panose="020B0604030504040204" pitchFamily="34" charset="-120"/>
              </a:rPr>
              <a:t>引伸思考</a:t>
            </a:r>
            <a:endParaRPr lang="zh-HK" altLang="en-US" sz="2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6093121" y="3681887"/>
            <a:ext cx="2859293" cy="400110"/>
          </a:xfrm>
          <a:prstGeom prst="rect">
            <a:avLst/>
          </a:prstGeom>
        </p:spPr>
        <p:txBody>
          <a:bodyPr wrap="square">
            <a:spAutoFit/>
          </a:bodyPr>
          <a:lstStyle/>
          <a:p>
            <a:pPr>
              <a:defRPr/>
            </a:pPr>
            <a:r>
              <a:rPr lang="zh-TW" altLang="en-US" sz="2000" b="1" kern="100" dirty="0">
                <a:solidFill>
                  <a:schemeClr val="tx1">
                    <a:lumMod val="65000"/>
                    <a:lumOff val="35000"/>
                  </a:schemeClr>
                </a:solidFill>
                <a:latin typeface="微軟正黑體" panose="020B0604030504040204" pitchFamily="34" charset="-120"/>
                <a:ea typeface="微軟正黑體" panose="020B0604030504040204" pitchFamily="34" charset="-120"/>
              </a:rPr>
              <a:t>應用邏輯</a:t>
            </a:r>
            <a:r>
              <a:rPr lang="zh-TW" altLang="en-US" sz="20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關係</a:t>
            </a:r>
            <a:r>
              <a:rPr lang="en-US" altLang="zh-TW" sz="20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sz="20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專科</a:t>
            </a:r>
            <a:r>
              <a:rPr lang="zh-TW" altLang="en-US" sz="2000" b="1" kern="100" dirty="0">
                <a:solidFill>
                  <a:schemeClr val="tx1">
                    <a:lumMod val="65000"/>
                    <a:lumOff val="35000"/>
                  </a:schemeClr>
                </a:solidFill>
                <a:latin typeface="微軟正黑體" panose="020B0604030504040204" pitchFamily="34" charset="-120"/>
                <a:ea typeface="微軟正黑體" panose="020B0604030504040204" pitchFamily="34" charset="-120"/>
              </a:rPr>
              <a:t>語體</a:t>
            </a:r>
            <a:endParaRPr lang="en-US" altLang="zh-TW" sz="2000" b="1" kern="1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4705634" y="1401692"/>
            <a:ext cx="1445536" cy="1200329"/>
          </a:xfrm>
          <a:prstGeom prst="rect">
            <a:avLst/>
          </a:prstGeom>
          <a:noFill/>
        </p:spPr>
        <p:txBody>
          <a:bodyPr wrap="square" rtlCol="0">
            <a:spAutoFit/>
          </a:bodyPr>
          <a:lstStyle/>
          <a:p>
            <a:r>
              <a:rPr lang="zh-TW" altLang="en-US" sz="3600" b="1" kern="100" dirty="0">
                <a:solidFill>
                  <a:srgbClr val="51354C"/>
                </a:solidFill>
                <a:latin typeface="微軟正黑體" panose="020B0604030504040204" pitchFamily="34" charset="-120"/>
                <a:ea typeface="微軟正黑體" panose="020B0604030504040204" pitchFamily="34" charset="-120"/>
              </a:rPr>
              <a:t>篇章</a:t>
            </a:r>
            <a:r>
              <a:rPr lang="en-US" altLang="zh-TW" sz="3600" b="1" kern="100" dirty="0">
                <a:solidFill>
                  <a:srgbClr val="51354C"/>
                </a:solidFill>
                <a:latin typeface="微軟正黑體" panose="020B0604030504040204" pitchFamily="34" charset="-120"/>
                <a:ea typeface="微軟正黑體" panose="020B0604030504040204" pitchFamily="34" charset="-120"/>
              </a:rPr>
              <a:t>/</a:t>
            </a:r>
            <a:r>
              <a:rPr lang="zh-TW" altLang="en-US" sz="3600" b="1" kern="100" dirty="0" smtClean="0">
                <a:solidFill>
                  <a:srgbClr val="51354C"/>
                </a:solidFill>
                <a:latin typeface="微軟正黑體" panose="020B0604030504040204" pitchFamily="34" charset="-120"/>
                <a:ea typeface="微軟正黑體" panose="020B0604030504040204" pitchFamily="34" charset="-120"/>
              </a:rPr>
              <a:t>內容</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3351377" y="1678690"/>
            <a:ext cx="1098703" cy="646331"/>
          </a:xfrm>
          <a:prstGeom prst="rect">
            <a:avLst/>
          </a:prstGeom>
          <a:noFill/>
        </p:spPr>
        <p:txBody>
          <a:bodyPr wrap="square" rtlCol="0">
            <a:spAutoFit/>
          </a:bodyPr>
          <a:lstStyle/>
          <a:p>
            <a:pPr algn="ctr"/>
            <a:r>
              <a:rPr lang="zh-TW" altLang="zh-HK" sz="3600" b="1" kern="100" dirty="0" smtClean="0">
                <a:solidFill>
                  <a:srgbClr val="51354C"/>
                </a:solidFill>
                <a:latin typeface="微軟正黑體" panose="020B0604030504040204" pitchFamily="34" charset="-120"/>
                <a:ea typeface="微軟正黑體" panose="020B0604030504040204" pitchFamily="34" charset="-120"/>
              </a:rPr>
              <a:t>詞彙</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grpSp>
        <p:nvGrpSpPr>
          <p:cNvPr id="18" name="群組 17"/>
          <p:cNvGrpSpPr>
            <a:grpSpLocks/>
          </p:cNvGrpSpPr>
          <p:nvPr/>
        </p:nvGrpSpPr>
        <p:grpSpPr bwMode="auto">
          <a:xfrm>
            <a:off x="-94830" y="446931"/>
            <a:ext cx="3138965" cy="604837"/>
            <a:chOff x="32200" y="637683"/>
            <a:chExt cx="3138138" cy="605824"/>
          </a:xfrm>
        </p:grpSpPr>
        <p:sp>
          <p:nvSpPr>
            <p:cNvPr id="19" name="文字方塊 18"/>
            <p:cNvSpPr txBox="1">
              <a:spLocks noChangeArrowheads="1"/>
            </p:cNvSpPr>
            <p:nvPr/>
          </p:nvSpPr>
          <p:spPr bwMode="auto">
            <a:xfrm>
              <a:off x="677348" y="821688"/>
              <a:ext cx="2492990"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zh-TW" altLang="en-US" sz="1800" dirty="0">
                  <a:solidFill>
                    <a:srgbClr val="FF0000"/>
                  </a:solidFill>
                  <a:latin typeface="微軟正黑體" panose="020B0604030504040204" pitchFamily="34" charset="-120"/>
                  <a:ea typeface="微軟正黑體" panose="020B0604030504040204" pitchFamily="34" charset="-120"/>
                </a:rPr>
                <a:t>本課節會運用到的策略</a:t>
              </a:r>
              <a:endParaRPr lang="zh-HK" altLang="en-US" sz="1800" dirty="0">
                <a:solidFill>
                  <a:srgbClr val="FF0000"/>
                </a:solidFill>
                <a:latin typeface="微軟正黑體" panose="020B0604030504040204" pitchFamily="34" charset="-120"/>
                <a:ea typeface="微軟正黑體" panose="020B0604030504040204" pitchFamily="34" charset="-120"/>
              </a:endParaRPr>
            </a:p>
          </p:txBody>
        </p:sp>
        <p:pic>
          <p:nvPicPr>
            <p:cNvPr id="20" name="圖片 1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2200" y="637683"/>
              <a:ext cx="709374" cy="605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圓角矩形 20"/>
          <p:cNvSpPr/>
          <p:nvPr/>
        </p:nvSpPr>
        <p:spPr>
          <a:xfrm>
            <a:off x="259950" y="5721113"/>
            <a:ext cx="4048099" cy="4308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2" name="圓角矩形 21"/>
          <p:cNvSpPr/>
          <p:nvPr/>
        </p:nvSpPr>
        <p:spPr>
          <a:xfrm>
            <a:off x="5843540" y="3698414"/>
            <a:ext cx="3078864" cy="4308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3" name="圓角矩形 22"/>
          <p:cNvSpPr/>
          <p:nvPr/>
        </p:nvSpPr>
        <p:spPr>
          <a:xfrm>
            <a:off x="6132316" y="2636139"/>
            <a:ext cx="2801244" cy="4308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4" name="圓角矩形 23"/>
          <p:cNvSpPr/>
          <p:nvPr/>
        </p:nvSpPr>
        <p:spPr>
          <a:xfrm>
            <a:off x="5419692" y="4659677"/>
            <a:ext cx="3502712" cy="51026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5" name="圓角矩形 24"/>
          <p:cNvSpPr/>
          <p:nvPr/>
        </p:nvSpPr>
        <p:spPr>
          <a:xfrm>
            <a:off x="297343" y="2608099"/>
            <a:ext cx="2746792" cy="43088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172731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 y="280676"/>
            <a:ext cx="9143244" cy="6296647"/>
          </a:xfrm>
          <a:prstGeom prst="rect">
            <a:avLst/>
          </a:prstGeom>
        </p:spPr>
      </p:pic>
      <p:sp>
        <p:nvSpPr>
          <p:cNvPr id="5" name="矩形 4"/>
          <p:cNvSpPr/>
          <p:nvPr/>
        </p:nvSpPr>
        <p:spPr>
          <a:xfrm>
            <a:off x="193516" y="767165"/>
            <a:ext cx="1107996" cy="646331"/>
          </a:xfrm>
          <a:prstGeom prst="rect">
            <a:avLst/>
          </a:prstGeom>
        </p:spPr>
        <p:txBody>
          <a:bodyPr wrap="none">
            <a:spAutoFit/>
          </a:bodyPr>
          <a:lstStyle/>
          <a:p>
            <a:pPr algn="ctr" eaLnBrk="1" fontAlgn="auto" hangingPunct="1">
              <a:spcBef>
                <a:spcPts val="0"/>
              </a:spcBef>
              <a:spcAft>
                <a:spcPts val="0"/>
              </a:spcAft>
              <a:defRPr/>
            </a:pPr>
            <a:r>
              <a:rPr lang="zh-TW" altLang="zh-HK" sz="3600" b="1" kern="100" dirty="0" smtClean="0">
                <a:solidFill>
                  <a:srgbClr val="51354C"/>
                </a:solidFill>
                <a:latin typeface="微軟正黑體" panose="020B0604030504040204" pitchFamily="34" charset="-120"/>
                <a:ea typeface="微軟正黑體" panose="020B0604030504040204" pitchFamily="34" charset="-120"/>
              </a:rPr>
              <a:t>詞彙</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6" name="矩形 5"/>
          <p:cNvSpPr/>
          <p:nvPr/>
        </p:nvSpPr>
        <p:spPr>
          <a:xfrm>
            <a:off x="3260564" y="530375"/>
            <a:ext cx="1457996" cy="430887"/>
          </a:xfrm>
          <a:prstGeom prst="rect">
            <a:avLst/>
          </a:prstGeom>
        </p:spPr>
        <p:txBody>
          <a:bodyPr wrap="square">
            <a:spAutoFit/>
          </a:bodyPr>
          <a:lstStyle/>
          <a:p>
            <a:pPr algn="ctr" eaLnBrk="1" fontAlgn="auto" hangingPunct="1">
              <a:spcBef>
                <a:spcPct val="20000"/>
              </a:spcBef>
              <a:spcAft>
                <a:spcPts val="0"/>
              </a:spcAft>
              <a:defRPr/>
            </a:pP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rPr>
              <a:t>字根</a:t>
            </a: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rPr>
              <a:t>配</a:t>
            </a:r>
            <a:r>
              <a:rPr lang="zh-TW" altLang="zh-HK" sz="22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Helv"/>
              </a:rPr>
              <a:t>詞</a:t>
            </a:r>
            <a:endParaRPr lang="en-US" altLang="zh-TW"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endParaRPr>
          </a:p>
        </p:txBody>
      </p:sp>
      <p:sp>
        <p:nvSpPr>
          <p:cNvPr id="7" name="矩形 6"/>
          <p:cNvSpPr/>
          <p:nvPr/>
        </p:nvSpPr>
        <p:spPr>
          <a:xfrm>
            <a:off x="6451851" y="530375"/>
            <a:ext cx="1813341" cy="430887"/>
          </a:xfrm>
          <a:prstGeom prst="rect">
            <a:avLst/>
          </a:prstGeom>
        </p:spPr>
        <p:txBody>
          <a:bodyPr wrap="square">
            <a:spAutoFit/>
          </a:bodyPr>
          <a:lstStyle/>
          <a:p>
            <a:pPr algn="ctr" eaLnBrk="1" fontAlgn="auto" hangingPunct="1">
              <a:spcBef>
                <a:spcPts val="0"/>
              </a:spcBef>
              <a:spcAft>
                <a:spcPts val="0"/>
              </a:spcAft>
              <a:defRPr/>
            </a:pPr>
            <a:r>
              <a:rPr lang="zh-TW" altLang="zh-HK"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詞彙歸類</a:t>
            </a:r>
            <a:endParaRPr lang="en-US" altLang="zh-TW"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5239995" y="3213556"/>
            <a:ext cx="2406571" cy="430887"/>
          </a:xfrm>
          <a:prstGeom prst="rect">
            <a:avLst/>
          </a:prstGeom>
        </p:spPr>
        <p:txBody>
          <a:bodyPr wrap="square">
            <a:spAutoFit/>
          </a:bodyPr>
          <a:lstStyle/>
          <a:p>
            <a:pPr algn="ctr" eaLnBrk="1" fontAlgn="auto" hangingPunct="1">
              <a:spcBef>
                <a:spcPts val="0"/>
              </a:spcBef>
              <a:spcAft>
                <a:spcPts val="0"/>
              </a:spcAft>
              <a:defRPr/>
            </a:pP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rPr>
              <a:t>上文下</a:t>
            </a:r>
            <a:r>
              <a:rPr lang="zh-TW" altLang="zh-HK" sz="2200" b="1" dirty="0" smtClean="0">
                <a:solidFill>
                  <a:schemeClr val="tx1">
                    <a:lumMod val="75000"/>
                    <a:lumOff val="25000"/>
                  </a:schemeClr>
                </a:solidFill>
                <a:latin typeface="微軟正黑體" panose="020B0604030504040204" pitchFamily="34" charset="-120"/>
                <a:ea typeface="微軟正黑體" panose="020B0604030504040204" pitchFamily="34" charset="-120"/>
              </a:rPr>
              <a:t>理</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推敲</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9" name="矩形 8"/>
          <p:cNvSpPr/>
          <p:nvPr/>
        </p:nvSpPr>
        <p:spPr>
          <a:xfrm>
            <a:off x="4262244" y="4759521"/>
            <a:ext cx="3291841" cy="430887"/>
          </a:xfrm>
          <a:prstGeom prst="rect">
            <a:avLst/>
          </a:prstGeom>
        </p:spPr>
        <p:txBody>
          <a:bodyPr wrap="square">
            <a:spAutoFit/>
          </a:bodyPr>
          <a:lstStyle/>
          <a:p>
            <a:pPr algn="ctr">
              <a:defRPr/>
            </a:pPr>
            <a:r>
              <a:rPr lang="zh-TW" altLang="en-US" sz="2200" b="1" dirty="0">
                <a:solidFill>
                  <a:schemeClr val="tx1">
                    <a:lumMod val="75000"/>
                    <a:lumOff val="25000"/>
                  </a:schemeClr>
                </a:solidFill>
                <a:latin typeface="微軟正黑體" panose="020B0604030504040204" pitchFamily="34" charset="-120"/>
                <a:ea typeface="微軟正黑體" panose="020B0604030504040204" pitchFamily="34" charset="-120"/>
              </a:rPr>
              <a:t>專科詞彙與學科概念聯繫</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2150709" y="2213757"/>
            <a:ext cx="1371617" cy="430887"/>
          </a:xfrm>
          <a:prstGeom prst="rect">
            <a:avLst/>
          </a:prstGeom>
        </p:spPr>
        <p:txBody>
          <a:bodyPr wrap="square">
            <a:spAutoFit/>
          </a:bodyPr>
          <a:lstStyle/>
          <a:p>
            <a:pPr algn="ctr">
              <a:defRPr/>
            </a:pPr>
            <a:r>
              <a:rPr lang="zh-TW" altLang="zh-HK"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詞</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義聯繫</a:t>
            </a:r>
            <a:endParaRPr lang="en-US" altLang="zh-TW" sz="2200" b="1" kern="1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260399" y="938219"/>
            <a:ext cx="3313023"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1)  </a:t>
            </a:r>
            <a:r>
              <a:rPr lang="zh-TW" altLang="en-US" sz="1400" dirty="0" smtClean="0">
                <a:latin typeface="微軟正黑體" panose="020B0604030504040204" pitchFamily="34" charset="-120"/>
                <a:ea typeface="微軟正黑體" panose="020B0604030504040204" pitchFamily="34" charset="-120"/>
              </a:rPr>
              <a:t>將目標字詞組合分拆成有意思的單位</a:t>
            </a:r>
          </a:p>
        </p:txBody>
      </p:sp>
      <p:sp>
        <p:nvSpPr>
          <p:cNvPr id="12" name="文字方塊 11"/>
          <p:cNvSpPr txBox="1"/>
          <p:nvPr/>
        </p:nvSpPr>
        <p:spPr>
          <a:xfrm>
            <a:off x="1209295" y="2602187"/>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形旁推測</a:t>
            </a:r>
          </a:p>
        </p:txBody>
      </p:sp>
      <p:sp>
        <p:nvSpPr>
          <p:cNvPr id="13" name="文字方塊 12"/>
          <p:cNvSpPr txBox="1"/>
          <p:nvPr/>
        </p:nvSpPr>
        <p:spPr>
          <a:xfrm>
            <a:off x="1344100" y="2897486"/>
            <a:ext cx="3227900"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1)  </a:t>
            </a:r>
            <a:r>
              <a:rPr lang="zh-TW" altLang="en-US" sz="1400" dirty="0" smtClean="0">
                <a:latin typeface="微軟正黑體" panose="020B0604030504040204" pitchFamily="34" charset="-120"/>
                <a:ea typeface="微軟正黑體" panose="020B0604030504040204" pitchFamily="34" charset="-120"/>
              </a:rPr>
              <a:t>觀察目標字，按已有知識辨識形旁</a:t>
            </a:r>
          </a:p>
        </p:txBody>
      </p:sp>
      <p:sp>
        <p:nvSpPr>
          <p:cNvPr id="14" name="文字方塊 13"/>
          <p:cNvSpPr txBox="1"/>
          <p:nvPr/>
        </p:nvSpPr>
        <p:spPr>
          <a:xfrm>
            <a:off x="709462" y="3503962"/>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詞義聯想</a:t>
            </a:r>
          </a:p>
        </p:txBody>
      </p:sp>
      <p:sp>
        <p:nvSpPr>
          <p:cNvPr id="15" name="文字方塊 14"/>
          <p:cNvSpPr txBox="1"/>
          <p:nvPr/>
        </p:nvSpPr>
        <p:spPr>
          <a:xfrm>
            <a:off x="852743" y="3803470"/>
            <a:ext cx="3214160"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找出</a:t>
            </a:r>
            <a:r>
              <a:rPr lang="zh-TW" altLang="en-US" sz="1400" dirty="0">
                <a:latin typeface="微軟正黑體" panose="020B0604030504040204" pitchFamily="34" charset="-120"/>
                <a:ea typeface="微軟正黑體" panose="020B0604030504040204" pitchFamily="34" charset="-120"/>
              </a:rPr>
              <a:t>與目標詞彙意思相近的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79228" y="4468739"/>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情境聯想</a:t>
            </a:r>
          </a:p>
        </p:txBody>
      </p:sp>
      <p:sp>
        <p:nvSpPr>
          <p:cNvPr id="17" name="文字方塊 16"/>
          <p:cNvSpPr txBox="1"/>
          <p:nvPr/>
        </p:nvSpPr>
        <p:spPr>
          <a:xfrm>
            <a:off x="457493" y="4807392"/>
            <a:ext cx="3046925" cy="523220"/>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推測目標詞彙可與哪些情境</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時、地、人和事</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作連繫</a:t>
            </a:r>
          </a:p>
        </p:txBody>
      </p:sp>
      <p:sp>
        <p:nvSpPr>
          <p:cNvPr id="18" name="文字方塊 17"/>
          <p:cNvSpPr txBox="1"/>
          <p:nvPr/>
        </p:nvSpPr>
        <p:spPr>
          <a:xfrm>
            <a:off x="179228" y="5430725"/>
            <a:ext cx="1661781"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多感官聯想</a:t>
            </a:r>
          </a:p>
        </p:txBody>
      </p:sp>
      <p:sp>
        <p:nvSpPr>
          <p:cNvPr id="19" name="文字方塊 18"/>
          <p:cNvSpPr txBox="1"/>
          <p:nvPr/>
        </p:nvSpPr>
        <p:spPr>
          <a:xfrm>
            <a:off x="159554" y="5770295"/>
            <a:ext cx="3118428" cy="523220"/>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推測目標詞彙可與哪些感官</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視覺、聽覺、嗅覺、味覺、觸覺及心情</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作連繫 </a:t>
            </a:r>
          </a:p>
        </p:txBody>
      </p:sp>
      <p:sp>
        <p:nvSpPr>
          <p:cNvPr id="20" name="文字方塊 19"/>
          <p:cNvSpPr txBox="1"/>
          <p:nvPr/>
        </p:nvSpPr>
        <p:spPr>
          <a:xfrm>
            <a:off x="6099145" y="1114707"/>
            <a:ext cx="2609429"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找出</a:t>
            </a:r>
            <a:r>
              <a:rPr lang="zh-TW" altLang="en-US" sz="1400" dirty="0">
                <a:latin typeface="微軟正黑體" panose="020B0604030504040204" pitchFamily="34" charset="-120"/>
                <a:ea typeface="微軟正黑體" panose="020B0604030504040204" pitchFamily="34" charset="-120"/>
              </a:rPr>
              <a:t>一些跟目標詞彙的意思和特性相近的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5028657" y="3682923"/>
            <a:ext cx="2769327"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閱讀</a:t>
            </a:r>
            <a:r>
              <a:rPr lang="zh-TW" altLang="en-US" sz="1400" dirty="0">
                <a:latin typeface="微軟正黑體" panose="020B0604030504040204" pitchFamily="34" charset="-120"/>
                <a:ea typeface="微軟正黑體" panose="020B0604030504040204" pitchFamily="34" charset="-120"/>
              </a:rPr>
              <a:t>句子或</a:t>
            </a:r>
            <a:r>
              <a:rPr lang="zh-TW" altLang="en-US" sz="1400" dirty="0" smtClean="0">
                <a:latin typeface="微軟正黑體" panose="020B0604030504040204" pitchFamily="34" charset="-120"/>
                <a:ea typeface="微軟正黑體" panose="020B0604030504040204" pitchFamily="34" charset="-120"/>
              </a:rPr>
              <a:t>段落</a:t>
            </a:r>
            <a:endParaRPr lang="zh-TW" altLang="en-US" sz="1400" dirty="0">
              <a:latin typeface="微軟正黑體" panose="020B0604030504040204" pitchFamily="34" charset="-120"/>
              <a:ea typeface="微軟正黑體" panose="020B0604030504040204" pitchFamily="34" charset="-120"/>
            </a:endParaRPr>
          </a:p>
        </p:txBody>
      </p:sp>
      <p:sp>
        <p:nvSpPr>
          <p:cNvPr id="22" name="文字方塊 21"/>
          <p:cNvSpPr txBox="1"/>
          <p:nvPr/>
        </p:nvSpPr>
        <p:spPr>
          <a:xfrm>
            <a:off x="4237320" y="5179224"/>
            <a:ext cx="3195109"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展示</a:t>
            </a:r>
            <a:r>
              <a:rPr lang="zh-TW" altLang="en-US" sz="1400" dirty="0">
                <a:latin typeface="微軟正黑體" panose="020B0604030504040204" pitchFamily="34" charset="-120"/>
                <a:ea typeface="微軟正黑體" panose="020B0604030504040204" pitchFamily="34" charset="-120"/>
              </a:rPr>
              <a:t>專科詞彙及相關學科</a:t>
            </a:r>
            <a:r>
              <a:rPr lang="zh-TW" altLang="en-US" sz="1400" dirty="0" smtClean="0">
                <a:latin typeface="微軟正黑體" panose="020B0604030504040204" pitchFamily="34" charset="-120"/>
                <a:ea typeface="微軟正黑體" panose="020B0604030504040204" pitchFamily="34" charset="-120"/>
              </a:rPr>
              <a:t>概念</a:t>
            </a:r>
            <a:endParaRPr lang="zh-TW" altLang="en-US" sz="1400" dirty="0">
              <a:latin typeface="微軟正黑體" panose="020B0604030504040204" pitchFamily="34" charset="-120"/>
              <a:ea typeface="微軟正黑體" panose="020B0604030504040204" pitchFamily="34" charset="-120"/>
            </a:endParaRPr>
          </a:p>
        </p:txBody>
      </p:sp>
      <p:sp>
        <p:nvSpPr>
          <p:cNvPr id="24" name="文字方塊 23"/>
          <p:cNvSpPr txBox="1"/>
          <p:nvPr/>
        </p:nvSpPr>
        <p:spPr>
          <a:xfrm>
            <a:off x="2027532" y="1240810"/>
            <a:ext cx="3554599"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把分拆了的單位配上適當的字詞，成為另一字詞組</a:t>
            </a:r>
            <a:r>
              <a:rPr lang="zh-TW" altLang="en-US" sz="1400" dirty="0" smtClean="0">
                <a:latin typeface="微軟正黑體" panose="020B0604030504040204" pitchFamily="34" charset="-120"/>
                <a:ea typeface="微軟正黑體" panose="020B0604030504040204" pitchFamily="34" charset="-120"/>
              </a:rPr>
              <a:t>合</a:t>
            </a:r>
            <a:endParaRPr lang="zh-TW" altLang="en-US" sz="1400" dirty="0">
              <a:latin typeface="微軟正黑體" panose="020B0604030504040204" pitchFamily="34" charset="-120"/>
              <a:ea typeface="微軟正黑體" panose="020B0604030504040204" pitchFamily="34" charset="-120"/>
            </a:endParaRPr>
          </a:p>
        </p:txBody>
      </p:sp>
      <p:sp>
        <p:nvSpPr>
          <p:cNvPr id="25" name="文字方塊 24"/>
          <p:cNvSpPr txBox="1"/>
          <p:nvPr/>
        </p:nvSpPr>
        <p:spPr>
          <a:xfrm>
            <a:off x="1732995" y="1687195"/>
            <a:ext cx="3644534"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綜合所有單位的意思，推敲整個字詞組合的</a:t>
            </a:r>
            <a:r>
              <a:rPr lang="zh-TW" altLang="en-US" sz="1400" dirty="0" smtClean="0">
                <a:latin typeface="微軟正黑體" panose="020B0604030504040204" pitchFamily="34" charset="-120"/>
                <a:ea typeface="微軟正黑體" panose="020B0604030504040204" pitchFamily="34" charset="-120"/>
              </a:rPr>
              <a:t>意思</a:t>
            </a:r>
            <a:endParaRPr lang="zh-TW" altLang="en-US" sz="1400" dirty="0">
              <a:latin typeface="微軟正黑體" panose="020B0604030504040204" pitchFamily="34" charset="-120"/>
              <a:ea typeface="微軟正黑體" panose="020B0604030504040204" pitchFamily="34" charset="-120"/>
            </a:endParaRPr>
          </a:p>
        </p:txBody>
      </p:sp>
      <p:sp>
        <p:nvSpPr>
          <p:cNvPr id="26" name="文字方塊 25"/>
          <p:cNvSpPr txBox="1"/>
          <p:nvPr/>
        </p:nvSpPr>
        <p:spPr>
          <a:xfrm>
            <a:off x="1209295" y="3164799"/>
            <a:ext cx="3254447"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用形旁的意思推測目標字的</a:t>
            </a:r>
            <a:r>
              <a:rPr lang="zh-TW" altLang="en-US" sz="1400" dirty="0" smtClean="0">
                <a:latin typeface="微軟正黑體" panose="020B0604030504040204" pitchFamily="34" charset="-120"/>
                <a:ea typeface="微軟正黑體" panose="020B0604030504040204" pitchFamily="34" charset="-120"/>
              </a:rPr>
              <a:t>含意</a:t>
            </a:r>
            <a:endParaRPr lang="zh-TW" altLang="en-US" sz="1400" dirty="0">
              <a:latin typeface="微軟正黑體" panose="020B0604030504040204" pitchFamily="34" charset="-120"/>
              <a:ea typeface="微軟正黑體" panose="020B0604030504040204" pitchFamily="34" charset="-120"/>
            </a:endParaRPr>
          </a:p>
        </p:txBody>
      </p:sp>
      <p:sp>
        <p:nvSpPr>
          <p:cNvPr id="27" name="文字方塊 26"/>
          <p:cNvSpPr txBox="1"/>
          <p:nvPr/>
        </p:nvSpPr>
        <p:spPr>
          <a:xfrm>
            <a:off x="708412" y="4112218"/>
            <a:ext cx="3341063"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找出與目標詞彙意思相反的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30" name="文字方塊 29"/>
          <p:cNvSpPr txBox="1"/>
          <p:nvPr/>
        </p:nvSpPr>
        <p:spPr>
          <a:xfrm>
            <a:off x="5564714" y="2468829"/>
            <a:ext cx="2476550"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將這組詞彙與其他相關類別的詞彙作</a:t>
            </a:r>
            <a:r>
              <a:rPr lang="zh-TW" altLang="en-US" sz="1400" dirty="0" smtClean="0">
                <a:latin typeface="微軟正黑體" panose="020B0604030504040204" pitchFamily="34" charset="-120"/>
                <a:ea typeface="微軟正黑體" panose="020B0604030504040204" pitchFamily="34" charset="-120"/>
              </a:rPr>
              <a:t>比對</a:t>
            </a:r>
            <a:endParaRPr lang="zh-TW" altLang="en-US" sz="1400" dirty="0">
              <a:latin typeface="微軟正黑體" panose="020B0604030504040204" pitchFamily="34" charset="-120"/>
              <a:ea typeface="微軟正黑體" panose="020B0604030504040204" pitchFamily="34" charset="-120"/>
            </a:endParaRPr>
          </a:p>
        </p:txBody>
      </p:sp>
      <p:sp>
        <p:nvSpPr>
          <p:cNvPr id="31" name="文字方塊 30"/>
          <p:cNvSpPr txBox="1"/>
          <p:nvPr/>
        </p:nvSpPr>
        <p:spPr>
          <a:xfrm>
            <a:off x="5876924" y="1684343"/>
            <a:ext cx="2487104" cy="738664"/>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將意思和特性相近的詞彙放在同一組，用一個類別名稱代表這組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32" name="文字方塊 31"/>
          <p:cNvSpPr txBox="1"/>
          <p:nvPr/>
        </p:nvSpPr>
        <p:spPr>
          <a:xfrm>
            <a:off x="4672334" y="4320211"/>
            <a:ext cx="3389120"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綜合這些線索，推敲目標詞彙的</a:t>
            </a:r>
            <a:r>
              <a:rPr lang="zh-TW" altLang="en-US" sz="1400" dirty="0" smtClean="0">
                <a:latin typeface="微軟正黑體" panose="020B0604030504040204" pitchFamily="34" charset="-120"/>
                <a:ea typeface="微軟正黑體" panose="020B0604030504040204" pitchFamily="34" charset="-120"/>
              </a:rPr>
              <a:t>意思</a:t>
            </a:r>
            <a:endParaRPr lang="zh-TW" altLang="en-US" sz="1400" dirty="0">
              <a:latin typeface="微軟正黑體" panose="020B0604030504040204" pitchFamily="34" charset="-120"/>
              <a:ea typeface="微軟正黑體" panose="020B0604030504040204" pitchFamily="34" charset="-120"/>
            </a:endParaRPr>
          </a:p>
        </p:txBody>
      </p:sp>
      <p:sp>
        <p:nvSpPr>
          <p:cNvPr id="33" name="文字方塊 32"/>
          <p:cNvSpPr txBox="1"/>
          <p:nvPr/>
        </p:nvSpPr>
        <p:spPr>
          <a:xfrm>
            <a:off x="4831678" y="4001567"/>
            <a:ext cx="3322704"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找出能幫助推敲目標詞彙意思的</a:t>
            </a:r>
            <a:r>
              <a:rPr lang="zh-TW" altLang="en-US" sz="1400" dirty="0" smtClean="0">
                <a:latin typeface="微軟正黑體" panose="020B0604030504040204" pitchFamily="34" charset="-120"/>
                <a:ea typeface="微軟正黑體" panose="020B0604030504040204" pitchFamily="34" charset="-120"/>
              </a:rPr>
              <a:t>線索</a:t>
            </a:r>
            <a:endParaRPr lang="zh-TW" altLang="en-US" sz="1400" dirty="0">
              <a:latin typeface="微軟正黑體" panose="020B0604030504040204" pitchFamily="34" charset="-120"/>
              <a:ea typeface="微軟正黑體" panose="020B0604030504040204" pitchFamily="34" charset="-120"/>
            </a:endParaRPr>
          </a:p>
        </p:txBody>
      </p:sp>
      <p:sp>
        <p:nvSpPr>
          <p:cNvPr id="34" name="文字方塊 33"/>
          <p:cNvSpPr txBox="1"/>
          <p:nvPr/>
        </p:nvSpPr>
        <p:spPr>
          <a:xfrm>
            <a:off x="3840480" y="5795341"/>
            <a:ext cx="4598125"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歸納推測的資料，再配合專科詞彙的正確意思，重新展示學科</a:t>
            </a:r>
            <a:r>
              <a:rPr lang="zh-TW" altLang="en-US" sz="1400" dirty="0" smtClean="0">
                <a:latin typeface="微軟正黑體" panose="020B0604030504040204" pitchFamily="34" charset="-120"/>
                <a:ea typeface="微軟正黑體" panose="020B0604030504040204" pitchFamily="34" charset="-120"/>
              </a:rPr>
              <a:t>概念</a:t>
            </a:r>
            <a:endParaRPr lang="zh-TW" altLang="en-US" sz="1400" dirty="0">
              <a:latin typeface="微軟正黑體" panose="020B0604030504040204" pitchFamily="34" charset="-120"/>
              <a:ea typeface="微軟正黑體" panose="020B0604030504040204" pitchFamily="34" charset="-120"/>
            </a:endParaRPr>
          </a:p>
        </p:txBody>
      </p:sp>
      <p:sp>
        <p:nvSpPr>
          <p:cNvPr id="35" name="文字方塊 34"/>
          <p:cNvSpPr txBox="1"/>
          <p:nvPr/>
        </p:nvSpPr>
        <p:spPr>
          <a:xfrm>
            <a:off x="4057351" y="5486573"/>
            <a:ext cx="3186301"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推測專科詞彙和該學科概念的</a:t>
            </a:r>
            <a:r>
              <a:rPr lang="zh-TW" altLang="en-US" sz="1400" dirty="0" smtClean="0">
                <a:latin typeface="微軟正黑體" panose="020B0604030504040204" pitchFamily="34" charset="-120"/>
                <a:ea typeface="微軟正黑體" panose="020B0604030504040204" pitchFamily="34" charset="-120"/>
              </a:rPr>
              <a:t>關係</a:t>
            </a:r>
            <a:endParaRPr lang="zh-TW" altLang="en-US" sz="1400" dirty="0">
              <a:latin typeface="微軟正黑體" panose="020B0604030504040204" pitchFamily="34" charset="-120"/>
              <a:ea typeface="微軟正黑體" panose="020B0604030504040204" pitchFamily="34" charset="-120"/>
            </a:endParaRPr>
          </a:p>
        </p:txBody>
      </p:sp>
      <p:sp>
        <p:nvSpPr>
          <p:cNvPr id="38" name="圓角矩形 37"/>
          <p:cNvSpPr/>
          <p:nvPr/>
        </p:nvSpPr>
        <p:spPr>
          <a:xfrm>
            <a:off x="3751936" y="4766840"/>
            <a:ext cx="5169873" cy="16523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9" name="圓角矩形 38"/>
          <p:cNvSpPr/>
          <p:nvPr/>
        </p:nvSpPr>
        <p:spPr>
          <a:xfrm>
            <a:off x="1494954" y="499794"/>
            <a:ext cx="4341330" cy="16523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39091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500"/>
                                        <p:tgtEl>
                                          <p:spTgt spid="3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randombar(horizontal)">
                                      <p:cBhvr>
                                        <p:cTn id="1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 y="280676"/>
            <a:ext cx="9143244" cy="6296647"/>
          </a:xfrm>
          <a:prstGeom prst="rect">
            <a:avLst/>
          </a:prstGeom>
        </p:spPr>
      </p:pic>
      <p:sp>
        <p:nvSpPr>
          <p:cNvPr id="6" name="矩形 5"/>
          <p:cNvSpPr/>
          <p:nvPr/>
        </p:nvSpPr>
        <p:spPr>
          <a:xfrm>
            <a:off x="3584784" y="531257"/>
            <a:ext cx="1974431" cy="430887"/>
          </a:xfrm>
          <a:prstGeom prst="rect">
            <a:avLst/>
          </a:prstGeom>
        </p:spPr>
        <p:txBody>
          <a:bodyPr wrap="square">
            <a:spAutoFit/>
          </a:bodyPr>
          <a:lstStyle/>
          <a:p>
            <a:pPr algn="ctr">
              <a:spcBef>
                <a:spcPct val="20000"/>
              </a:spcBef>
              <a:defRPr/>
            </a:pPr>
            <a:r>
              <a:rPr lang="zh-TW" altLang="en-US" sz="2200" b="1" dirty="0">
                <a:solidFill>
                  <a:schemeClr val="tx1">
                    <a:lumMod val="75000"/>
                    <a:lumOff val="25000"/>
                  </a:schemeClr>
                </a:solidFill>
                <a:latin typeface="微軟正黑體" panose="020B0604030504040204" pitchFamily="34" charset="-120"/>
                <a:ea typeface="微軟正黑體" panose="020B0604030504040204" pitchFamily="34" charset="-120"/>
              </a:rPr>
              <a:t>辨識關鍵資料</a:t>
            </a:r>
            <a:endParaRPr lang="en-US" altLang="zh-TW"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endParaRPr>
          </a:p>
        </p:txBody>
      </p:sp>
      <p:sp>
        <p:nvSpPr>
          <p:cNvPr id="7" name="矩形 6"/>
          <p:cNvSpPr/>
          <p:nvPr/>
        </p:nvSpPr>
        <p:spPr>
          <a:xfrm>
            <a:off x="2589881" y="1752213"/>
            <a:ext cx="3305822" cy="430887"/>
          </a:xfrm>
          <a:prstGeom prst="rect">
            <a:avLst/>
          </a:prstGeom>
        </p:spPr>
        <p:txBody>
          <a:bodyPr wrap="square">
            <a:spAutoFit/>
          </a:bodyPr>
          <a:lstStyle/>
          <a:p>
            <a:pPr algn="ctr">
              <a:defRPr/>
            </a:pPr>
            <a:r>
              <a:rPr lang="zh-TW" altLang="en-US" sz="2200" b="1" kern="100" dirty="0">
                <a:solidFill>
                  <a:schemeClr val="tx1">
                    <a:lumMod val="75000"/>
                    <a:lumOff val="25000"/>
                  </a:schemeClr>
                </a:solidFill>
                <a:latin typeface="微軟正黑體" panose="020B0604030504040204" pitchFamily="34" charset="-120"/>
                <a:ea typeface="微軟正黑體" panose="020B0604030504040204" pitchFamily="34" charset="-120"/>
              </a:rPr>
              <a:t>應用邏輯</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關係</a:t>
            </a:r>
            <a:r>
              <a:rPr lang="en-US" altLang="zh-TW"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專科</a:t>
            </a:r>
            <a:r>
              <a:rPr lang="zh-TW" altLang="en-US" sz="2200" b="1" kern="100" dirty="0">
                <a:solidFill>
                  <a:schemeClr val="tx1">
                    <a:lumMod val="75000"/>
                    <a:lumOff val="25000"/>
                  </a:schemeClr>
                </a:solidFill>
                <a:latin typeface="微軟正黑體" panose="020B0604030504040204" pitchFamily="34" charset="-120"/>
                <a:ea typeface="微軟正黑體" panose="020B0604030504040204" pitchFamily="34" charset="-120"/>
              </a:rPr>
              <a:t>語體</a:t>
            </a:r>
            <a:endParaRPr lang="en-US" altLang="zh-TW"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1085297" y="4529065"/>
            <a:ext cx="1323319" cy="430887"/>
          </a:xfrm>
          <a:prstGeom prst="rect">
            <a:avLst/>
          </a:prstGeom>
        </p:spPr>
        <p:txBody>
          <a:bodyPr wrap="square">
            <a:spAutoFit/>
          </a:bodyPr>
          <a:lstStyle/>
          <a:p>
            <a:pPr algn="ctr">
              <a:defRPr/>
            </a:pPr>
            <a:r>
              <a:rPr lang="zh-TW" altLang="en-US" sz="2200" b="1" dirty="0">
                <a:solidFill>
                  <a:schemeClr val="tx1">
                    <a:lumMod val="75000"/>
                    <a:lumOff val="25000"/>
                  </a:schemeClr>
                </a:solidFill>
                <a:latin typeface="微軟正黑體" panose="020B0604030504040204" pitchFamily="34" charset="-120"/>
                <a:ea typeface="微軟正黑體" panose="020B0604030504040204" pitchFamily="34" charset="-120"/>
              </a:rPr>
              <a:t>引伸思考</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9" name="矩形 8"/>
          <p:cNvSpPr/>
          <p:nvPr/>
        </p:nvSpPr>
        <p:spPr>
          <a:xfrm>
            <a:off x="1478970" y="3581728"/>
            <a:ext cx="1963800" cy="430887"/>
          </a:xfrm>
          <a:prstGeom prst="rect">
            <a:avLst/>
          </a:prstGeom>
        </p:spPr>
        <p:txBody>
          <a:bodyPr wrap="square">
            <a:spAutoFit/>
          </a:bodyPr>
          <a:lstStyle/>
          <a:p>
            <a:pPr algn="ctr">
              <a:defRPr/>
            </a:pPr>
            <a:r>
              <a:rPr lang="zh-TW" altLang="en-US" sz="2200" b="1" kern="100" dirty="0">
                <a:solidFill>
                  <a:schemeClr val="tx1">
                    <a:lumMod val="75000"/>
                    <a:lumOff val="25000"/>
                  </a:schemeClr>
                </a:solidFill>
                <a:latin typeface="微軟正黑體" panose="020B0604030504040204" pitchFamily="34" charset="-120"/>
                <a:ea typeface="微軟正黑體" panose="020B0604030504040204" pitchFamily="34" charset="-120"/>
              </a:rPr>
              <a:t>聯繫前備知識</a:t>
            </a:r>
            <a:endParaRPr lang="en-US" altLang="zh-TW" sz="2200" b="1" kern="1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2946659" y="980624"/>
            <a:ext cx="5317776" cy="338554"/>
          </a:xfrm>
          <a:prstGeom prst="rect">
            <a:avLst/>
          </a:prstGeom>
          <a:noFill/>
        </p:spPr>
        <p:txBody>
          <a:bodyPr wrap="square" rtlCol="0">
            <a:spAutoFit/>
          </a:bodyPr>
          <a:lstStyle/>
          <a:p>
            <a:pPr marL="269875" lvl="0" indent="-269875"/>
            <a:r>
              <a:rPr lang="en-US" altLang="zh-TW" sz="1600" dirty="0" smtClean="0">
                <a:latin typeface="微軟正黑體" panose="020B0604030504040204" pitchFamily="34" charset="-120"/>
                <a:ea typeface="微軟正黑體" panose="020B0604030504040204" pitchFamily="34" charset="-120"/>
              </a:rPr>
              <a:t>1)  </a:t>
            </a:r>
            <a:r>
              <a:rPr lang="zh-TW" altLang="zh-HK" sz="1600" dirty="0" smtClean="0">
                <a:latin typeface="微軟正黑體" panose="020B0604030504040204" pitchFamily="34" charset="-120"/>
                <a:ea typeface="微軟正黑體" panose="020B0604030504040204" pitchFamily="34" charset="-120"/>
              </a:rPr>
              <a:t>將</a:t>
            </a:r>
            <a:r>
              <a:rPr lang="zh-TW" altLang="en-US" sz="1600" dirty="0" smtClean="0">
                <a:latin typeface="微軟正黑體" panose="020B0604030504040204" pitchFamily="34" charset="-120"/>
                <a:ea typeface="微軟正黑體" panose="020B0604030504040204" pitchFamily="34" charset="-120"/>
              </a:rPr>
              <a:t>標題或題目劃分成有</a:t>
            </a:r>
            <a:r>
              <a:rPr lang="zh-TW" altLang="zh-HK" sz="1600" dirty="0" smtClean="0">
                <a:latin typeface="微軟正黑體" panose="020B0604030504040204" pitchFamily="34" charset="-120"/>
                <a:ea typeface="微軟正黑體" panose="020B0604030504040204" pitchFamily="34" charset="-120"/>
              </a:rPr>
              <a:t>意義</a:t>
            </a:r>
            <a:r>
              <a:rPr lang="en-US" altLang="zh-TW" sz="1600" dirty="0" smtClean="0">
                <a:latin typeface="微軟正黑體" panose="020B0604030504040204" pitchFamily="34" charset="-120"/>
                <a:ea typeface="微軟正黑體" panose="020B0604030504040204" pitchFamily="34" charset="-120"/>
              </a:rPr>
              <a:t> </a:t>
            </a:r>
            <a:r>
              <a:rPr lang="zh-TW" altLang="en-US" sz="1600" dirty="0" smtClean="0">
                <a:latin typeface="微軟正黑體" panose="020B0604030504040204" pitchFamily="34" charset="-120"/>
                <a:ea typeface="微軟正黑體" panose="020B0604030504040204" pitchFamily="34" charset="-120"/>
              </a:rPr>
              <a:t>的字詞，找出關鍵字詞</a:t>
            </a:r>
            <a:endParaRPr lang="zh-TW" altLang="zh-HK" sz="1600" dirty="0" smtClean="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150334" y="2188530"/>
            <a:ext cx="5818701" cy="338554"/>
          </a:xfrm>
          <a:prstGeom prst="rect">
            <a:avLst/>
          </a:prstGeom>
          <a:noFill/>
        </p:spPr>
        <p:txBody>
          <a:bodyPr wrap="square" rtlCol="0">
            <a:spAutoFit/>
          </a:bodyPr>
          <a:lstStyle/>
          <a:p>
            <a:pPr marL="269875" lvl="0" indent="-269875"/>
            <a:r>
              <a:rPr lang="en-US" altLang="zh-TW" sz="1600" dirty="0" smtClean="0">
                <a:latin typeface="微軟正黑體" panose="020B0604030504040204" pitchFamily="34" charset="-120"/>
                <a:ea typeface="微軟正黑體" panose="020B0604030504040204" pitchFamily="34" charset="-120"/>
              </a:rPr>
              <a:t>1)  </a:t>
            </a:r>
            <a:r>
              <a:rPr lang="zh-TW" altLang="en-US" sz="1600" dirty="0" smtClean="0">
                <a:latin typeface="微軟正黑體" panose="020B0604030504040204" pitchFamily="34" charset="-120"/>
                <a:ea typeface="微軟正黑體" panose="020B0604030504040204" pitchFamily="34" charset="-120"/>
              </a:rPr>
              <a:t>分析</a:t>
            </a:r>
            <a:r>
              <a:rPr lang="zh-TW" altLang="zh-HK" sz="1600" dirty="0" smtClean="0">
                <a:latin typeface="微軟正黑體" panose="020B0604030504040204" pitchFamily="34" charset="-120"/>
                <a:ea typeface="微軟正黑體" panose="020B0604030504040204" pitchFamily="34" charset="-120"/>
              </a:rPr>
              <a:t>題目中關鍵</a:t>
            </a:r>
            <a:r>
              <a:rPr lang="zh-TW" altLang="en-US" sz="1600" dirty="0" smtClean="0">
                <a:latin typeface="微軟正黑體" panose="020B0604030504040204" pitchFamily="34" charset="-120"/>
                <a:ea typeface="微軟正黑體" panose="020B0604030504040204" pitchFamily="34" charset="-120"/>
              </a:rPr>
              <a:t>資料</a:t>
            </a:r>
            <a:r>
              <a:rPr lang="zh-TW" altLang="zh-HK" sz="1600" dirty="0" smtClean="0">
                <a:latin typeface="微軟正黑體" panose="020B0604030504040204" pitchFamily="34" charset="-120"/>
                <a:ea typeface="微軟正黑體" panose="020B0604030504040204" pitchFamily="34" charset="-120"/>
              </a:rPr>
              <a:t>代表的邏輯關係</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專科語體</a:t>
            </a:r>
            <a:endParaRPr lang="en-US" altLang="zh-TW" sz="1600" dirty="0" smtClean="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1150809" y="4063120"/>
            <a:ext cx="4744894" cy="338554"/>
          </a:xfrm>
          <a:prstGeom prst="rect">
            <a:avLst/>
          </a:prstGeom>
          <a:noFill/>
        </p:spPr>
        <p:txBody>
          <a:bodyPr wrap="square" rtlCol="0">
            <a:spAutoFit/>
          </a:bodyPr>
          <a:lstStyle/>
          <a:p>
            <a:pPr lvl="0"/>
            <a:r>
              <a:rPr lang="zh-TW" altLang="en-US" sz="1600" dirty="0" smtClean="0">
                <a:latin typeface="微軟正黑體" panose="020B0604030504040204" pitchFamily="34" charset="-120"/>
                <a:ea typeface="微軟正黑體" panose="020B0604030504040204" pitchFamily="34" charset="-120"/>
              </a:rPr>
              <a:t>聯想和</a:t>
            </a:r>
            <a:r>
              <a:rPr lang="zh-TW" altLang="zh-HK" sz="1600" dirty="0" smtClean="0">
                <a:latin typeface="微軟正黑體" panose="020B0604030504040204" pitchFamily="34" charset="-120"/>
                <a:ea typeface="微軟正黑體" panose="020B0604030504040204" pitchFamily="34" charset="-120"/>
              </a:rPr>
              <a:t>標題或題目有關的已學知識</a:t>
            </a:r>
            <a:r>
              <a:rPr lang="zh-TW" altLang="en-US" sz="1600" dirty="0" smtClean="0">
                <a:latin typeface="微軟正黑體" panose="020B0604030504040204" pitchFamily="34" charset="-120"/>
                <a:ea typeface="微軟正黑體" panose="020B0604030504040204" pitchFamily="34" charset="-120"/>
              </a:rPr>
              <a:t>或</a:t>
            </a:r>
            <a:r>
              <a:rPr lang="zh-TW" altLang="zh-HK" sz="1600" dirty="0" smtClean="0">
                <a:latin typeface="微軟正黑體" panose="020B0604030504040204" pitchFamily="34" charset="-120"/>
                <a:ea typeface="微軟正黑體" panose="020B0604030504040204" pitchFamily="34" charset="-120"/>
              </a:rPr>
              <a:t>日常生活例子</a:t>
            </a:r>
            <a:endParaRPr lang="zh-TW" altLang="zh-HK" sz="1600" dirty="0">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491911" y="5029517"/>
            <a:ext cx="6239815" cy="338554"/>
          </a:xfrm>
          <a:prstGeom prst="rect">
            <a:avLst/>
          </a:prstGeom>
          <a:noFill/>
        </p:spPr>
        <p:txBody>
          <a:bodyPr wrap="square" rtlCol="0">
            <a:spAutoFit/>
          </a:bodyPr>
          <a:lstStyle/>
          <a:p>
            <a:pPr marL="269875" indent="-269875"/>
            <a:r>
              <a:rPr lang="en-US" altLang="zh-TW" sz="1600" dirty="0" smtClean="0">
                <a:latin typeface="微軟正黑體" panose="020B0604030504040204" pitchFamily="34" charset="-120"/>
                <a:ea typeface="微軟正黑體" panose="020B0604030504040204" pitchFamily="34" charset="-120"/>
              </a:rPr>
              <a:t>1)  </a:t>
            </a:r>
            <a:r>
              <a:rPr lang="zh-TW" altLang="en-US" sz="1600" dirty="0" smtClean="0">
                <a:latin typeface="微軟正黑體" panose="020B0604030504040204" pitchFamily="34" charset="-120"/>
                <a:ea typeface="微軟正黑體" panose="020B0604030504040204" pitchFamily="34" charset="-120"/>
              </a:rPr>
              <a:t>根據內容的重點，聯想其他相關情況或例子</a:t>
            </a:r>
            <a:endParaRPr lang="en-US" altLang="zh-TW" sz="1600" dirty="0" smtClean="0">
              <a:latin typeface="微軟正黑體" panose="020B0604030504040204" pitchFamily="34" charset="-120"/>
              <a:ea typeface="微軟正黑體" panose="020B0604030504040204" pitchFamily="34" charset="-120"/>
            </a:endParaRPr>
          </a:p>
        </p:txBody>
      </p:sp>
      <p:sp>
        <p:nvSpPr>
          <p:cNvPr id="14" name="矩形 13"/>
          <p:cNvSpPr/>
          <p:nvPr/>
        </p:nvSpPr>
        <p:spPr>
          <a:xfrm>
            <a:off x="89008" y="496421"/>
            <a:ext cx="1311578" cy="1200329"/>
          </a:xfrm>
          <a:prstGeom prst="rect">
            <a:avLst/>
          </a:prstGeom>
        </p:spPr>
        <p:txBody>
          <a:bodyPr wrap="none">
            <a:spAutoFit/>
          </a:bodyPr>
          <a:lstStyle/>
          <a:p>
            <a:pPr>
              <a:defRPr/>
            </a:pPr>
            <a:r>
              <a:rPr lang="zh-TW" altLang="en-US" sz="3600" b="1" kern="100" dirty="0">
                <a:solidFill>
                  <a:srgbClr val="51354C"/>
                </a:solidFill>
                <a:latin typeface="微軟正黑體" panose="020B0604030504040204" pitchFamily="34" charset="-120"/>
                <a:ea typeface="微軟正黑體" panose="020B0604030504040204" pitchFamily="34" charset="-120"/>
              </a:rPr>
              <a:t>篇章</a:t>
            </a:r>
            <a:r>
              <a:rPr lang="en-US" altLang="zh-TW" sz="3600" b="1" kern="100" dirty="0" smtClean="0">
                <a:solidFill>
                  <a:srgbClr val="51354C"/>
                </a:solidFill>
                <a:latin typeface="微軟正黑體" panose="020B0604030504040204" pitchFamily="34" charset="-120"/>
                <a:ea typeface="微軟正黑體" panose="020B0604030504040204" pitchFamily="34" charset="-120"/>
              </a:rPr>
              <a:t>/</a:t>
            </a:r>
            <a:br>
              <a:rPr lang="en-US" altLang="zh-TW" sz="3600" b="1" kern="100" dirty="0" smtClean="0">
                <a:solidFill>
                  <a:srgbClr val="51354C"/>
                </a:solidFill>
                <a:latin typeface="微軟正黑體" panose="020B0604030504040204" pitchFamily="34" charset="-120"/>
                <a:ea typeface="微軟正黑體" panose="020B0604030504040204" pitchFamily="34" charset="-120"/>
              </a:rPr>
            </a:br>
            <a:r>
              <a:rPr lang="zh-TW" altLang="en-US" sz="3600" b="1" kern="100" dirty="0" smtClean="0">
                <a:solidFill>
                  <a:srgbClr val="51354C"/>
                </a:solidFill>
                <a:latin typeface="微軟正黑體" panose="020B0604030504040204" pitchFamily="34" charset="-120"/>
                <a:ea typeface="微軟正黑體" panose="020B0604030504040204" pitchFamily="34" charset="-120"/>
              </a:rPr>
              <a:t>內容</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2778035" y="1301918"/>
            <a:ext cx="4302034"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2)  </a:t>
            </a:r>
            <a:r>
              <a:rPr lang="zh-TW" altLang="en-US" sz="1600" dirty="0">
                <a:latin typeface="微軟正黑體" panose="020B0604030504040204" pitchFamily="34" charset="-120"/>
                <a:ea typeface="微軟正黑體" panose="020B0604030504040204" pitchFamily="34" charset="-120"/>
              </a:rPr>
              <a:t>按</a:t>
            </a:r>
            <a:r>
              <a:rPr lang="zh-TW" altLang="zh-HK" sz="1600" dirty="0">
                <a:latin typeface="微軟正黑體" panose="020B0604030504040204" pitchFamily="34" charset="-120"/>
                <a:ea typeface="微軟正黑體" panose="020B0604030504040204" pitchFamily="34" charset="-120"/>
              </a:rPr>
              <a:t>關鍵</a:t>
            </a:r>
            <a:r>
              <a:rPr lang="zh-TW" altLang="en-US" sz="1600" dirty="0">
                <a:latin typeface="微軟正黑體" panose="020B0604030504040204" pitchFamily="34" charset="-120"/>
                <a:ea typeface="微軟正黑體" panose="020B0604030504040204" pitchFamily="34" charset="-120"/>
              </a:rPr>
              <a:t>字</a:t>
            </a:r>
            <a:r>
              <a:rPr lang="zh-TW" altLang="zh-HK" sz="1600" dirty="0">
                <a:latin typeface="微軟正黑體" panose="020B0604030504040204" pitchFamily="34" charset="-120"/>
                <a:ea typeface="微軟正黑體" panose="020B0604030504040204" pitchFamily="34" charset="-120"/>
              </a:rPr>
              <a:t>詞推測內容</a:t>
            </a:r>
            <a:r>
              <a:rPr lang="zh-TW" altLang="zh-HK" sz="1600" dirty="0" smtClean="0">
                <a:latin typeface="微軟正黑體" panose="020B0604030504040204" pitchFamily="34" charset="-120"/>
                <a:ea typeface="微軟正黑體" panose="020B0604030504040204" pitchFamily="34" charset="-120"/>
              </a:rPr>
              <a:t>重點</a:t>
            </a:r>
            <a:endParaRPr lang="zh-TW" altLang="zh-HK" sz="1600"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1657607" y="3144539"/>
            <a:ext cx="4824549"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4)  </a:t>
            </a:r>
            <a:r>
              <a:rPr lang="zh-TW" altLang="en-US" sz="1600" dirty="0">
                <a:latin typeface="微軟正黑體" panose="020B0604030504040204" pitchFamily="34" charset="-120"/>
                <a:ea typeface="微軟正黑體" panose="020B0604030504040204" pitchFamily="34" charset="-120"/>
              </a:rPr>
              <a:t>按邏輯關係運用關聯詞語連接</a:t>
            </a:r>
            <a:r>
              <a:rPr lang="zh-TW" altLang="en-US" sz="1600" dirty="0" smtClean="0">
                <a:latin typeface="微軟正黑體" panose="020B0604030504040204" pitchFamily="34" charset="-120"/>
                <a:ea typeface="微軟正黑體" panose="020B0604030504040204" pitchFamily="34" charset="-120"/>
              </a:rPr>
              <a:t>重點</a:t>
            </a:r>
            <a:endParaRPr lang="en-US" altLang="zh-TW" sz="1600"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840488" y="2829579"/>
            <a:ext cx="5129348"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3)  </a:t>
            </a:r>
            <a:r>
              <a:rPr lang="zh-TW" altLang="en-US" sz="1600" dirty="0">
                <a:latin typeface="微軟正黑體" panose="020B0604030504040204" pitchFamily="34" charset="-120"/>
                <a:ea typeface="微軟正黑體" panose="020B0604030504040204" pitchFamily="34" charset="-120"/>
              </a:rPr>
              <a:t>運用相關專科</a:t>
            </a:r>
            <a:r>
              <a:rPr lang="zh-TW" altLang="en-US" sz="1600" dirty="0">
                <a:latin typeface="微軟正黑體" panose="020B0604030504040204" pitchFamily="34" charset="-120"/>
                <a:ea typeface="微軟正黑體" panose="020B0604030504040204" pitchFamily="34" charset="-120"/>
                <a:sym typeface="Wingdings" pitchFamily="2" charset="2"/>
              </a:rPr>
              <a:t>語體的</a:t>
            </a:r>
            <a:r>
              <a:rPr lang="zh-TW" altLang="en-US" sz="1600" dirty="0">
                <a:latin typeface="微軟正黑體" panose="020B0604030504040204" pitchFamily="34" charset="-120"/>
                <a:ea typeface="微軟正黑體" panose="020B0604030504040204" pitchFamily="34" charset="-120"/>
              </a:rPr>
              <a:t>組織圖去整合關鍵</a:t>
            </a:r>
            <a:r>
              <a:rPr lang="zh-TW" altLang="en-US" sz="1600" dirty="0" smtClean="0">
                <a:latin typeface="微軟正黑體" panose="020B0604030504040204" pitchFamily="34" charset="-120"/>
                <a:ea typeface="微軟正黑體" panose="020B0604030504040204" pitchFamily="34" charset="-120"/>
              </a:rPr>
              <a:t>資料</a:t>
            </a:r>
            <a:endParaRPr lang="en-US" altLang="zh-TW" sz="1600" dirty="0">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1998136" y="2509456"/>
            <a:ext cx="5921828"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2)  </a:t>
            </a:r>
            <a:r>
              <a:rPr lang="zh-TW" altLang="en-US" sz="1600" dirty="0">
                <a:latin typeface="微軟正黑體" panose="020B0604030504040204" pitchFamily="34" charset="-120"/>
                <a:ea typeface="微軟正黑體" panose="020B0604030504040204" pitchFamily="34" charset="-120"/>
              </a:rPr>
              <a:t>從資料中找出與該</a:t>
            </a:r>
            <a:r>
              <a:rPr lang="zh-TW" altLang="zh-HK" sz="1600" dirty="0">
                <a:latin typeface="微軟正黑體" panose="020B0604030504040204" pitchFamily="34" charset="-120"/>
                <a:ea typeface="微軟正黑體" panose="020B0604030504040204" pitchFamily="34" charset="-120"/>
              </a:rPr>
              <a:t>邏輯關係</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專科語體相關的關鍵</a:t>
            </a:r>
            <a:r>
              <a:rPr lang="zh-TW" altLang="en-US" sz="1600" dirty="0" smtClean="0">
                <a:latin typeface="微軟正黑體" panose="020B0604030504040204" pitchFamily="34" charset="-120"/>
                <a:ea typeface="微軟正黑體" panose="020B0604030504040204" pitchFamily="34" charset="-120"/>
              </a:rPr>
              <a:t>資料</a:t>
            </a:r>
            <a:endParaRPr lang="en-US" altLang="zh-TW" sz="1600"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326476" y="5432217"/>
            <a:ext cx="5778234" cy="830997"/>
          </a:xfrm>
          <a:prstGeom prst="rect">
            <a:avLst/>
          </a:prstGeom>
          <a:noFill/>
        </p:spPr>
        <p:txBody>
          <a:bodyPr wrap="square" rtlCol="0">
            <a:spAutoFit/>
          </a:bodyPr>
          <a:lstStyle/>
          <a:p>
            <a:pPr marL="269875" indent="-269875"/>
            <a:r>
              <a:rPr lang="en-US" altLang="zh-TW" sz="1600" dirty="0">
                <a:latin typeface="微軟正黑體" panose="020B0604030504040204" pitchFamily="34" charset="-120"/>
                <a:ea typeface="微軟正黑體" panose="020B0604030504040204" pitchFamily="34" charset="-120"/>
              </a:rPr>
              <a:t>2)  </a:t>
            </a:r>
            <a:r>
              <a:rPr lang="zh-TW" altLang="en-US" sz="1600" dirty="0">
                <a:latin typeface="微軟正黑體" panose="020B0604030504040204" pitchFamily="34" charset="-120"/>
                <a:ea typeface="微軟正黑體" panose="020B0604030504040204" pitchFamily="34" charset="-120"/>
              </a:rPr>
              <a:t>運用多角度思考，深化聯想</a:t>
            </a:r>
            <a:r>
              <a:rPr lang="en-US" altLang="zh-TW" sz="1600" dirty="0">
                <a:latin typeface="微軟正黑體" panose="020B0604030504040204" pitchFamily="34" charset="-120"/>
                <a:ea typeface="微軟正黑體" panose="020B0604030504040204" pitchFamily="34" charset="-120"/>
              </a:rPr>
              <a:t/>
            </a:r>
            <a:br>
              <a:rPr lang="en-US" altLang="zh-TW" sz="1600" dirty="0">
                <a:latin typeface="微軟正黑體" panose="020B0604030504040204" pitchFamily="34" charset="-120"/>
                <a:ea typeface="微軟正黑體" panose="020B0604030504040204" pitchFamily="34" charset="-120"/>
              </a:rPr>
            </a:b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例如：如重點是某事件，該事件為何會發生？會有甚麼影響？有何利弊？有甚麼近似例子？</a:t>
            </a:r>
            <a:r>
              <a:rPr lang="en-US" altLang="zh-TW" sz="1600" dirty="0">
                <a:latin typeface="微軟正黑體" panose="020B0604030504040204" pitchFamily="34" charset="-120"/>
                <a:ea typeface="微軟正黑體" panose="020B0604030504040204" pitchFamily="34" charset="-120"/>
              </a:rPr>
              <a:t>) </a:t>
            </a:r>
          </a:p>
        </p:txBody>
      </p:sp>
      <p:sp>
        <p:nvSpPr>
          <p:cNvPr id="21" name="圓角矩形 20"/>
          <p:cNvSpPr/>
          <p:nvPr/>
        </p:nvSpPr>
        <p:spPr>
          <a:xfrm>
            <a:off x="1627842" y="1658388"/>
            <a:ext cx="6482117" cy="185377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2" name="圓角矩形 21"/>
          <p:cNvSpPr/>
          <p:nvPr/>
        </p:nvSpPr>
        <p:spPr>
          <a:xfrm>
            <a:off x="207415" y="3570882"/>
            <a:ext cx="8227284" cy="10015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3" name="圓角矩形 22"/>
          <p:cNvSpPr/>
          <p:nvPr/>
        </p:nvSpPr>
        <p:spPr>
          <a:xfrm>
            <a:off x="2642350" y="435883"/>
            <a:ext cx="5937628" cy="115835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327059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969007" y="274638"/>
            <a:ext cx="4350311" cy="1143000"/>
          </a:xfrm>
        </p:spPr>
        <p:txBody>
          <a:bodyPr>
            <a:normAutofit/>
          </a:bodyPr>
          <a:lstStyle/>
          <a:p>
            <a:pPr eaLnBrk="1" hangingPunct="1"/>
            <a:r>
              <a:rPr lang="zh-TW" altLang="en-US" sz="4800" b="1" dirty="0" smtClean="0">
                <a:latin typeface="微軟正黑體" panose="020B0604030504040204" pitchFamily="34" charset="-120"/>
                <a:ea typeface="微軟正黑體" panose="020B0604030504040204" pitchFamily="34" charset="-120"/>
              </a:rPr>
              <a:t>針對學習</a:t>
            </a:r>
            <a:r>
              <a:rPr lang="zh-HK" altLang="en-US" sz="4800" b="1" dirty="0" smtClean="0">
                <a:latin typeface="微軟正黑體" panose="020B0604030504040204" pitchFamily="34" charset="-120"/>
                <a:ea typeface="微軟正黑體" panose="020B0604030504040204" pitchFamily="34" charset="-120"/>
              </a:rPr>
              <a:t>難點</a:t>
            </a:r>
            <a:r>
              <a:rPr lang="en-US" altLang="zh-HK" sz="4800" b="1" dirty="0" smtClean="0">
                <a:latin typeface="微軟正黑體" panose="020B0604030504040204" pitchFamily="34" charset="-120"/>
                <a:ea typeface="微軟正黑體" panose="020B0604030504040204" pitchFamily="34" charset="-120"/>
              </a:rPr>
              <a:t>1</a:t>
            </a:r>
            <a:endParaRPr lang="zh-HK" altLang="zh-HK" sz="4800" b="1" dirty="0" smtClean="0">
              <a:latin typeface="微軟正黑體" panose="020B0604030504040204" pitchFamily="34" charset="-120"/>
              <a:ea typeface="微軟正黑體" panose="020B0604030504040204" pitchFamily="34" charset="-120"/>
            </a:endParaRPr>
          </a:p>
        </p:txBody>
      </p:sp>
      <p:sp>
        <p:nvSpPr>
          <p:cNvPr id="5" name="矩形 4"/>
          <p:cNvSpPr/>
          <p:nvPr/>
        </p:nvSpPr>
        <p:spPr>
          <a:xfrm>
            <a:off x="1756370" y="1663946"/>
            <a:ext cx="6367271" cy="5632311"/>
          </a:xfrm>
          <a:prstGeom prst="rect">
            <a:avLst/>
          </a:prstGeom>
        </p:spPr>
        <p:txBody>
          <a:bodyPr wrap="square">
            <a:spAutoFit/>
          </a:bodyPr>
          <a:lstStyle/>
          <a:p>
            <a:r>
              <a:rPr lang="en-US" altLang="zh-TW" sz="4000" b="1" dirty="0" smtClean="0">
                <a:latin typeface="微軟正黑體" panose="020B0604030504040204" pitchFamily="34" charset="-120"/>
                <a:ea typeface="微軟正黑體" panose="020B0604030504040204" pitchFamily="34" charset="-120"/>
              </a:rPr>
              <a:t>1.</a:t>
            </a:r>
            <a:r>
              <a:rPr lang="zh-TW" altLang="en-US" sz="4000" b="1" dirty="0">
                <a:latin typeface="微軟正黑體" panose="020B0604030504040204" pitchFamily="34" charset="-120"/>
                <a:ea typeface="微軟正黑體" panose="020B0604030504040204" pitchFamily="34" charset="-120"/>
              </a:rPr>
              <a:t>了解扇形、圓心角、弧長等等的</a:t>
            </a:r>
            <a:r>
              <a:rPr lang="zh-TW" altLang="en-US" sz="4000" b="1" dirty="0" smtClean="0">
                <a:latin typeface="微軟正黑體" panose="020B0604030504040204" pitchFamily="34" charset="-120"/>
                <a:ea typeface="微軟正黑體" panose="020B0604030504040204" pitchFamily="34" charset="-120"/>
              </a:rPr>
              <a:t>詞彙</a:t>
            </a:r>
            <a:endParaRPr lang="en-US" altLang="zh-TW" sz="4000" b="1" dirty="0" smtClean="0">
              <a:latin typeface="微軟正黑體" panose="020B0604030504040204" pitchFamily="34" charset="-120"/>
              <a:ea typeface="微軟正黑體" panose="020B0604030504040204" pitchFamily="34" charset="-120"/>
            </a:endParaRPr>
          </a:p>
          <a:p>
            <a:r>
              <a:rPr lang="en-US" altLang="zh-TW" sz="4000" b="1" dirty="0" smtClean="0">
                <a:latin typeface="微軟正黑體" panose="020B0604030504040204" pitchFamily="34" charset="-120"/>
                <a:ea typeface="微軟正黑體" panose="020B0604030504040204" pitchFamily="34" charset="-120"/>
              </a:rPr>
              <a:t>2.</a:t>
            </a:r>
            <a:r>
              <a:rPr lang="zh-TW" altLang="en-US" sz="4000" b="1" dirty="0">
                <a:latin typeface="微軟正黑體" panose="020B0604030504040204" pitchFamily="34" charset="-120"/>
                <a:ea typeface="微軟正黑體" panose="020B0604030504040204" pitchFamily="34" charset="-120"/>
              </a:rPr>
              <a:t>推測與「扇形</a:t>
            </a:r>
            <a:r>
              <a:rPr lang="zh-TW" altLang="en-US" sz="4000" b="1" dirty="0" smtClean="0">
                <a:latin typeface="微軟正黑體" panose="020B0604030504040204" pitchFamily="34" charset="-120"/>
                <a:ea typeface="微軟正黑體" panose="020B0604030504040204" pitchFamily="34" charset="-120"/>
              </a:rPr>
              <a:t>」有關</a:t>
            </a:r>
            <a:r>
              <a:rPr lang="zh-TW" altLang="en-US" sz="4000" b="1" dirty="0">
                <a:latin typeface="微軟正黑體" panose="020B0604030504040204" pitchFamily="34" charset="-120"/>
                <a:ea typeface="微軟正黑體" panose="020B0604030504040204" pitchFamily="34" charset="-120"/>
              </a:rPr>
              <a:t>的</a:t>
            </a:r>
            <a:r>
              <a:rPr lang="zh-TW" altLang="en-US" sz="4000" b="1" dirty="0" smtClean="0">
                <a:latin typeface="微軟正黑體" panose="020B0604030504040204" pitchFamily="34" charset="-120"/>
                <a:ea typeface="微軟正黑體" panose="020B0604030504040204" pitchFamily="34" charset="-120"/>
              </a:rPr>
              <a:t>公式</a:t>
            </a:r>
            <a:endParaRPr lang="en-US" altLang="zh-TW" sz="4000" b="1" dirty="0" smtClean="0">
              <a:latin typeface="微軟正黑體" panose="020B0604030504040204" pitchFamily="34" charset="-120"/>
              <a:ea typeface="微軟正黑體" panose="020B0604030504040204" pitchFamily="34" charset="-120"/>
            </a:endParaRPr>
          </a:p>
          <a:p>
            <a:r>
              <a:rPr lang="en-US" altLang="zh-TW" sz="4000" b="1" dirty="0" smtClean="0">
                <a:latin typeface="微軟正黑體" panose="020B0604030504040204" pitchFamily="34" charset="-120"/>
                <a:ea typeface="微軟正黑體" panose="020B0604030504040204" pitchFamily="34" charset="-120"/>
              </a:rPr>
              <a:t>3.</a:t>
            </a:r>
            <a:r>
              <a:rPr lang="zh-TW" altLang="en-US" sz="4000" b="1" dirty="0">
                <a:latin typeface="微軟正黑體" panose="020B0604030504040204" pitchFamily="34" charset="-120"/>
                <a:ea typeface="微軟正黑體" panose="020B0604030504040204" pitchFamily="34" charset="-120"/>
              </a:rPr>
              <a:t>加強學生辨清弧長、周界及扇形面積的分別</a:t>
            </a:r>
            <a:endParaRPr lang="zh-HK" altLang="en-US" sz="4000" b="1" dirty="0">
              <a:latin typeface="微軟正黑體" panose="020B0604030504040204" pitchFamily="34" charset="-120"/>
              <a:ea typeface="微軟正黑體" panose="020B0604030504040204" pitchFamily="34" charset="-120"/>
            </a:endParaRPr>
          </a:p>
          <a:p>
            <a:endParaRPr lang="zh-HK" altLang="en-US" sz="4000" dirty="0">
              <a:latin typeface="微軟正黑體" panose="020B0604030504040204" pitchFamily="34" charset="-120"/>
              <a:ea typeface="微軟正黑體" panose="020B0604030504040204" pitchFamily="34" charset="-120"/>
            </a:endParaRPr>
          </a:p>
          <a:p>
            <a:endParaRPr lang="en-US" altLang="zh-TW" sz="4000" b="1" dirty="0">
              <a:latin typeface="微軟正黑體" panose="020B0604030504040204" pitchFamily="34" charset="-120"/>
              <a:ea typeface="微軟正黑體" panose="020B0604030504040204" pitchFamily="34" charset="-120"/>
            </a:endParaRPr>
          </a:p>
          <a:p>
            <a:endParaRPr lang="zh-HK" altLang="en-US" sz="4000" b="1" dirty="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04" y="355775"/>
            <a:ext cx="755904" cy="755904"/>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30728">
            <a:off x="7082508" y="5150845"/>
            <a:ext cx="1738237" cy="1448531"/>
          </a:xfrm>
          <a:prstGeom prst="rect">
            <a:avLst/>
          </a:prstGeom>
        </p:spPr>
      </p:pic>
    </p:spTree>
    <p:extLst>
      <p:ext uri="{BB962C8B-B14F-4D97-AF65-F5344CB8AC3E}">
        <p14:creationId xmlns:p14="http://schemas.microsoft.com/office/powerpoint/2010/main" val="2096162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1188647" y="1680313"/>
            <a:ext cx="7604833" cy="4276379"/>
            <a:chOff x="1264847" y="2274673"/>
            <a:chExt cx="7604833" cy="4276379"/>
          </a:xfrm>
        </p:grpSpPr>
        <p:sp>
          <p:nvSpPr>
            <p:cNvPr id="3" name="矩形 2"/>
            <p:cNvSpPr/>
            <p:nvPr/>
          </p:nvSpPr>
          <p:spPr>
            <a:xfrm>
              <a:off x="2319368" y="2274673"/>
              <a:ext cx="3570208" cy="1107996"/>
            </a:xfrm>
            <a:prstGeom prst="rect">
              <a:avLst/>
            </a:prstGeom>
          </p:spPr>
          <p:txBody>
            <a:bodyPr wrap="none">
              <a:spAutoFit/>
            </a:bodyPr>
            <a:lstStyle/>
            <a:p>
              <a:pPr algn="ctr"/>
              <a:r>
                <a:rPr lang="zh-TW" altLang="en-US" sz="6600" b="1" dirty="0">
                  <a:latin typeface="微軟正黑體" panose="020B0604030504040204" pitchFamily="34" charset="-120"/>
                  <a:ea typeface="微軟正黑體" panose="020B0604030504040204" pitchFamily="34" charset="-120"/>
                </a:rPr>
                <a:t>第一部分</a:t>
              </a:r>
              <a:endParaRPr lang="zh-HK" altLang="en-US" sz="6600" dirty="0">
                <a:latin typeface="微軟正黑體" panose="020B0604030504040204" pitchFamily="34" charset="-120"/>
                <a:ea typeface="微軟正黑體" panose="020B0604030504040204" pitchFamily="34" charset="-120"/>
              </a:endParaRPr>
            </a:p>
          </p:txBody>
        </p:sp>
        <p:sp>
          <p:nvSpPr>
            <p:cNvPr id="4" name="矩形 3"/>
            <p:cNvSpPr/>
            <p:nvPr/>
          </p:nvSpPr>
          <p:spPr>
            <a:xfrm>
              <a:off x="2319368" y="3407450"/>
              <a:ext cx="6550312" cy="1754326"/>
            </a:xfrm>
            <a:prstGeom prst="rect">
              <a:avLst/>
            </a:prstGeom>
          </p:spPr>
          <p:txBody>
            <a:bodyPr wrap="square">
              <a:spAutoFit/>
            </a:bodyPr>
            <a:lstStyle/>
            <a:p>
              <a:r>
                <a:rPr lang="zh-TW" altLang="en-US" sz="5400" b="1" dirty="0" smtClean="0">
                  <a:latin typeface="微軟正黑體" panose="020B0604030504040204" pitchFamily="34" charset="-120"/>
                  <a:ea typeface="微軟正黑體" panose="020B0604030504040204" pitchFamily="34" charset="-120"/>
                </a:rPr>
                <a:t>了解</a:t>
              </a:r>
              <a:r>
                <a:rPr lang="zh-TW" altLang="en-US" sz="5400" b="1" dirty="0">
                  <a:latin typeface="微軟正黑體" panose="020B0604030504040204" pitchFamily="34" charset="-120"/>
                  <a:ea typeface="微軟正黑體" panose="020B0604030504040204" pitchFamily="34" charset="-120"/>
                </a:rPr>
                <a:t>扇形、圓心角、弧長等等的詞彙</a:t>
              </a:r>
              <a:endParaRPr lang="en-US" altLang="zh-TW" sz="5400" b="1" dirty="0">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flipV="1">
              <a:off x="7312228" y="5292225"/>
              <a:ext cx="1438659" cy="1258827"/>
            </a:xfrm>
            <a:prstGeom prst="rect">
              <a:avLst/>
            </a:prstGeom>
          </p:spPr>
        </p:pic>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4847" y="2299454"/>
              <a:ext cx="1054521" cy="1054521"/>
            </a:xfrm>
            <a:prstGeom prst="rect">
              <a:avLst/>
            </a:prstGeom>
          </p:spPr>
        </p:pic>
      </p:grpSp>
    </p:spTree>
    <p:extLst>
      <p:ext uri="{BB962C8B-B14F-4D97-AF65-F5344CB8AC3E}">
        <p14:creationId xmlns:p14="http://schemas.microsoft.com/office/powerpoint/2010/main" val="1006260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774" y="108698"/>
            <a:ext cx="6987869" cy="1865744"/>
          </a:xfrm>
          <a:prstGeom prst="rect">
            <a:avLst/>
          </a:prstGeom>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6088" y="291555"/>
            <a:ext cx="1791762" cy="1531142"/>
          </a:xfrm>
          <a:prstGeom prst="rect">
            <a:avLst/>
          </a:prstGeom>
        </p:spPr>
      </p:pic>
      <p:pic>
        <p:nvPicPr>
          <p:cNvPr id="5" name="圖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5417" y="701091"/>
            <a:ext cx="1270522" cy="646120"/>
          </a:xfrm>
          <a:prstGeom prst="rect">
            <a:avLst/>
          </a:prstGeom>
        </p:spPr>
      </p:pic>
      <p:pic>
        <p:nvPicPr>
          <p:cNvPr id="6" name="圖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4059" y="470730"/>
            <a:ext cx="2074099" cy="1172789"/>
          </a:xfrm>
          <a:prstGeom prst="rect">
            <a:avLst/>
          </a:prstGeom>
        </p:spPr>
      </p:pic>
      <p:pic>
        <p:nvPicPr>
          <p:cNvPr id="7" name="圖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3840" y="782828"/>
            <a:ext cx="493735" cy="548595"/>
          </a:xfrm>
          <a:prstGeom prst="rect">
            <a:avLst/>
          </a:prstGeom>
        </p:spPr>
      </p:pic>
      <p:pic>
        <p:nvPicPr>
          <p:cNvPr id="11" name="圖片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6964" y="2030629"/>
            <a:ext cx="8430071" cy="3041652"/>
          </a:xfrm>
          <a:prstGeom prst="rect">
            <a:avLst/>
          </a:prstGeom>
        </p:spPr>
      </p:pic>
      <p:pic>
        <p:nvPicPr>
          <p:cNvPr id="12" name="圖片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2534" y="2262335"/>
            <a:ext cx="2493058" cy="2499153"/>
          </a:xfrm>
          <a:prstGeom prst="rect">
            <a:avLst/>
          </a:prstGeom>
        </p:spPr>
      </p:pic>
      <p:pic>
        <p:nvPicPr>
          <p:cNvPr id="13" name="圖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3068" y="3085151"/>
            <a:ext cx="4778869" cy="1731121"/>
          </a:xfrm>
          <a:prstGeom prst="rect">
            <a:avLst/>
          </a:prstGeom>
        </p:spPr>
      </p:pic>
      <p:sp>
        <p:nvSpPr>
          <p:cNvPr id="14" name="文字方塊 13"/>
          <p:cNvSpPr txBox="1">
            <a:spLocks noChangeArrowheads="1"/>
          </p:cNvSpPr>
          <p:nvPr/>
        </p:nvSpPr>
        <p:spPr bwMode="auto">
          <a:xfrm>
            <a:off x="5948041" y="3012949"/>
            <a:ext cx="2639559" cy="1077218"/>
          </a:xfrm>
          <a:prstGeom prst="rect">
            <a:avLst/>
          </a:prstGeom>
          <a:noFill/>
          <a:ln>
            <a:noFill/>
          </a:ln>
          <a:extLst/>
        </p:spPr>
        <p:txBody>
          <a:bodyPr wrap="squar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sz="3200" b="1" dirty="0">
                <a:latin typeface="微軟正黑體" panose="020B0604030504040204" pitchFamily="34" charset="-120"/>
                <a:ea typeface="微軟正黑體" panose="020B0604030504040204" pitchFamily="34" charset="-120"/>
              </a:rPr>
              <a:t>扇形</a:t>
            </a:r>
            <a:r>
              <a:rPr lang="zh-TW" altLang="en-US" sz="3200" b="1" dirty="0" smtClean="0">
                <a:latin typeface="微軟正黑體" panose="020B0604030504040204" pitchFamily="34" charset="-120"/>
                <a:ea typeface="微軟正黑體" panose="020B0604030504040204" pitchFamily="34" charset="-120"/>
              </a:rPr>
              <a:t>是</a:t>
            </a:r>
            <a:endParaRPr lang="en-US" altLang="zh-TW" sz="3200" b="1" dirty="0" smtClean="0">
              <a:latin typeface="微軟正黑體" panose="020B0604030504040204" pitchFamily="34" charset="-120"/>
              <a:ea typeface="微軟正黑體" panose="020B0604030504040204" pitchFamily="34" charset="-120"/>
            </a:endParaRPr>
          </a:p>
          <a:p>
            <a:pPr eaLnBrk="1" hangingPunct="1"/>
            <a:r>
              <a:rPr lang="zh-TW" altLang="en-US" sz="3200" b="1" dirty="0" smtClean="0">
                <a:latin typeface="微軟正黑體" panose="020B0604030504040204" pitchFamily="34" charset="-120"/>
                <a:ea typeface="微軟正黑體" panose="020B0604030504040204" pitchFamily="34" charset="-120"/>
              </a:rPr>
              <a:t>圓形</a:t>
            </a:r>
            <a:r>
              <a:rPr lang="zh-TW" altLang="en-US" sz="3200" b="1" dirty="0">
                <a:latin typeface="微軟正黑體" panose="020B0604030504040204" pitchFamily="34" charset="-120"/>
                <a:ea typeface="微軟正黑體" panose="020B0604030504040204" pitchFamily="34" charset="-120"/>
              </a:rPr>
              <a:t>的</a:t>
            </a:r>
            <a:r>
              <a:rPr lang="zh-TW" altLang="en-US" sz="3200" b="1" dirty="0" smtClean="0">
                <a:latin typeface="微軟正黑體" panose="020B0604030504040204" pitchFamily="34" charset="-120"/>
                <a:ea typeface="微軟正黑體" panose="020B0604030504040204" pitchFamily="34" charset="-120"/>
              </a:rPr>
              <a:t>一部分</a:t>
            </a:r>
            <a:endParaRPr lang="zh-HK" altLang="en-US" sz="3200" b="1" dirty="0">
              <a:latin typeface="微軟正黑體" panose="020B0604030504040204" pitchFamily="34" charset="-120"/>
              <a:ea typeface="微軟正黑體" panose="020B0604030504040204" pitchFamily="34" charset="-120"/>
            </a:endParaRPr>
          </a:p>
        </p:txBody>
      </p:sp>
      <p:sp>
        <p:nvSpPr>
          <p:cNvPr id="15" name="矩形 14"/>
          <p:cNvSpPr/>
          <p:nvPr/>
        </p:nvSpPr>
        <p:spPr bwMode="auto">
          <a:xfrm>
            <a:off x="4266637" y="3443214"/>
            <a:ext cx="819739" cy="199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chemeClr val="tx1"/>
                </a:solidFill>
                <a:latin typeface="微軟正黑體" panose="020B0604030504040204" pitchFamily="34" charset="-120"/>
                <a:ea typeface="微軟正黑體" panose="020B0604030504040204" pitchFamily="34" charset="-120"/>
              </a:rPr>
              <a:t>圓周</a:t>
            </a:r>
            <a:endParaRPr lang="zh-HK" altLang="en-US" dirty="0">
              <a:solidFill>
                <a:schemeClr val="tx1"/>
              </a:solidFill>
              <a:latin typeface="微軟正黑體" panose="020B0604030504040204" pitchFamily="34" charset="-120"/>
              <a:ea typeface="微軟正黑體" panose="020B0604030504040204" pitchFamily="34" charset="-120"/>
            </a:endParaRPr>
          </a:p>
        </p:txBody>
      </p:sp>
      <p:sp>
        <p:nvSpPr>
          <p:cNvPr id="16" name="矩形 15"/>
          <p:cNvSpPr/>
          <p:nvPr/>
        </p:nvSpPr>
        <p:spPr bwMode="auto">
          <a:xfrm>
            <a:off x="3945592" y="2869299"/>
            <a:ext cx="757036" cy="217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chemeClr val="tx1"/>
                </a:solidFill>
                <a:latin typeface="微軟正黑體" panose="020B0604030504040204" pitchFamily="34" charset="-120"/>
                <a:ea typeface="微軟正黑體" panose="020B0604030504040204" pitchFamily="34" charset="-120"/>
              </a:rPr>
              <a:t>半徑</a:t>
            </a:r>
            <a:endParaRPr lang="zh-HK" altLang="en-US" dirty="0">
              <a:solidFill>
                <a:schemeClr val="tx1"/>
              </a:solidFill>
              <a:latin typeface="微軟正黑體" panose="020B0604030504040204" pitchFamily="34" charset="-120"/>
              <a:ea typeface="微軟正黑體" panose="020B0604030504040204" pitchFamily="34" charset="-120"/>
            </a:endParaRPr>
          </a:p>
        </p:txBody>
      </p:sp>
      <p:sp>
        <p:nvSpPr>
          <p:cNvPr id="18" name="矩形 17"/>
          <p:cNvSpPr/>
          <p:nvPr/>
        </p:nvSpPr>
        <p:spPr bwMode="auto">
          <a:xfrm>
            <a:off x="1583418" y="3663838"/>
            <a:ext cx="819739" cy="199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chemeClr val="tx1"/>
                </a:solidFill>
                <a:latin typeface="微軟正黑體" panose="020B0604030504040204" pitchFamily="34" charset="-120"/>
                <a:ea typeface="微軟正黑體" panose="020B0604030504040204" pitchFamily="34" charset="-120"/>
              </a:rPr>
              <a:t>圓心</a:t>
            </a:r>
            <a:endParaRPr lang="zh-HK" altLang="en-US" dirty="0">
              <a:solidFill>
                <a:schemeClr val="tx1"/>
              </a:solidFill>
              <a:latin typeface="微軟正黑體" panose="020B0604030504040204" pitchFamily="34" charset="-120"/>
              <a:ea typeface="微軟正黑體" panose="020B0604030504040204" pitchFamily="34" charset="-120"/>
            </a:endParaRPr>
          </a:p>
        </p:txBody>
      </p:sp>
      <p:sp>
        <p:nvSpPr>
          <p:cNvPr id="19" name="矩形 18"/>
          <p:cNvSpPr/>
          <p:nvPr/>
        </p:nvSpPr>
        <p:spPr bwMode="auto">
          <a:xfrm>
            <a:off x="4134546" y="4132195"/>
            <a:ext cx="1421780" cy="611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600" dirty="0" smtClean="0">
                <a:solidFill>
                  <a:schemeClr val="tx1"/>
                </a:solidFill>
                <a:latin typeface="微軟正黑體" panose="020B0604030504040204" pitchFamily="34" charset="-120"/>
                <a:ea typeface="微軟正黑體" panose="020B0604030504040204" pitchFamily="34" charset="-120"/>
              </a:rPr>
              <a:t>請猜猜這個</a:t>
            </a:r>
            <a:r>
              <a:rPr lang="zh-TW" altLang="en-US" sz="1600" dirty="0">
                <a:solidFill>
                  <a:schemeClr val="tx1"/>
                </a:solidFill>
                <a:latin typeface="微軟正黑體" panose="020B0604030504040204" pitchFamily="34" charset="-120"/>
                <a:ea typeface="微軟正黑體" panose="020B0604030504040204" pitchFamily="34" charset="-120"/>
              </a:rPr>
              <a:t>角叫甚麼名字</a:t>
            </a:r>
            <a:r>
              <a:rPr lang="en-US" altLang="zh-TW" sz="1600" dirty="0">
                <a:solidFill>
                  <a:schemeClr val="tx1"/>
                </a:solidFill>
                <a:latin typeface="微軟正黑體" panose="020B0604030504040204" pitchFamily="34" charset="-120"/>
                <a:ea typeface="微軟正黑體" panose="020B0604030504040204" pitchFamily="34" charset="-120"/>
              </a:rPr>
              <a:t>?</a:t>
            </a:r>
            <a:endParaRPr lang="zh-HK" altLang="en-US" sz="1600" dirty="0">
              <a:solidFill>
                <a:schemeClr val="tx1"/>
              </a:solidFill>
              <a:latin typeface="微軟正黑體" panose="020B0604030504040204" pitchFamily="34" charset="-120"/>
              <a:ea typeface="微軟正黑體" panose="020B0604030504040204" pitchFamily="34" charset="-120"/>
            </a:endParaRPr>
          </a:p>
        </p:txBody>
      </p:sp>
      <p:sp>
        <p:nvSpPr>
          <p:cNvPr id="20" name="矩形 19"/>
          <p:cNvSpPr/>
          <p:nvPr/>
        </p:nvSpPr>
        <p:spPr bwMode="auto">
          <a:xfrm>
            <a:off x="789195" y="2984870"/>
            <a:ext cx="757036" cy="217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chemeClr val="tx1"/>
                </a:solidFill>
                <a:latin typeface="微軟正黑體" panose="020B0604030504040204" pitchFamily="34" charset="-120"/>
                <a:ea typeface="微軟正黑體" panose="020B0604030504040204" pitchFamily="34" charset="-120"/>
              </a:rPr>
              <a:t>半徑</a:t>
            </a:r>
            <a:endParaRPr lang="zh-HK" altLang="en-US" dirty="0">
              <a:solidFill>
                <a:schemeClr val="tx1"/>
              </a:solidFill>
              <a:latin typeface="微軟正黑體" panose="020B0604030504040204" pitchFamily="34" charset="-120"/>
              <a:ea typeface="微軟正黑體" panose="020B0604030504040204" pitchFamily="34" charset="-120"/>
            </a:endParaRPr>
          </a:p>
        </p:txBody>
      </p:sp>
      <p:grpSp>
        <p:nvGrpSpPr>
          <p:cNvPr id="34" name="群組 33"/>
          <p:cNvGrpSpPr/>
          <p:nvPr/>
        </p:nvGrpSpPr>
        <p:grpSpPr>
          <a:xfrm>
            <a:off x="130995" y="4668854"/>
            <a:ext cx="8899424" cy="2182188"/>
            <a:chOff x="130995" y="4668854"/>
            <a:chExt cx="8899424" cy="2182188"/>
          </a:xfrm>
        </p:grpSpPr>
        <p:pic>
          <p:nvPicPr>
            <p:cNvPr id="29" name="圖片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0995" y="4668854"/>
              <a:ext cx="8899424" cy="2182188"/>
            </a:xfrm>
            <a:prstGeom prst="rect">
              <a:avLst/>
            </a:prstGeom>
          </p:spPr>
        </p:pic>
        <p:sp>
          <p:nvSpPr>
            <p:cNvPr id="30" name="矩形 29"/>
            <p:cNvSpPr/>
            <p:nvPr/>
          </p:nvSpPr>
          <p:spPr>
            <a:xfrm>
              <a:off x="722102" y="475707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31" name="圖片 3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6953" y="4707079"/>
              <a:ext cx="571532" cy="500091"/>
            </a:xfrm>
            <a:prstGeom prst="rect">
              <a:avLst/>
            </a:prstGeom>
          </p:spPr>
        </p:pic>
        <p:sp>
          <p:nvSpPr>
            <p:cNvPr id="32" name="矩形 31"/>
            <p:cNvSpPr/>
            <p:nvPr/>
          </p:nvSpPr>
          <p:spPr>
            <a:xfrm>
              <a:off x="313509" y="5246800"/>
              <a:ext cx="8534400" cy="738664"/>
            </a:xfrm>
            <a:prstGeom prst="rect">
              <a:avLst/>
            </a:prstGeom>
          </p:spPr>
          <p:txBody>
            <a:bodyPr wrap="square">
              <a:spAutoFit/>
            </a:bodyPr>
            <a:lstStyle/>
            <a:p>
              <a:pPr marL="342900" indent="-342900">
                <a:buAutoNum type="arabicPeriod"/>
              </a:pPr>
              <a:r>
                <a:rPr lang="zh-TW" altLang="en-US" sz="1400" dirty="0" smtClean="0">
                  <a:latin typeface="微軟正黑體" panose="020B0604030504040204" pitchFamily="34" charset="-120"/>
                  <a:ea typeface="微軟正黑體" panose="020B0604030504040204" pitchFamily="34" charset="-120"/>
                </a:rPr>
                <a:t>老師</a:t>
              </a:r>
              <a:r>
                <a:rPr lang="zh-TW" altLang="en-US" sz="1400" dirty="0">
                  <a:latin typeface="微軟正黑體" panose="020B0604030504040204" pitchFamily="34" charset="-120"/>
                  <a:ea typeface="微軟正黑體" panose="020B0604030504040204" pitchFamily="34" charset="-120"/>
                </a:rPr>
                <a:t>問學生</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「為何扇的左邊、右邊及中間的長度是一樣</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 他們與圓形有甚麼關係</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 老師盡量引導</a:t>
              </a:r>
              <a:r>
                <a:rPr lang="zh-TW" altLang="en-US" sz="1400" dirty="0" smtClean="0">
                  <a:latin typeface="微軟正黑體" panose="020B0604030504040204" pitchFamily="34" charset="-120"/>
                  <a:ea typeface="微軟正黑體" panose="020B0604030504040204" pitchFamily="34" charset="-120"/>
                </a:rPr>
                <a:t>學生說出這些長度均是</a:t>
              </a:r>
              <a:r>
                <a:rPr lang="zh-TW" altLang="en-US" sz="1400" dirty="0">
                  <a:latin typeface="微軟正黑體" panose="020B0604030504040204" pitchFamily="34" charset="-120"/>
                  <a:ea typeface="微軟正黑體" panose="020B0604030504040204" pitchFamily="34" charset="-120"/>
                </a:rPr>
                <a:t>出自圓心</a:t>
              </a:r>
              <a:r>
                <a:rPr lang="zh-TW" altLang="en-US" sz="1400" dirty="0" smtClean="0">
                  <a:latin typeface="微軟正黑體" panose="020B0604030504040204" pitchFamily="34" charset="-120"/>
                  <a:ea typeface="微軟正黑體" panose="020B0604030504040204" pitchFamily="34" charset="-120"/>
                </a:rPr>
                <a:t>，扇</a:t>
              </a:r>
              <a:r>
                <a:rPr lang="zh-TW" altLang="en-US" sz="1400" dirty="0">
                  <a:latin typeface="微軟正黑體" panose="020B0604030504040204" pitchFamily="34" charset="-120"/>
                  <a:ea typeface="微軟正黑體" panose="020B0604030504040204" pitchFamily="34" charset="-120"/>
                </a:rPr>
                <a:t>的左右兩側就是圓的半徑</a:t>
              </a:r>
              <a:r>
                <a:rPr lang="zh-TW" altLang="en-US" sz="1400" dirty="0" smtClean="0">
                  <a:latin typeface="微軟正黑體" panose="020B0604030504040204" pitchFamily="34" charset="-120"/>
                  <a:ea typeface="微軟正黑體" panose="020B0604030504040204" pitchFamily="34" charset="-120"/>
                </a:rPr>
                <a:t>，所以它們的長度都是一樣。</a:t>
              </a:r>
              <a:r>
                <a:rPr lang="en-US" altLang="zh-TW" sz="1400" dirty="0">
                  <a:latin typeface="微軟正黑體" panose="020B0604030504040204" pitchFamily="34" charset="-120"/>
                  <a:ea typeface="微軟正黑體" panose="020B0604030504040204" pitchFamily="34" charset="-120"/>
                </a:rPr>
                <a:t/>
              </a:r>
              <a:br>
                <a:rPr lang="en-US" altLang="zh-TW" sz="1400" dirty="0">
                  <a:latin typeface="微軟正黑體" panose="020B0604030504040204" pitchFamily="34" charset="-120"/>
                  <a:ea typeface="微軟正黑體" panose="020B0604030504040204" pitchFamily="34" charset="-120"/>
                </a:rPr>
              </a:b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專科詞彙與學科概念</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endParaRPr lang="en-US" altLang="zh-TW" sz="1400" b="1" dirty="0">
                <a:solidFill>
                  <a:srgbClr val="FF0000"/>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313509" y="6051240"/>
              <a:ext cx="8534400" cy="523220"/>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2. </a:t>
              </a:r>
              <a:r>
                <a:rPr lang="zh-TW" altLang="en-US" sz="1400" dirty="0" smtClean="0">
                  <a:latin typeface="微軟正黑體" panose="020B0604030504040204" pitchFamily="34" charset="-120"/>
                  <a:ea typeface="微軟正黑體" panose="020B0604030504040204" pitchFamily="34" charset="-120"/>
                </a:rPr>
                <a:t>「你可以在圖中看到扇形是圓形的一部分嗎</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如果可以的話，你又可以估計這一隻角叫甚麼嗎</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en-US" altLang="zh-TW" sz="1400" dirty="0" smtClean="0">
                  <a:latin typeface="微軟正黑體" panose="020B0604030504040204" pitchFamily="34" charset="-120"/>
                  <a:ea typeface="微軟正黑體" panose="020B0604030504040204" pitchFamily="34" charset="-120"/>
                </a:rPr>
                <a:t/>
              </a:r>
              <a:br>
                <a:rPr lang="en-US" altLang="zh-TW" sz="1400" dirty="0" smtClean="0">
                  <a:latin typeface="微軟正黑體" panose="020B0604030504040204" pitchFamily="34" charset="-120"/>
                  <a:ea typeface="微軟正黑體" panose="020B0604030504040204" pitchFamily="34" charset="-120"/>
                </a:rPr>
              </a:b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dirty="0" smtClean="0">
                  <a:solidFill>
                    <a:srgbClr val="FF0000"/>
                  </a:solidFill>
                  <a:latin typeface="微軟正黑體" panose="020B0604030504040204" pitchFamily="34" charset="-120"/>
                  <a:ea typeface="微軟正黑體" panose="020B0604030504040204" pitchFamily="34" charset="-120"/>
                </a:rPr>
                <a:t>專科詞彙與學科概念聯繫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a:t>
              </a:r>
              <a:r>
                <a:rPr lang="zh-TW" altLang="en-US" sz="1400" b="1" dirty="0" smtClean="0">
                  <a:solidFill>
                    <a:srgbClr val="FF0000"/>
                  </a:solidFill>
                  <a:latin typeface="微軟正黑體" panose="020B0604030504040204" pitchFamily="34" charset="-120"/>
                  <a:ea typeface="微軟正黑體" panose="020B0604030504040204" pitchFamily="34" charset="-120"/>
                </a:rPr>
                <a:t>知識</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endParaRPr lang="en-US" altLang="zh-TW" sz="1400"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75007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3"/>
          <p:cNvGrpSpPr/>
          <p:nvPr/>
        </p:nvGrpSpPr>
        <p:grpSpPr>
          <a:xfrm>
            <a:off x="130995" y="4668854"/>
            <a:ext cx="8899424" cy="2182188"/>
            <a:chOff x="130995" y="4668854"/>
            <a:chExt cx="8899424" cy="2182188"/>
          </a:xfrm>
        </p:grpSpPr>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995" y="4668854"/>
              <a:ext cx="8899424" cy="2182188"/>
            </a:xfrm>
            <a:prstGeom prst="rect">
              <a:avLst/>
            </a:prstGeom>
          </p:spPr>
        </p:pic>
        <p:sp>
          <p:nvSpPr>
            <p:cNvPr id="6" name="矩形 5"/>
            <p:cNvSpPr/>
            <p:nvPr/>
          </p:nvSpPr>
          <p:spPr>
            <a:xfrm>
              <a:off x="722102" y="475707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953" y="4707079"/>
              <a:ext cx="571532" cy="500091"/>
            </a:xfrm>
            <a:prstGeom prst="rect">
              <a:avLst/>
            </a:prstGeom>
          </p:spPr>
        </p:pic>
        <p:sp>
          <p:nvSpPr>
            <p:cNvPr id="8" name="矩形 7"/>
            <p:cNvSpPr/>
            <p:nvPr/>
          </p:nvSpPr>
          <p:spPr>
            <a:xfrm>
              <a:off x="313509" y="5246800"/>
              <a:ext cx="8534400" cy="646331"/>
            </a:xfrm>
            <a:prstGeom prst="rect">
              <a:avLst/>
            </a:prstGeom>
          </p:spPr>
          <p:txBody>
            <a:bodyPr wrap="square">
              <a:spAutoFit/>
            </a:bodyPr>
            <a:lstStyle/>
            <a:p>
              <a:pPr marL="269875" indent="-269875"/>
              <a:r>
                <a:rPr lang="en-US" altLang="zh-TW" dirty="0" smtClean="0">
                  <a:latin typeface="微軟正黑體" panose="020B0604030504040204" pitchFamily="34" charset="-120"/>
                  <a:ea typeface="微軟正黑體" panose="020B0604030504040204" pitchFamily="34" charset="-120"/>
                </a:rPr>
                <a:t>3. </a:t>
              </a:r>
              <a:r>
                <a:rPr lang="zh-TW" altLang="en-US" dirty="0" smtClean="0">
                  <a:latin typeface="微軟正黑體" panose="020B0604030504040204" pitchFamily="34" charset="-120"/>
                  <a:ea typeface="微軟正黑體" panose="020B0604030504040204" pitchFamily="34" charset="-120"/>
                </a:rPr>
                <a:t>老師</a:t>
              </a:r>
              <a:r>
                <a:rPr lang="zh-TW" altLang="en-US" dirty="0">
                  <a:latin typeface="微軟正黑體" panose="020B0604030504040204" pitchFamily="34" charset="-120"/>
                  <a:ea typeface="微軟正黑體" panose="020B0604030504040204" pitchFamily="34" charset="-120"/>
                </a:rPr>
                <a:t>問學生</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「現在，請你把</a:t>
              </a:r>
              <a:r>
                <a:rPr lang="zh-TW" altLang="en-US" dirty="0" smtClean="0">
                  <a:latin typeface="微軟正黑體" panose="020B0604030504040204" pitchFamily="34" charset="-120"/>
                  <a:ea typeface="微軟正黑體" panose="020B0604030504040204" pitchFamily="34" charset="-120"/>
                </a:rPr>
                <a:t>這些字</a:t>
              </a:r>
              <a:r>
                <a:rPr lang="zh-TW" altLang="en-US" dirty="0">
                  <a:latin typeface="微軟正黑體" panose="020B0604030504040204" pitchFamily="34" charset="-120"/>
                  <a:ea typeface="微軟正黑體" panose="020B0604030504040204" pitchFamily="34" charset="-120"/>
                </a:rPr>
                <a:t>詞</a:t>
              </a:r>
              <a:r>
                <a:rPr lang="en-US" altLang="zh-TW" dirty="0" smtClean="0">
                  <a:latin typeface="微軟正黑體" panose="020B0604030504040204" pitchFamily="34" charset="-120"/>
                  <a:ea typeface="微軟正黑體" panose="020B0604030504040204" pitchFamily="34" charset="-120"/>
                </a:rPr>
                <a:t>(</a:t>
              </a:r>
              <a:r>
                <a:rPr lang="zh-TW" altLang="en-US" dirty="0" smtClean="0">
                  <a:latin typeface="微軟正黑體" panose="020B0604030504040204" pitchFamily="34" charset="-120"/>
                  <a:ea typeface="微軟正黑體" panose="020B0604030504040204" pitchFamily="34" charset="-120"/>
                </a:rPr>
                <a:t>圓、心</a:t>
              </a:r>
              <a:r>
                <a:rPr lang="zh-TW" altLang="en-US" dirty="0">
                  <a:latin typeface="微軟正黑體" panose="020B0604030504040204" pitchFamily="34" charset="-120"/>
                  <a:ea typeface="微軟正黑體" panose="020B0604030504040204" pitchFamily="34" charset="-120"/>
                </a:rPr>
                <a:t>及角</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配成有意思的</a:t>
              </a:r>
              <a:r>
                <a:rPr lang="zh-TW" altLang="en-US" dirty="0" smtClean="0">
                  <a:latin typeface="微軟正黑體" panose="020B0604030504040204" pitchFamily="34" charset="-120"/>
                  <a:ea typeface="微軟正黑體" panose="020B0604030504040204" pitchFamily="34" charset="-120"/>
                </a:rPr>
                <a:t>詞彙。」</a:t>
              </a:r>
              <a:r>
                <a:rPr lang="en-US" altLang="zh-TW" dirty="0" smtClean="0">
                  <a:latin typeface="微軟正黑體" panose="020B0604030504040204" pitchFamily="34" charset="-120"/>
                  <a:ea typeface="微軟正黑體" panose="020B0604030504040204" pitchFamily="34" charset="-120"/>
                </a:rPr>
                <a:t/>
              </a:r>
              <a:br>
                <a:rPr lang="en-US" altLang="zh-TW" dirty="0" smtClean="0">
                  <a:latin typeface="微軟正黑體" panose="020B0604030504040204" pitchFamily="34" charset="-120"/>
                  <a:ea typeface="微軟正黑體" panose="020B0604030504040204" pitchFamily="34" charset="-120"/>
                </a:rPr>
              </a:b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字根配</a:t>
              </a:r>
              <a:r>
                <a:rPr lang="zh-TW" altLang="en-US" b="1" dirty="0" smtClean="0">
                  <a:solidFill>
                    <a:srgbClr val="FF0000"/>
                  </a:solidFill>
                  <a:latin typeface="微軟正黑體" panose="020B0604030504040204" pitchFamily="34" charset="-120"/>
                  <a:ea typeface="微軟正黑體" panose="020B0604030504040204" pitchFamily="34" charset="-120"/>
                </a:rPr>
                <a:t>詞</a:t>
              </a:r>
              <a:r>
                <a:rPr lang="en-US" altLang="zh-TW" b="1" dirty="0" smtClean="0">
                  <a:solidFill>
                    <a:srgbClr val="FF0000"/>
                  </a:solidFill>
                  <a:latin typeface="微軟正黑體" panose="020B0604030504040204" pitchFamily="34" charset="-120"/>
                  <a:ea typeface="微軟正黑體" panose="020B0604030504040204" pitchFamily="34" charset="-120"/>
                </a:rPr>
                <a:t>)</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9" name="矩形 8"/>
            <p:cNvSpPr/>
            <p:nvPr/>
          </p:nvSpPr>
          <p:spPr>
            <a:xfrm>
              <a:off x="313509" y="5893131"/>
              <a:ext cx="8534400" cy="923330"/>
            </a:xfrm>
            <a:prstGeom prst="rect">
              <a:avLst/>
            </a:prstGeom>
          </p:spPr>
          <p:txBody>
            <a:bodyPr wrap="square">
              <a:spAutoFit/>
            </a:bodyPr>
            <a:lstStyle/>
            <a:p>
              <a:pPr marL="269875" indent="-269875"/>
              <a:r>
                <a:rPr lang="en-US" altLang="zh-TW" dirty="0" smtClean="0">
                  <a:latin typeface="微軟正黑體" panose="020B0604030504040204" pitchFamily="34" charset="-120"/>
                  <a:ea typeface="微軟正黑體" panose="020B0604030504040204" pitchFamily="34" charset="-120"/>
                </a:rPr>
                <a:t>4. </a:t>
              </a:r>
              <a:r>
                <a:rPr lang="zh-TW" altLang="en-US" dirty="0" smtClean="0">
                  <a:latin typeface="微軟正黑體" panose="020B0604030504040204" pitchFamily="34" charset="-120"/>
                  <a:ea typeface="微軟正黑體" panose="020B0604030504040204" pitchFamily="34" charset="-120"/>
                </a:rPr>
                <a:t>老師</a:t>
              </a:r>
              <a:r>
                <a:rPr lang="zh-TW" altLang="en-US" dirty="0">
                  <a:latin typeface="微軟正黑體" panose="020B0604030504040204" pitchFamily="34" charset="-120"/>
                  <a:ea typeface="微軟正黑體" panose="020B0604030504040204" pitchFamily="34" charset="-120"/>
                </a:rPr>
                <a:t>再追問同學</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「你估計這個詞彙的意思其實是甚麼</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」同學完成討論後，老師再作總結</a:t>
              </a:r>
              <a:r>
                <a:rPr lang="zh-TW" altLang="en-US" dirty="0" smtClean="0">
                  <a:latin typeface="微軟正黑體" panose="020B0604030504040204" pitchFamily="34" charset="-120"/>
                  <a:ea typeface="微軟正黑體" panose="020B0604030504040204" pitchFamily="34" charset="-120"/>
                </a:rPr>
                <a:t>。</a:t>
              </a: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b="1" kern="100" dirty="0">
                  <a:solidFill>
                    <a:srgbClr val="FF0000"/>
                  </a:solidFill>
                  <a:latin typeface="微軟正黑體" panose="020B0604030504040204" pitchFamily="34" charset="-120"/>
                  <a:ea typeface="微軟正黑體" panose="020B0604030504040204" pitchFamily="34" charset="-120"/>
                </a:rPr>
                <a:t>/</a:t>
              </a:r>
              <a:r>
                <a:rPr lang="zh-TW" altLang="en-US" b="1" kern="100" dirty="0">
                  <a:solidFill>
                    <a:srgbClr val="FF0000"/>
                  </a:solidFill>
                  <a:latin typeface="微軟正黑體" panose="020B0604030504040204" pitchFamily="34" charset="-120"/>
                  <a:ea typeface="微軟正黑體" panose="020B0604030504040204" pitchFamily="34" charset="-120"/>
                </a:rPr>
                <a:t>專科</a:t>
              </a:r>
              <a:r>
                <a:rPr lang="zh-TW" altLang="en-US" b="1" kern="100" dirty="0" smtClean="0">
                  <a:solidFill>
                    <a:srgbClr val="FF0000"/>
                  </a:solidFill>
                  <a:latin typeface="微軟正黑體" panose="020B0604030504040204" pitchFamily="34" charset="-120"/>
                  <a:ea typeface="微軟正黑體" panose="020B0604030504040204" pitchFamily="34" charset="-120"/>
                </a:rPr>
                <a:t>語體</a:t>
              </a:r>
              <a:r>
                <a:rPr lang="en-US" altLang="zh-TW" b="1" kern="100" dirty="0" smtClean="0">
                  <a:solidFill>
                    <a:srgbClr val="FF0000"/>
                  </a:solidFill>
                  <a:latin typeface="微軟正黑體" panose="020B0604030504040204" pitchFamily="34" charset="-120"/>
                  <a:ea typeface="微軟正黑體" panose="020B0604030504040204" pitchFamily="34" charset="-120"/>
                </a:rPr>
                <a:t>)</a:t>
              </a:r>
              <a:endParaRPr lang="zh-TW" altLang="zh-HK" b="1" kern="100" dirty="0">
                <a:solidFill>
                  <a:srgbClr val="FF0000"/>
                </a:solidFill>
                <a:latin typeface="微軟正黑體" panose="020B0604030504040204" pitchFamily="34" charset="-120"/>
                <a:ea typeface="微軟正黑體" panose="020B0604030504040204" pitchFamily="34" charset="-120"/>
              </a:endParaRPr>
            </a:p>
            <a:p>
              <a:pPr marL="269875" indent="-269875"/>
              <a:endParaRPr lang="en-US" altLang="zh-TW" dirty="0">
                <a:latin typeface="微軟正黑體" panose="020B0604030504040204" pitchFamily="34" charset="-120"/>
                <a:ea typeface="微軟正黑體" panose="020B0604030504040204" pitchFamily="34" charset="-120"/>
              </a:endParaRPr>
            </a:p>
          </p:txBody>
        </p:sp>
      </p:grpSp>
      <p:pic>
        <p:nvPicPr>
          <p:cNvPr id="15" name="圖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4292" y="800482"/>
            <a:ext cx="4443617" cy="3041652"/>
          </a:xfrm>
          <a:prstGeom prst="rect">
            <a:avLst/>
          </a:prstGeom>
        </p:spPr>
      </p:pic>
      <p:pic>
        <p:nvPicPr>
          <p:cNvPr id="16" name="圖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0966" y="2132486"/>
            <a:ext cx="3474433" cy="749746"/>
          </a:xfrm>
          <a:prstGeom prst="rect">
            <a:avLst/>
          </a:prstGeom>
        </p:spPr>
      </p:pic>
      <p:sp>
        <p:nvSpPr>
          <p:cNvPr id="18" name="矩形 17"/>
          <p:cNvSpPr/>
          <p:nvPr/>
        </p:nvSpPr>
        <p:spPr bwMode="auto">
          <a:xfrm>
            <a:off x="5023303" y="2475934"/>
            <a:ext cx="819739" cy="199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chemeClr val="tx1"/>
                </a:solidFill>
                <a:latin typeface="微軟正黑體" panose="020B0604030504040204" pitchFamily="34" charset="-120"/>
                <a:ea typeface="微軟正黑體" panose="020B0604030504040204" pitchFamily="34" charset="-120"/>
              </a:rPr>
              <a:t>圓心</a:t>
            </a:r>
            <a:endParaRPr lang="zh-HK" altLang="en-US" dirty="0">
              <a:solidFill>
                <a:schemeClr val="tx1"/>
              </a:solidFill>
              <a:latin typeface="微軟正黑體" panose="020B0604030504040204" pitchFamily="34" charset="-120"/>
              <a:ea typeface="微軟正黑體" panose="020B0604030504040204" pitchFamily="34" charset="-120"/>
            </a:endParaRPr>
          </a:p>
        </p:txBody>
      </p:sp>
      <p:sp>
        <p:nvSpPr>
          <p:cNvPr id="19" name="矩形 18"/>
          <p:cNvSpPr/>
          <p:nvPr/>
        </p:nvSpPr>
        <p:spPr bwMode="auto">
          <a:xfrm>
            <a:off x="7361557" y="2563021"/>
            <a:ext cx="1033508" cy="3320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smtClean="0">
                <a:solidFill>
                  <a:schemeClr val="tx1"/>
                </a:solidFill>
                <a:latin typeface="微軟正黑體" panose="020B0604030504040204" pitchFamily="34" charset="-120"/>
                <a:ea typeface="微軟正黑體" panose="020B0604030504040204" pitchFamily="34" charset="-120"/>
              </a:rPr>
              <a:t>圓心</a:t>
            </a:r>
            <a:r>
              <a:rPr lang="zh-TW" altLang="en-US" dirty="0">
                <a:solidFill>
                  <a:schemeClr val="tx1"/>
                </a:solidFill>
                <a:latin typeface="微軟正黑體" panose="020B0604030504040204" pitchFamily="34" charset="-120"/>
                <a:ea typeface="微軟正黑體" panose="020B0604030504040204" pitchFamily="34" charset="-120"/>
              </a:rPr>
              <a:t>角</a:t>
            </a:r>
            <a:endParaRPr lang="zh-HK" altLang="en-US" dirty="0">
              <a:solidFill>
                <a:schemeClr val="tx1"/>
              </a:solidFill>
              <a:latin typeface="微軟正黑體" panose="020B0604030504040204" pitchFamily="34" charset="-120"/>
              <a:ea typeface="微軟正黑體" panose="020B0604030504040204" pitchFamily="34" charset="-120"/>
            </a:endParaRPr>
          </a:p>
        </p:txBody>
      </p:sp>
      <p:pic>
        <p:nvPicPr>
          <p:cNvPr id="17" name="圖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2347" y="1184101"/>
            <a:ext cx="3988328" cy="1203839"/>
          </a:xfrm>
          <a:prstGeom prst="rect">
            <a:avLst/>
          </a:prstGeom>
        </p:spPr>
      </p:pic>
      <p:pic>
        <p:nvPicPr>
          <p:cNvPr id="20" name="圖片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190" y="2237673"/>
            <a:ext cx="4374740" cy="1314812"/>
          </a:xfrm>
          <a:prstGeom prst="rect">
            <a:avLst/>
          </a:prstGeom>
        </p:spPr>
      </p:pic>
      <p:sp>
        <p:nvSpPr>
          <p:cNvPr id="21" name="矩形 20"/>
          <p:cNvSpPr/>
          <p:nvPr/>
        </p:nvSpPr>
        <p:spPr>
          <a:xfrm>
            <a:off x="371972" y="1574657"/>
            <a:ext cx="539942" cy="584775"/>
          </a:xfrm>
          <a:prstGeom prst="rect">
            <a:avLst/>
          </a:prstGeom>
        </p:spPr>
        <p:txBody>
          <a:bodyPr wrap="square">
            <a:spAutoFit/>
          </a:bodyPr>
          <a:lstStyle/>
          <a:p>
            <a:pPr algn="ctr"/>
            <a:r>
              <a:rPr lang="zh-TW" altLang="en-US" sz="3200" b="1" dirty="0" smtClean="0">
                <a:latin typeface="微軟正黑體" panose="020B0604030504040204" pitchFamily="34" charset="-120"/>
                <a:ea typeface="微軟正黑體" panose="020B0604030504040204" pitchFamily="34" charset="-120"/>
              </a:rPr>
              <a:t>圓</a:t>
            </a:r>
            <a:endParaRPr lang="zh-HK" altLang="en-US" sz="3200" b="1" dirty="0">
              <a:latin typeface="微軟正黑體" panose="020B0604030504040204" pitchFamily="34" charset="-120"/>
              <a:ea typeface="微軟正黑體" panose="020B0604030504040204" pitchFamily="34" charset="-120"/>
            </a:endParaRPr>
          </a:p>
        </p:txBody>
      </p:sp>
      <p:sp>
        <p:nvSpPr>
          <p:cNvPr id="22" name="矩形 21"/>
          <p:cNvSpPr/>
          <p:nvPr/>
        </p:nvSpPr>
        <p:spPr>
          <a:xfrm>
            <a:off x="1906030" y="1554759"/>
            <a:ext cx="539942" cy="584775"/>
          </a:xfrm>
          <a:prstGeom prst="rect">
            <a:avLst/>
          </a:prstGeom>
        </p:spPr>
        <p:txBody>
          <a:bodyPr wrap="square">
            <a:spAutoFit/>
          </a:bodyPr>
          <a:lstStyle/>
          <a:p>
            <a:pPr algn="ctr"/>
            <a:r>
              <a:rPr lang="zh-TW" altLang="en-US" sz="3200" b="1" dirty="0">
                <a:latin typeface="微軟正黑體" panose="020B0604030504040204" pitchFamily="34" charset="-120"/>
                <a:ea typeface="微軟正黑體" panose="020B0604030504040204" pitchFamily="34" charset="-120"/>
              </a:rPr>
              <a:t>心</a:t>
            </a:r>
            <a:endParaRPr lang="zh-HK" altLang="en-US" sz="3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3487571" y="1555875"/>
            <a:ext cx="539942" cy="584775"/>
          </a:xfrm>
          <a:prstGeom prst="rect">
            <a:avLst/>
          </a:prstGeom>
        </p:spPr>
        <p:txBody>
          <a:bodyPr wrap="square">
            <a:spAutoFit/>
          </a:bodyPr>
          <a:lstStyle/>
          <a:p>
            <a:pPr algn="ctr"/>
            <a:r>
              <a:rPr lang="zh-TW" altLang="en-US" sz="3200" b="1" dirty="0" smtClean="0">
                <a:latin typeface="微軟正黑體" panose="020B0604030504040204" pitchFamily="34" charset="-120"/>
                <a:ea typeface="微軟正黑體" panose="020B0604030504040204" pitchFamily="34" charset="-120"/>
              </a:rPr>
              <a:t>角</a:t>
            </a:r>
            <a:endParaRPr lang="zh-HK" altLang="en-US" sz="3200" b="1" dirty="0">
              <a:latin typeface="微軟正黑體" panose="020B0604030504040204" pitchFamily="34" charset="-120"/>
              <a:ea typeface="微軟正黑體" panose="020B0604030504040204" pitchFamily="34" charset="-120"/>
            </a:endParaRPr>
          </a:p>
        </p:txBody>
      </p:sp>
      <p:sp>
        <p:nvSpPr>
          <p:cNvPr id="24" name="矩形 23"/>
          <p:cNvSpPr/>
          <p:nvPr/>
        </p:nvSpPr>
        <p:spPr>
          <a:xfrm>
            <a:off x="163189" y="2882232"/>
            <a:ext cx="957507" cy="523220"/>
          </a:xfrm>
          <a:prstGeom prst="rect">
            <a:avLst/>
          </a:prstGeom>
        </p:spPr>
        <p:txBody>
          <a:bodyPr wrap="square">
            <a:spAutoFit/>
          </a:bodyPr>
          <a:lstStyle/>
          <a:p>
            <a:pPr algn="ctr"/>
            <a:r>
              <a:rPr lang="zh-TW" altLang="en-US" sz="2800" dirty="0" smtClean="0">
                <a:latin typeface="微軟正黑體" panose="020B0604030504040204" pitchFamily="34" charset="-120"/>
                <a:ea typeface="微軟正黑體" panose="020B0604030504040204" pitchFamily="34" charset="-120"/>
              </a:rPr>
              <a:t>圓形</a:t>
            </a:r>
            <a:endParaRPr lang="zh-HK" altLang="en-US" sz="2800" dirty="0">
              <a:latin typeface="微軟正黑體" panose="020B0604030504040204" pitchFamily="34" charset="-120"/>
              <a:ea typeface="微軟正黑體" panose="020B0604030504040204" pitchFamily="34" charset="-120"/>
            </a:endParaRPr>
          </a:p>
        </p:txBody>
      </p:sp>
      <p:sp>
        <p:nvSpPr>
          <p:cNvPr id="25" name="矩形 24"/>
          <p:cNvSpPr/>
          <p:nvPr/>
        </p:nvSpPr>
        <p:spPr>
          <a:xfrm>
            <a:off x="1605995" y="2881999"/>
            <a:ext cx="1181032" cy="523220"/>
          </a:xfrm>
          <a:prstGeom prst="rect">
            <a:avLst/>
          </a:prstGeom>
        </p:spPr>
        <p:txBody>
          <a:bodyPr wrap="square">
            <a:spAutoFit/>
          </a:bodyPr>
          <a:lstStyle/>
          <a:p>
            <a:pPr algn="ctr"/>
            <a:r>
              <a:rPr lang="zh-TW" altLang="en-US" sz="2800" dirty="0" smtClean="0">
                <a:latin typeface="微軟正黑體" panose="020B0604030504040204" pitchFamily="34" charset="-120"/>
                <a:ea typeface="微軟正黑體" panose="020B0604030504040204" pitchFamily="34" charset="-120"/>
              </a:rPr>
              <a:t>中心</a:t>
            </a:r>
            <a:endParaRPr lang="zh-HK" altLang="en-US" sz="2800" dirty="0">
              <a:latin typeface="微軟正黑體" panose="020B0604030504040204" pitchFamily="34" charset="-120"/>
              <a:ea typeface="微軟正黑體" panose="020B0604030504040204" pitchFamily="34" charset="-120"/>
            </a:endParaRPr>
          </a:p>
        </p:txBody>
      </p:sp>
      <p:sp>
        <p:nvSpPr>
          <p:cNvPr id="26" name="矩形 25"/>
          <p:cNvSpPr/>
          <p:nvPr/>
        </p:nvSpPr>
        <p:spPr>
          <a:xfrm>
            <a:off x="3270658" y="2888278"/>
            <a:ext cx="957507" cy="523220"/>
          </a:xfrm>
          <a:prstGeom prst="rect">
            <a:avLst/>
          </a:prstGeom>
        </p:spPr>
        <p:txBody>
          <a:bodyPr wrap="square">
            <a:spAutoFit/>
          </a:bodyPr>
          <a:lstStyle/>
          <a:p>
            <a:pPr algn="ctr"/>
            <a:r>
              <a:rPr lang="zh-TW" altLang="en-US" sz="2800" dirty="0" smtClean="0">
                <a:latin typeface="微軟正黑體" panose="020B0604030504040204" pitchFamily="34" charset="-120"/>
                <a:ea typeface="微軟正黑體" panose="020B0604030504040204" pitchFamily="34" charset="-120"/>
              </a:rPr>
              <a:t>角度</a:t>
            </a:r>
            <a:endParaRPr lang="zh-HK"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7763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500"/>
                                        <p:tgtEl>
                                          <p:spTgt spid="20"/>
                                        </p:tgtEl>
                                      </p:cBhvr>
                                    </p:animEffect>
                                  </p:childTnLst>
                                </p:cTn>
                              </p:par>
                            </p:childTnLst>
                          </p:cTn>
                        </p:par>
                        <p:par>
                          <p:cTn id="27" fill="hold">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childTnLst>
                          </p:cTn>
                        </p:par>
                        <p:par>
                          <p:cTn id="31" fill="hold">
                            <p:stCondLst>
                              <p:cond delay="1000"/>
                            </p:stCondLst>
                            <p:childTnLst>
                              <p:par>
                                <p:cTn id="32" presetID="22" presetClass="entr" presetSubtype="1"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4292" y="800482"/>
            <a:ext cx="4443617" cy="3041652"/>
          </a:xfrm>
          <a:prstGeom prst="rect">
            <a:avLst/>
          </a:prstGeom>
        </p:spPr>
      </p:pic>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8824" y="1311891"/>
            <a:ext cx="1743312" cy="463258"/>
          </a:xfrm>
          <a:prstGeom prst="rect">
            <a:avLst/>
          </a:prstGeom>
        </p:spPr>
      </p:pic>
      <p:grpSp>
        <p:nvGrpSpPr>
          <p:cNvPr id="3" name="群組 2"/>
          <p:cNvGrpSpPr/>
          <p:nvPr/>
        </p:nvGrpSpPr>
        <p:grpSpPr>
          <a:xfrm>
            <a:off x="130995" y="4668854"/>
            <a:ext cx="8899424" cy="2182188"/>
            <a:chOff x="130995" y="4668854"/>
            <a:chExt cx="8899424" cy="2182188"/>
          </a:xfrm>
        </p:grpSpPr>
        <p:pic>
          <p:nvPicPr>
            <p:cNvPr id="5" name="圖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995" y="4668854"/>
              <a:ext cx="8899424" cy="2182188"/>
            </a:xfrm>
            <a:prstGeom prst="rect">
              <a:avLst/>
            </a:prstGeom>
          </p:spPr>
        </p:pic>
        <p:sp>
          <p:nvSpPr>
            <p:cNvPr id="6" name="矩形 5"/>
            <p:cNvSpPr/>
            <p:nvPr/>
          </p:nvSpPr>
          <p:spPr>
            <a:xfrm>
              <a:off x="722102" y="475707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6953" y="4707079"/>
              <a:ext cx="571532" cy="500091"/>
            </a:xfrm>
            <a:prstGeom prst="rect">
              <a:avLst/>
            </a:prstGeom>
          </p:spPr>
        </p:pic>
        <p:sp>
          <p:nvSpPr>
            <p:cNvPr id="8" name="矩形 7"/>
            <p:cNvSpPr/>
            <p:nvPr/>
          </p:nvSpPr>
          <p:spPr>
            <a:xfrm>
              <a:off x="313509" y="5246800"/>
              <a:ext cx="8534400" cy="353943"/>
            </a:xfrm>
            <a:prstGeom prst="rect">
              <a:avLst/>
            </a:prstGeom>
          </p:spPr>
          <p:txBody>
            <a:bodyPr wrap="square">
              <a:spAutoFit/>
            </a:bodyPr>
            <a:lstStyle/>
            <a:p>
              <a:r>
                <a:rPr lang="en-US" altLang="zh-TW" sz="1700" dirty="0" smtClean="0">
                  <a:latin typeface="微軟正黑體" panose="020B0604030504040204" pitchFamily="34" charset="-120"/>
                  <a:ea typeface="微軟正黑體" panose="020B0604030504040204" pitchFamily="34" charset="-120"/>
                </a:rPr>
                <a:t>5. </a:t>
              </a:r>
              <a:r>
                <a:rPr lang="zh-TW" altLang="en-US" sz="1700" dirty="0" smtClean="0">
                  <a:latin typeface="微軟正黑體" panose="020B0604030504040204" pitchFamily="34" charset="-120"/>
                  <a:ea typeface="微軟正黑體" panose="020B0604030504040204" pitchFamily="34" charset="-120"/>
                </a:rPr>
                <a:t>老師</a:t>
              </a:r>
              <a:r>
                <a:rPr lang="zh-TW" altLang="en-US" sz="1700" dirty="0">
                  <a:latin typeface="微軟正黑體" panose="020B0604030504040204" pitchFamily="34" charset="-120"/>
                  <a:ea typeface="微軟正黑體" panose="020B0604030504040204" pitchFamily="34" charset="-120"/>
                </a:rPr>
                <a:t>問學生</a:t>
              </a:r>
              <a:r>
                <a:rPr lang="en-US" altLang="zh-TW" sz="1700" dirty="0">
                  <a:latin typeface="微軟正黑體" panose="020B0604030504040204" pitchFamily="34" charset="-120"/>
                  <a:ea typeface="微軟正黑體" panose="020B0604030504040204" pitchFamily="34" charset="-120"/>
                </a:rPr>
                <a:t>:</a:t>
              </a:r>
              <a:r>
                <a:rPr lang="zh-TW" altLang="en-US" sz="1700" dirty="0">
                  <a:latin typeface="微軟正黑體" panose="020B0604030504040204" pitchFamily="34" charset="-120"/>
                  <a:ea typeface="微軟正黑體" panose="020B0604030504040204" pitchFamily="34" charset="-120"/>
                </a:rPr>
                <a:t>「現在，請你把</a:t>
              </a:r>
              <a:r>
                <a:rPr lang="zh-TW" altLang="en-US" sz="1700" dirty="0" smtClean="0">
                  <a:latin typeface="微軟正黑體" panose="020B0604030504040204" pitchFamily="34" charset="-120"/>
                  <a:ea typeface="微軟正黑體" panose="020B0604030504040204" pitchFamily="34" charset="-120"/>
                </a:rPr>
                <a:t>這些字詞</a:t>
              </a:r>
              <a:r>
                <a:rPr lang="en-US" altLang="zh-TW" sz="1700" dirty="0" smtClean="0">
                  <a:latin typeface="微軟正黑體" panose="020B0604030504040204" pitchFamily="34" charset="-120"/>
                  <a:ea typeface="微軟正黑體" panose="020B0604030504040204" pitchFamily="34" charset="-120"/>
                </a:rPr>
                <a:t>(</a:t>
              </a:r>
              <a:r>
                <a:rPr lang="zh-TW" altLang="en-US" sz="1700" dirty="0">
                  <a:latin typeface="微軟正黑體" panose="020B0604030504040204" pitchFamily="34" charset="-120"/>
                  <a:ea typeface="微軟正黑體" panose="020B0604030504040204" pitchFamily="34" charset="-120"/>
                </a:rPr>
                <a:t>弧及長</a:t>
              </a:r>
              <a:r>
                <a:rPr lang="en-US" altLang="zh-TW" sz="1700" dirty="0">
                  <a:latin typeface="微軟正黑體" panose="020B0604030504040204" pitchFamily="34" charset="-120"/>
                  <a:ea typeface="微軟正黑體" panose="020B0604030504040204" pitchFamily="34" charset="-120"/>
                </a:rPr>
                <a:t>)</a:t>
              </a:r>
              <a:r>
                <a:rPr lang="zh-TW" altLang="en-US" sz="1700" dirty="0">
                  <a:latin typeface="微軟正黑體" panose="020B0604030504040204" pitchFamily="34" charset="-120"/>
                  <a:ea typeface="微軟正黑體" panose="020B0604030504040204" pitchFamily="34" charset="-120"/>
                </a:rPr>
                <a:t>配成有意思的</a:t>
              </a:r>
              <a:r>
                <a:rPr lang="zh-TW" altLang="en-US" sz="1700" dirty="0" smtClean="0">
                  <a:latin typeface="微軟正黑體" panose="020B0604030504040204" pitchFamily="34" charset="-120"/>
                  <a:ea typeface="微軟正黑體" panose="020B0604030504040204" pitchFamily="34" charset="-120"/>
                </a:rPr>
                <a:t>詞彙。」</a:t>
              </a:r>
              <a:r>
                <a:rPr lang="en-US" altLang="zh-TW" sz="17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字根配詞</a:t>
              </a:r>
              <a:r>
                <a:rPr lang="en-US" altLang="zh-TW" sz="1700" b="1" dirty="0" smtClean="0">
                  <a:solidFill>
                    <a:srgbClr val="FF0000"/>
                  </a:solidFill>
                  <a:latin typeface="微軟正黑體" panose="020B0604030504040204" pitchFamily="34" charset="-120"/>
                  <a:ea typeface="微軟正黑體" panose="020B0604030504040204" pitchFamily="34" charset="-120"/>
                </a:rPr>
                <a:t>)</a:t>
              </a:r>
              <a:endParaRPr lang="en-US" altLang="zh-TW" sz="1700" b="1" dirty="0">
                <a:solidFill>
                  <a:srgbClr val="FF0000"/>
                </a:solidFill>
                <a:latin typeface="微軟正黑體" panose="020B0604030504040204" pitchFamily="34" charset="-120"/>
                <a:ea typeface="微軟正黑體" panose="020B0604030504040204" pitchFamily="34" charset="-120"/>
              </a:endParaRPr>
            </a:p>
          </p:txBody>
        </p:sp>
        <p:sp>
          <p:nvSpPr>
            <p:cNvPr id="9" name="矩形 8"/>
            <p:cNvSpPr/>
            <p:nvPr/>
          </p:nvSpPr>
          <p:spPr>
            <a:xfrm>
              <a:off x="313509" y="5616132"/>
              <a:ext cx="8534400" cy="646331"/>
            </a:xfrm>
            <a:prstGeom prst="rect">
              <a:avLst/>
            </a:prstGeom>
          </p:spPr>
          <p:txBody>
            <a:bodyPr wrap="square">
              <a:spAutoFit/>
            </a:bodyPr>
            <a:lstStyle/>
            <a:p>
              <a:pPr marL="269875" indent="-269875"/>
              <a:r>
                <a:rPr lang="en-US" altLang="zh-TW" dirty="0" smtClean="0">
                  <a:latin typeface="微軟正黑體" panose="020B0604030504040204" pitchFamily="34" charset="-120"/>
                  <a:ea typeface="微軟正黑體" panose="020B0604030504040204" pitchFamily="34" charset="-120"/>
                </a:rPr>
                <a:t>6. </a:t>
              </a:r>
              <a:r>
                <a:rPr lang="zh-TW" altLang="en-US" dirty="0" smtClean="0">
                  <a:latin typeface="微軟正黑體" panose="020B0604030504040204" pitchFamily="34" charset="-120"/>
                  <a:ea typeface="微軟正黑體" panose="020B0604030504040204" pitchFamily="34" charset="-120"/>
                </a:rPr>
                <a:t>老師</a:t>
              </a:r>
              <a:r>
                <a:rPr lang="zh-TW" altLang="en-US" dirty="0">
                  <a:latin typeface="微軟正黑體" panose="020B0604030504040204" pitchFamily="34" charset="-120"/>
                  <a:ea typeface="微軟正黑體" panose="020B0604030504040204" pitchFamily="34" charset="-120"/>
                </a:rPr>
                <a:t>再追問同學</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「你估計這個詞彙的意思其實是甚麼</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」同學完成討論後，老師再作</a:t>
              </a:r>
              <a:r>
                <a:rPr lang="zh-TW" altLang="en-US" dirty="0" smtClean="0">
                  <a:latin typeface="微軟正黑體" panose="020B0604030504040204" pitchFamily="34" charset="-120"/>
                  <a:ea typeface="微軟正黑體" panose="020B0604030504040204" pitchFamily="34" charset="-120"/>
                </a:rPr>
                <a:t>總結。</a:t>
              </a:r>
              <a:r>
                <a:rPr lang="en-US" altLang="zh-TW" b="1" dirty="0">
                  <a:solidFill>
                    <a:srgbClr val="FF0000"/>
                  </a:solidFill>
                  <a:latin typeface="微軟正黑體" panose="020B0604030504040204" pitchFamily="34" charset="-120"/>
                  <a:ea typeface="微軟正黑體" panose="020B0604030504040204" pitchFamily="34" charset="-120"/>
                </a:rPr>
                <a:t> </a:t>
              </a: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b="1" kern="100" dirty="0">
                  <a:solidFill>
                    <a:srgbClr val="FF0000"/>
                  </a:solidFill>
                  <a:latin typeface="微軟正黑體" panose="020B0604030504040204" pitchFamily="34" charset="-120"/>
                  <a:ea typeface="微軟正黑體" panose="020B0604030504040204" pitchFamily="34" charset="-120"/>
                </a:rPr>
                <a:t>/</a:t>
              </a:r>
              <a:r>
                <a:rPr lang="zh-TW" altLang="en-US" b="1" kern="100" dirty="0">
                  <a:solidFill>
                    <a:srgbClr val="FF0000"/>
                  </a:solidFill>
                  <a:latin typeface="微軟正黑體" panose="020B0604030504040204" pitchFamily="34" charset="-120"/>
                  <a:ea typeface="微軟正黑體" panose="020B0604030504040204" pitchFamily="34" charset="-120"/>
                </a:rPr>
                <a:t>專科語體</a:t>
              </a:r>
              <a:r>
                <a:rPr lang="en-US" altLang="zh-TW" b="1" kern="100" dirty="0" smtClean="0">
                  <a:solidFill>
                    <a:srgbClr val="FF0000"/>
                  </a:solidFill>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p:txBody>
        </p:sp>
        <p:sp>
          <p:nvSpPr>
            <p:cNvPr id="2" name="矩形 1"/>
            <p:cNvSpPr/>
            <p:nvPr/>
          </p:nvSpPr>
          <p:spPr>
            <a:xfrm>
              <a:off x="1243149" y="6194078"/>
              <a:ext cx="6675120" cy="369332"/>
            </a:xfrm>
            <a:prstGeom prst="rect">
              <a:avLst/>
            </a:prstGeom>
          </p:spPr>
          <p:txBody>
            <a:bodyPr wrap="square">
              <a:spAutoFit/>
            </a:bodyPr>
            <a:lstStyle/>
            <a:p>
              <a:r>
                <a:rPr lang="zh-TW" altLang="en-US" b="1" i="1" dirty="0">
                  <a:latin typeface="微軟正黑體" panose="020B0604030504040204" pitchFamily="34" charset="-120"/>
                  <a:ea typeface="微軟正黑體" panose="020B0604030504040204" pitchFamily="34" charset="-120"/>
                </a:rPr>
                <a:t>老師可以繼續用以上的方法，與學生討論扇形面積及周界等詞彙</a:t>
              </a:r>
              <a:endParaRPr lang="en-US" altLang="zh-TW" b="1" i="1" dirty="0">
                <a:latin typeface="微軟正黑體" panose="020B0604030504040204" pitchFamily="34" charset="-120"/>
                <a:ea typeface="微軟正黑體" panose="020B0604030504040204" pitchFamily="34" charset="-120"/>
              </a:endParaRPr>
            </a:p>
          </p:txBody>
        </p:sp>
      </p:grpSp>
      <p:pic>
        <p:nvPicPr>
          <p:cNvPr id="10" name="圖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931" y="1084076"/>
            <a:ext cx="2822215" cy="1127667"/>
          </a:xfrm>
          <a:prstGeom prst="rect">
            <a:avLst/>
          </a:prstGeom>
        </p:spPr>
      </p:pic>
      <p:sp>
        <p:nvSpPr>
          <p:cNvPr id="13" name="Rectangle 25"/>
          <p:cNvSpPr>
            <a:spLocks noChangeArrowheads="1"/>
          </p:cNvSpPr>
          <p:nvPr/>
        </p:nvSpPr>
        <p:spPr bwMode="auto">
          <a:xfrm>
            <a:off x="848356" y="1273636"/>
            <a:ext cx="2445364" cy="748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20000"/>
              </a:spcBef>
            </a:pPr>
            <a:r>
              <a:rPr lang="zh-TW" altLang="en-US" sz="4800" b="1" dirty="0" smtClean="0">
                <a:solidFill>
                  <a:schemeClr val="bg2">
                    <a:lumMod val="50000"/>
                  </a:schemeClr>
                </a:solidFill>
                <a:latin typeface="微軟正黑體" panose="020B0604030504040204" pitchFamily="34" charset="-120"/>
                <a:ea typeface="微軟正黑體" panose="020B0604030504040204" pitchFamily="34" charset="-120"/>
              </a:rPr>
              <a:t>弧 </a:t>
            </a:r>
            <a:r>
              <a:rPr lang="zh-TW" altLang="en-US" sz="4800" b="1" dirty="0" smtClean="0">
                <a:solidFill>
                  <a:srgbClr val="00B0F0"/>
                </a:solidFill>
                <a:latin typeface="微軟正黑體" panose="020B0604030504040204" pitchFamily="34" charset="-120"/>
                <a:ea typeface="微軟正黑體" panose="020B0604030504040204" pitchFamily="34" charset="-120"/>
              </a:rPr>
              <a:t>長</a:t>
            </a:r>
            <a:endParaRPr lang="zh-TW" altLang="en-US" sz="4800" b="1" dirty="0">
              <a:solidFill>
                <a:srgbClr val="00B0F0"/>
              </a:solidFill>
              <a:latin typeface="微軟正黑體" panose="020B0604030504040204" pitchFamily="34" charset="-120"/>
              <a:ea typeface="微軟正黑體" panose="020B0604030504040204" pitchFamily="34" charset="-120"/>
            </a:endParaRPr>
          </a:p>
        </p:txBody>
      </p:sp>
      <p:sp>
        <p:nvSpPr>
          <p:cNvPr id="15" name="矩形 14"/>
          <p:cNvSpPr/>
          <p:nvPr/>
        </p:nvSpPr>
        <p:spPr bwMode="auto">
          <a:xfrm>
            <a:off x="7437757" y="1446242"/>
            <a:ext cx="1033508" cy="3320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smtClean="0">
                <a:solidFill>
                  <a:schemeClr val="tx1"/>
                </a:solidFill>
                <a:latin typeface="微軟正黑體" panose="020B0604030504040204" pitchFamily="34" charset="-120"/>
                <a:ea typeface="微軟正黑體" panose="020B0604030504040204" pitchFamily="34" charset="-120"/>
              </a:rPr>
              <a:t>弧長</a:t>
            </a:r>
            <a:endParaRPr lang="zh-HK" altLang="en-US" dirty="0">
              <a:solidFill>
                <a:schemeClr val="tx1"/>
              </a:solidFill>
              <a:latin typeface="微軟正黑體" panose="020B0604030504040204" pitchFamily="34" charset="-120"/>
              <a:ea typeface="微軟正黑體" panose="020B0604030504040204" pitchFamily="34" charset="-120"/>
            </a:endParaRPr>
          </a:p>
        </p:txBody>
      </p:sp>
      <p:pic>
        <p:nvPicPr>
          <p:cNvPr id="16" name="圖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9172" y="1343733"/>
            <a:ext cx="2663732" cy="2115137"/>
          </a:xfrm>
          <a:prstGeom prst="rect">
            <a:avLst/>
          </a:prstGeom>
        </p:spPr>
      </p:pic>
      <p:sp>
        <p:nvSpPr>
          <p:cNvPr id="11" name="Text Box 42"/>
          <p:cNvSpPr txBox="1">
            <a:spLocks noChangeArrowheads="1"/>
          </p:cNvSpPr>
          <p:nvPr/>
        </p:nvSpPr>
        <p:spPr bwMode="auto">
          <a:xfrm>
            <a:off x="863596" y="2882232"/>
            <a:ext cx="10434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800" b="1" dirty="0">
                <a:solidFill>
                  <a:schemeClr val="bg2">
                    <a:lumMod val="50000"/>
                  </a:schemeClr>
                </a:solidFill>
                <a:latin typeface="微軟正黑體" panose="020B0604030504040204" pitchFamily="34" charset="-120"/>
                <a:ea typeface="微軟正黑體" panose="020B0604030504040204" pitchFamily="34" charset="-120"/>
              </a:rPr>
              <a:t>曲線</a:t>
            </a:r>
          </a:p>
        </p:txBody>
      </p:sp>
      <p:sp>
        <p:nvSpPr>
          <p:cNvPr id="12" name="Text Box 43"/>
          <p:cNvSpPr txBox="1">
            <a:spLocks noChangeArrowheads="1"/>
          </p:cNvSpPr>
          <p:nvPr/>
        </p:nvSpPr>
        <p:spPr bwMode="auto">
          <a:xfrm>
            <a:off x="2315402" y="2882232"/>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lang="zh-TW" altLang="en-US" sz="2800" b="1" dirty="0" smtClean="0">
                <a:solidFill>
                  <a:srgbClr val="00B0F0"/>
                </a:solidFill>
                <a:latin typeface="微軟正黑體" panose="020B0604030504040204" pitchFamily="34" charset="-120"/>
                <a:ea typeface="微軟正黑體" panose="020B0604030504040204" pitchFamily="34" charset="-120"/>
              </a:rPr>
              <a:t>長度</a:t>
            </a:r>
            <a:endParaRPr lang="zh-TW" altLang="en-US" sz="2800" b="1" dirty="0">
              <a:solidFill>
                <a:srgbClr val="00B0F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5791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1188647" y="1680313"/>
            <a:ext cx="7604833" cy="4276379"/>
            <a:chOff x="1264847" y="2274673"/>
            <a:chExt cx="7604833" cy="4276379"/>
          </a:xfrm>
        </p:grpSpPr>
        <p:sp>
          <p:nvSpPr>
            <p:cNvPr id="3" name="矩形 2"/>
            <p:cNvSpPr/>
            <p:nvPr/>
          </p:nvSpPr>
          <p:spPr>
            <a:xfrm>
              <a:off x="2319368" y="2274673"/>
              <a:ext cx="3570208" cy="1107996"/>
            </a:xfrm>
            <a:prstGeom prst="rect">
              <a:avLst/>
            </a:prstGeom>
          </p:spPr>
          <p:txBody>
            <a:bodyPr wrap="none">
              <a:spAutoFit/>
            </a:bodyPr>
            <a:lstStyle/>
            <a:p>
              <a:pPr algn="ctr"/>
              <a:r>
                <a:rPr lang="zh-TW" altLang="en-US" sz="6600" b="1" dirty="0" smtClean="0">
                  <a:latin typeface="微軟正黑體" panose="020B0604030504040204" pitchFamily="34" charset="-120"/>
                  <a:ea typeface="微軟正黑體" panose="020B0604030504040204" pitchFamily="34" charset="-120"/>
                </a:rPr>
                <a:t>第二部分</a:t>
              </a:r>
              <a:endParaRPr lang="zh-HK" altLang="en-US" sz="6600" dirty="0">
                <a:latin typeface="微軟正黑體" panose="020B0604030504040204" pitchFamily="34" charset="-120"/>
                <a:ea typeface="微軟正黑體" panose="020B0604030504040204" pitchFamily="34" charset="-120"/>
              </a:endParaRPr>
            </a:p>
          </p:txBody>
        </p:sp>
        <p:sp>
          <p:nvSpPr>
            <p:cNvPr id="4" name="矩形 3"/>
            <p:cNvSpPr/>
            <p:nvPr/>
          </p:nvSpPr>
          <p:spPr>
            <a:xfrm>
              <a:off x="2319368" y="3407450"/>
              <a:ext cx="6550312" cy="2123658"/>
            </a:xfrm>
            <a:prstGeom prst="rect">
              <a:avLst/>
            </a:prstGeom>
          </p:spPr>
          <p:txBody>
            <a:bodyPr wrap="square">
              <a:spAutoFit/>
            </a:bodyPr>
            <a:lstStyle/>
            <a:p>
              <a:r>
                <a:rPr lang="zh-TW" altLang="en-US" sz="6600" b="1" dirty="0">
                  <a:latin typeface="微軟正黑體" panose="020B0604030504040204" pitchFamily="34" charset="-120"/>
                  <a:ea typeface="微軟正黑體" panose="020B0604030504040204" pitchFamily="34" charset="-120"/>
                </a:rPr>
                <a:t>推測與「扇形</a:t>
              </a:r>
              <a:r>
                <a:rPr lang="zh-TW" altLang="en-US" sz="6600" b="1" dirty="0" smtClean="0">
                  <a:latin typeface="微軟正黑體" panose="020B0604030504040204" pitchFamily="34" charset="-120"/>
                  <a:ea typeface="微軟正黑體" panose="020B0604030504040204" pitchFamily="34" charset="-120"/>
                </a:rPr>
                <a:t>」</a:t>
              </a:r>
              <a:r>
                <a:rPr lang="en-US" altLang="zh-TW" sz="6600" b="1" dirty="0" smtClean="0">
                  <a:latin typeface="微軟正黑體" panose="020B0604030504040204" pitchFamily="34" charset="-120"/>
                  <a:ea typeface="微軟正黑體" panose="020B0604030504040204" pitchFamily="34" charset="-120"/>
                </a:rPr>
                <a:t/>
              </a:r>
              <a:br>
                <a:rPr lang="en-US" altLang="zh-TW" sz="6600" b="1" dirty="0" smtClean="0">
                  <a:latin typeface="微軟正黑體" panose="020B0604030504040204" pitchFamily="34" charset="-120"/>
                  <a:ea typeface="微軟正黑體" panose="020B0604030504040204" pitchFamily="34" charset="-120"/>
                </a:rPr>
              </a:br>
              <a:r>
                <a:rPr lang="zh-TW" altLang="en-US" sz="6600" b="1" dirty="0" smtClean="0">
                  <a:latin typeface="微軟正黑體" panose="020B0604030504040204" pitchFamily="34" charset="-120"/>
                  <a:ea typeface="微軟正黑體" panose="020B0604030504040204" pitchFamily="34" charset="-120"/>
                </a:rPr>
                <a:t>有關</a:t>
              </a:r>
              <a:r>
                <a:rPr lang="zh-TW" altLang="en-US" sz="6600" b="1" dirty="0">
                  <a:latin typeface="微軟正黑體" panose="020B0604030504040204" pitchFamily="34" charset="-120"/>
                  <a:ea typeface="微軟正黑體" panose="020B0604030504040204" pitchFamily="34" charset="-120"/>
                </a:rPr>
                <a:t>的公式</a:t>
              </a:r>
              <a:endParaRPr lang="zh-HK" altLang="en-US" sz="6600" dirty="0">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flipV="1">
              <a:off x="7312228" y="5292225"/>
              <a:ext cx="1438659" cy="1258827"/>
            </a:xfrm>
            <a:prstGeom prst="rect">
              <a:avLst/>
            </a:prstGeom>
          </p:spPr>
        </p:pic>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4847" y="2299454"/>
              <a:ext cx="1054521" cy="1054521"/>
            </a:xfrm>
            <a:prstGeom prst="rect">
              <a:avLst/>
            </a:prstGeom>
          </p:spPr>
        </p:pic>
      </p:grpSp>
    </p:spTree>
    <p:extLst>
      <p:ext uri="{BB962C8B-B14F-4D97-AF65-F5344CB8AC3E}">
        <p14:creationId xmlns:p14="http://schemas.microsoft.com/office/powerpoint/2010/main" val="906146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44" y="402827"/>
            <a:ext cx="7832712" cy="4407044"/>
          </a:xfrm>
          <a:prstGeom prst="rect">
            <a:avLst/>
          </a:prstGeom>
        </p:spPr>
      </p:pic>
      <p:grpSp>
        <p:nvGrpSpPr>
          <p:cNvPr id="2" name="群組 1"/>
          <p:cNvGrpSpPr/>
          <p:nvPr/>
        </p:nvGrpSpPr>
        <p:grpSpPr>
          <a:xfrm>
            <a:off x="122288" y="4059865"/>
            <a:ext cx="8899424" cy="2712496"/>
            <a:chOff x="122288" y="4059865"/>
            <a:chExt cx="8899424" cy="2712496"/>
          </a:xfrm>
        </p:grpSpPr>
        <p:grpSp>
          <p:nvGrpSpPr>
            <p:cNvPr id="23" name="群組 22"/>
            <p:cNvGrpSpPr/>
            <p:nvPr/>
          </p:nvGrpSpPr>
          <p:grpSpPr>
            <a:xfrm>
              <a:off x="122288" y="4059865"/>
              <a:ext cx="8899424" cy="2712496"/>
              <a:chOff x="122288" y="4059865"/>
              <a:chExt cx="8899424" cy="2712496"/>
            </a:xfrm>
          </p:grpSpPr>
          <p:pic>
            <p:nvPicPr>
              <p:cNvPr id="26" name="圖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88" y="4059865"/>
                <a:ext cx="8899424" cy="2712496"/>
              </a:xfrm>
              <a:prstGeom prst="rect">
                <a:avLst/>
              </a:prstGeom>
            </p:spPr>
          </p:pic>
          <p:sp>
            <p:nvSpPr>
              <p:cNvPr id="27" name="矩形 26"/>
              <p:cNvSpPr/>
              <p:nvPr/>
            </p:nvSpPr>
            <p:spPr>
              <a:xfrm>
                <a:off x="722102" y="415196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28" name="圖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953" y="4101969"/>
                <a:ext cx="571532" cy="500091"/>
              </a:xfrm>
              <a:prstGeom prst="rect">
                <a:avLst/>
              </a:prstGeom>
            </p:spPr>
          </p:pic>
        </p:grpSp>
        <p:sp>
          <p:nvSpPr>
            <p:cNvPr id="24" name="矩形 23"/>
            <p:cNvSpPr/>
            <p:nvPr/>
          </p:nvSpPr>
          <p:spPr>
            <a:xfrm>
              <a:off x="278673" y="4652051"/>
              <a:ext cx="8534400" cy="369332"/>
            </a:xfrm>
            <a:prstGeom prst="rect">
              <a:avLst/>
            </a:prstGeom>
          </p:spPr>
          <p:txBody>
            <a:bodyPr wrap="square">
              <a:spAutoFit/>
            </a:bodyPr>
            <a:lstStyle/>
            <a:p>
              <a:r>
                <a:rPr lang="en-US" altLang="zh-TW" dirty="0" smtClean="0">
                  <a:latin typeface="微軟正黑體" panose="020B0604030504040204" pitchFamily="34" charset="-120"/>
                  <a:ea typeface="微軟正黑體" panose="020B0604030504040204" pitchFamily="34" charset="-120"/>
                </a:rPr>
                <a:t>1.</a:t>
              </a:r>
              <a:r>
                <a:rPr lang="zh-TW" altLang="en-US" dirty="0" smtClean="0">
                  <a:latin typeface="微軟正黑體" panose="020B0604030504040204" pitchFamily="34" charset="-120"/>
                  <a:ea typeface="微軟正黑體" panose="020B0604030504040204" pitchFamily="34" charset="-120"/>
                </a:rPr>
                <a:t>  老師</a:t>
              </a:r>
              <a:r>
                <a:rPr lang="zh-TW" altLang="en-US" dirty="0">
                  <a:latin typeface="微軟正黑體" panose="020B0604030504040204" pitchFamily="34" charset="-120"/>
                  <a:ea typeface="微軟正黑體" panose="020B0604030504040204" pitchFamily="34" charset="-120"/>
                </a:rPr>
                <a:t>問學生</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「你認為這個圖形</a:t>
              </a:r>
              <a:r>
                <a:rPr lang="zh-TW" altLang="en-US" dirty="0" smtClean="0">
                  <a:latin typeface="微軟正黑體" panose="020B0604030504040204" pitchFamily="34" charset="-120"/>
                  <a:ea typeface="微軟正黑體" panose="020B0604030504040204" pitchFamily="34" charset="-120"/>
                </a:rPr>
                <a:t>代表甚麼形狀</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學生應該可以回答扇形</a:t>
              </a:r>
              <a:r>
                <a:rPr lang="en-US" altLang="zh-TW" dirty="0">
                  <a:latin typeface="微軟正黑體" panose="020B0604030504040204" pitchFamily="34" charset="-120"/>
                  <a:ea typeface="微軟正黑體" panose="020B0604030504040204" pitchFamily="34" charset="-120"/>
                </a:rPr>
                <a:t>)</a:t>
              </a:r>
            </a:p>
          </p:txBody>
        </p:sp>
        <p:sp>
          <p:nvSpPr>
            <p:cNvPr id="25" name="矩形 24"/>
            <p:cNvSpPr/>
            <p:nvPr/>
          </p:nvSpPr>
          <p:spPr>
            <a:xfrm>
              <a:off x="278673" y="5100473"/>
              <a:ext cx="8534400" cy="369332"/>
            </a:xfrm>
            <a:prstGeom prst="rect">
              <a:avLst/>
            </a:prstGeom>
          </p:spPr>
          <p:txBody>
            <a:bodyPr wrap="square">
              <a:spAutoFit/>
            </a:bodyPr>
            <a:lstStyle/>
            <a:p>
              <a:r>
                <a:rPr lang="en-US" altLang="zh-TW" dirty="0" smtClean="0">
                  <a:latin typeface="微軟正黑體" panose="020B0604030504040204" pitchFamily="34" charset="-120"/>
                  <a:ea typeface="微軟正黑體" panose="020B0604030504040204" pitchFamily="34" charset="-120"/>
                </a:rPr>
                <a:t>2.</a:t>
              </a:r>
              <a:r>
                <a:rPr lang="zh-TW" altLang="en-US" dirty="0" smtClean="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請你在方格中，填上正確的</a:t>
              </a:r>
              <a:r>
                <a:rPr lang="zh-TW" altLang="en-US" dirty="0" smtClean="0">
                  <a:latin typeface="微軟正黑體" panose="020B0604030504040204" pitchFamily="34" charset="-120"/>
                  <a:ea typeface="微軟正黑體" panose="020B0604030504040204" pitchFamily="34" charset="-120"/>
                </a:rPr>
                <a:t>名稱。」</a:t>
              </a: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聯繫前備</a:t>
              </a:r>
              <a:r>
                <a:rPr lang="zh-TW" altLang="en-US" b="1" dirty="0" smtClean="0">
                  <a:solidFill>
                    <a:srgbClr val="FF0000"/>
                  </a:solidFill>
                  <a:latin typeface="微軟正黑體" panose="020B0604030504040204" pitchFamily="34" charset="-120"/>
                  <a:ea typeface="微軟正黑體" panose="020B0604030504040204" pitchFamily="34" charset="-120"/>
                </a:rPr>
                <a:t>知識</a:t>
              </a:r>
              <a:r>
                <a:rPr lang="en-US" altLang="zh-TW" b="1" dirty="0" smtClean="0">
                  <a:solidFill>
                    <a:srgbClr val="FF0000"/>
                  </a:solidFill>
                  <a:latin typeface="微軟正黑體" panose="020B0604030504040204" pitchFamily="34" charset="-120"/>
                  <a:ea typeface="微軟正黑體" panose="020B0604030504040204" pitchFamily="34" charset="-120"/>
                </a:rPr>
                <a:t>)</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35" name="矩形 34"/>
            <p:cNvSpPr/>
            <p:nvPr/>
          </p:nvSpPr>
          <p:spPr>
            <a:xfrm>
              <a:off x="278673" y="5559877"/>
              <a:ext cx="8630194" cy="923330"/>
            </a:xfrm>
            <a:prstGeom prst="rect">
              <a:avLst/>
            </a:prstGeom>
          </p:spPr>
          <p:txBody>
            <a:bodyPr wrap="square">
              <a:spAutoFit/>
            </a:bodyPr>
            <a:lstStyle/>
            <a:p>
              <a:pPr marL="269875" indent="-269875"/>
              <a:r>
                <a:rPr lang="en-US" altLang="zh-TW" dirty="0" smtClean="0">
                  <a:latin typeface="微軟正黑體" panose="020B0604030504040204" pitchFamily="34" charset="-120"/>
                  <a:ea typeface="微軟正黑體" panose="020B0604030504040204" pitchFamily="34" charset="-120"/>
                </a:rPr>
                <a:t>3.</a:t>
              </a:r>
              <a:r>
                <a:rPr lang="zh-TW" altLang="en-US" dirty="0" smtClean="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根據你以往學過的數學知識，你估計老師</a:t>
              </a:r>
              <a:r>
                <a:rPr lang="zh-TW" altLang="en-US" dirty="0" smtClean="0">
                  <a:latin typeface="微軟正黑體" panose="020B0604030504040204" pitchFamily="34" charset="-120"/>
                  <a:ea typeface="微軟正黑體" panose="020B0604030504040204" pitchFamily="34" charset="-120"/>
                </a:rPr>
                <a:t>可從</a:t>
              </a:r>
              <a:r>
                <a:rPr lang="zh-TW" altLang="en-US" dirty="0">
                  <a:latin typeface="微軟正黑體" panose="020B0604030504040204" pitchFamily="34" charset="-120"/>
                  <a:ea typeface="微軟正黑體" panose="020B0604030504040204" pitchFamily="34" charset="-120"/>
                </a:rPr>
                <a:t>這個圖形中</a:t>
              </a:r>
              <a:r>
                <a:rPr lang="zh-TW" altLang="en-US" dirty="0" smtClean="0">
                  <a:latin typeface="微軟正黑體" panose="020B0604030504040204" pitchFamily="34" charset="-120"/>
                  <a:ea typeface="微軟正黑體" panose="020B0604030504040204" pitchFamily="34" charset="-120"/>
                </a:rPr>
                <a:t>可問</a:t>
              </a:r>
              <a:r>
                <a:rPr lang="zh-TW" altLang="en-US" dirty="0">
                  <a:latin typeface="微軟正黑體" panose="020B0604030504040204" pitchFamily="34" charset="-120"/>
                  <a:ea typeface="微軟正黑體" panose="020B0604030504040204" pitchFamily="34" charset="-120"/>
                </a:rPr>
                <a:t>你甚麼資料</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」老師最後引導學生想出可能要從題目中找出圖形的面積、弧長或周界。</a:t>
              </a:r>
              <a:r>
                <a:rPr lang="en-US" altLang="zh-TW" dirty="0" smtClean="0">
                  <a:latin typeface="微軟正黑體" panose="020B0604030504040204" pitchFamily="34" charset="-120"/>
                  <a:ea typeface="微軟正黑體" panose="020B0604030504040204" pitchFamily="34" charset="-120"/>
                </a:rPr>
                <a:t/>
              </a:r>
              <a:br>
                <a:rPr lang="en-US" altLang="zh-TW" dirty="0" smtClean="0">
                  <a:latin typeface="微軟正黑體" panose="020B0604030504040204" pitchFamily="34" charset="-120"/>
                  <a:ea typeface="微軟正黑體" panose="020B0604030504040204" pitchFamily="34" charset="-120"/>
                </a:rPr>
              </a:b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辨識關鍵</a:t>
              </a:r>
              <a:r>
                <a:rPr lang="zh-TW" altLang="en-US" b="1" dirty="0" smtClean="0">
                  <a:solidFill>
                    <a:srgbClr val="FF0000"/>
                  </a:solidFill>
                  <a:latin typeface="微軟正黑體" panose="020B0604030504040204" pitchFamily="34" charset="-120"/>
                  <a:ea typeface="微軟正黑體" panose="020B0604030504040204" pitchFamily="34" charset="-120"/>
                </a:rPr>
                <a:t>資料 </a:t>
              </a:r>
              <a:r>
                <a:rPr lang="zh-TW" altLang="en-US" b="1" dirty="0" smtClean="0">
                  <a:latin typeface="微軟正黑體" panose="020B0604030504040204" pitchFamily="34" charset="-120"/>
                  <a:ea typeface="微軟正黑體" panose="020B0604030504040204" pitchFamily="34" charset="-120"/>
                </a:rPr>
                <a:t>和 </a:t>
              </a:r>
              <a:r>
                <a:rPr lang="zh-TW" altLang="en-US" b="1" dirty="0" smtClean="0">
                  <a:solidFill>
                    <a:srgbClr val="FF0000"/>
                  </a:solidFill>
                  <a:latin typeface="微軟正黑體" panose="020B0604030504040204" pitchFamily="34" charset="-120"/>
                  <a:ea typeface="微軟正黑體" panose="020B0604030504040204" pitchFamily="34" charset="-120"/>
                </a:rPr>
                <a:t>聯繫</a:t>
              </a:r>
              <a:r>
                <a:rPr lang="zh-TW" altLang="en-US" b="1" dirty="0">
                  <a:solidFill>
                    <a:srgbClr val="FF0000"/>
                  </a:solidFill>
                  <a:latin typeface="微軟正黑體" panose="020B0604030504040204" pitchFamily="34" charset="-120"/>
                  <a:ea typeface="微軟正黑體" panose="020B0604030504040204" pitchFamily="34" charset="-120"/>
                </a:rPr>
                <a:t>前備</a:t>
              </a:r>
              <a:r>
                <a:rPr lang="zh-TW" altLang="en-US" b="1" dirty="0" smtClean="0">
                  <a:solidFill>
                    <a:srgbClr val="FF0000"/>
                  </a:solidFill>
                  <a:latin typeface="微軟正黑體" panose="020B0604030504040204" pitchFamily="34" charset="-120"/>
                  <a:ea typeface="微軟正黑體" panose="020B0604030504040204" pitchFamily="34" charset="-120"/>
                </a:rPr>
                <a:t>知識</a:t>
              </a:r>
              <a:r>
                <a:rPr lang="en-US" altLang="zh-TW" b="1" dirty="0" smtClean="0">
                  <a:solidFill>
                    <a:srgbClr val="FF0000"/>
                  </a:solidFill>
                  <a:latin typeface="微軟正黑體" panose="020B0604030504040204" pitchFamily="34" charset="-120"/>
                  <a:ea typeface="微軟正黑體" panose="020B0604030504040204" pitchFamily="34" charset="-120"/>
                </a:rPr>
                <a:t>)</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grpSp>
      <p:sp>
        <p:nvSpPr>
          <p:cNvPr id="4" name="矩形 3"/>
          <p:cNvSpPr/>
          <p:nvPr/>
        </p:nvSpPr>
        <p:spPr>
          <a:xfrm>
            <a:off x="1281113" y="531614"/>
            <a:ext cx="4493538" cy="830997"/>
          </a:xfrm>
          <a:prstGeom prst="rect">
            <a:avLst/>
          </a:prstGeom>
        </p:spPr>
        <p:txBody>
          <a:bodyPr wrap="none">
            <a:spAutoFit/>
          </a:bodyPr>
          <a:lstStyle/>
          <a:p>
            <a:pPr algn="ctr"/>
            <a:r>
              <a:rPr lang="zh-TW" altLang="en-US" sz="2400" b="1" dirty="0" smtClean="0">
                <a:latin typeface="微軟正黑體" panose="020B0604030504040204" pitchFamily="34" charset="-120"/>
                <a:ea typeface="微軟正黑體" panose="020B0604030504040204" pitchFamily="34" charset="-120"/>
              </a:rPr>
              <a:t>試為下圖的方格填上正確的名字</a:t>
            </a:r>
            <a:endParaRPr lang="zh-HK" altLang="en-US" sz="2400" dirty="0" smtClean="0"/>
          </a:p>
          <a:p>
            <a:pPr algn="ctr"/>
            <a:endParaRPr lang="zh-HK" altLang="en-US" sz="2400" b="1"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1281113" y="1891300"/>
            <a:ext cx="800219" cy="461665"/>
          </a:xfrm>
          <a:prstGeom prst="rect">
            <a:avLst/>
          </a:prstGeom>
          <a:noFill/>
        </p:spPr>
        <p:txBody>
          <a:bodyPr wrap="none" rtlCol="0">
            <a:spAutoFit/>
          </a:bodyPr>
          <a:lstStyle/>
          <a:p>
            <a:r>
              <a:rPr lang="zh-TW" altLang="en-US" sz="2400" dirty="0" smtClean="0">
                <a:latin typeface="微軟正黑體" panose="020B0604030504040204" pitchFamily="34" charset="-120"/>
                <a:ea typeface="微軟正黑體" panose="020B0604030504040204" pitchFamily="34" charset="-120"/>
              </a:rPr>
              <a:t>弧長</a:t>
            </a:r>
            <a:endParaRPr lang="zh-HK" altLang="en-US" sz="2400" dirty="0">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1460673" y="3302107"/>
            <a:ext cx="800219" cy="461665"/>
          </a:xfrm>
          <a:prstGeom prst="rect">
            <a:avLst/>
          </a:prstGeom>
          <a:noFill/>
        </p:spPr>
        <p:txBody>
          <a:bodyPr wrap="none" rtlCol="0">
            <a:spAutoFit/>
          </a:bodyPr>
          <a:lstStyle/>
          <a:p>
            <a:r>
              <a:rPr lang="zh-TW" altLang="en-US" sz="2400" dirty="0" smtClean="0">
                <a:latin typeface="微軟正黑體" panose="020B0604030504040204" pitchFamily="34" charset="-120"/>
                <a:ea typeface="微軟正黑體" panose="020B0604030504040204" pitchFamily="34" charset="-120"/>
              </a:rPr>
              <a:t>半徑</a:t>
            </a:r>
            <a:endParaRPr lang="zh-HK" altLang="en-US" sz="2400" dirty="0">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6990832" y="3127682"/>
            <a:ext cx="800219" cy="461665"/>
          </a:xfrm>
          <a:prstGeom prst="rect">
            <a:avLst/>
          </a:prstGeom>
          <a:noFill/>
        </p:spPr>
        <p:txBody>
          <a:bodyPr wrap="none" rtlCol="0">
            <a:spAutoFit/>
          </a:bodyPr>
          <a:lstStyle/>
          <a:p>
            <a:r>
              <a:rPr lang="zh-TW" altLang="en-US" sz="2400" dirty="0" smtClean="0">
                <a:latin typeface="微軟正黑體" panose="020B0604030504040204" pitchFamily="34" charset="-120"/>
                <a:ea typeface="微軟正黑體" panose="020B0604030504040204" pitchFamily="34" charset="-120"/>
              </a:rPr>
              <a:t>半徑</a:t>
            </a:r>
            <a:endParaRPr lang="zh-HK"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05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577" y="204482"/>
            <a:ext cx="8734846" cy="6449035"/>
          </a:xfrm>
          <a:prstGeom prst="rect">
            <a:avLst/>
          </a:prstGeom>
        </p:spPr>
      </p:pic>
      <mc:AlternateContent xmlns:mc="http://schemas.openxmlformats.org/markup-compatibility/2006">
        <mc:Choice xmlns:a14="http://schemas.microsoft.com/office/drawing/2010/main" Requires="a14">
          <p:sp>
            <p:nvSpPr>
              <p:cNvPr id="4" name="矩形 3"/>
              <p:cNvSpPr/>
              <p:nvPr/>
            </p:nvSpPr>
            <p:spPr>
              <a:xfrm>
                <a:off x="6278880" y="3617954"/>
                <a:ext cx="2407920" cy="958276"/>
              </a:xfrm>
              <a:prstGeom prst="rect">
                <a:avLst/>
              </a:prstGeom>
            </p:spPr>
            <p:txBody>
              <a:bodyPr wrap="square">
                <a:spAutoFit/>
              </a:bodyPr>
              <a:lstStyle/>
              <a:p>
                <a:r>
                  <a:rPr lang="zh-TW" altLang="en-US" dirty="0">
                    <a:latin typeface="+mn-ea"/>
                  </a:rPr>
                  <a:t>弧長 </a:t>
                </a:r>
                <a:r>
                  <a:rPr lang="en-US" altLang="zh-TW" dirty="0" smtClean="0">
                    <a:latin typeface="+mn-ea"/>
                  </a:rPr>
                  <a:t>= </a:t>
                </a:r>
                <a14:m>
                  <m:oMath xmlns:m="http://schemas.openxmlformats.org/officeDocument/2006/math">
                    <m:f>
                      <m:fPr>
                        <m:ctrlPr>
                          <a:rPr lang="en-US" altLang="zh-TW" i="1" dirty="0">
                            <a:latin typeface="Cambria Math"/>
                          </a:rPr>
                        </m:ctrlPr>
                      </m:fPr>
                      <m:num>
                        <m:r>
                          <a:rPr lang="zh-TW" altLang="en-US" b="0" i="1" dirty="0">
                            <a:latin typeface="Cambria Math" panose="02040503050406030204" pitchFamily="18" charset="0"/>
                          </a:rPr>
                          <m:t>圓心</m:t>
                        </m:r>
                        <m:r>
                          <m:rPr>
                            <m:nor/>
                          </m:rPr>
                          <a:rPr lang="zh-TW" altLang="en-US" dirty="0">
                            <a:latin typeface="+mn-ea"/>
                          </a:rPr>
                          <m:t>角</m:t>
                        </m:r>
                      </m:num>
                      <m:den>
                        <m:r>
                          <a:rPr lang="en-US" altLang="zh-TW" b="0" i="1" dirty="0">
                            <a:latin typeface="Cambria Math" panose="02040503050406030204" pitchFamily="18" charset="0"/>
                          </a:rPr>
                          <m:t>360°</m:t>
                        </m:r>
                      </m:den>
                    </m:f>
                    <m:r>
                      <a:rPr lang="en-US" altLang="zh-TW" b="0" i="1" dirty="0">
                        <a:latin typeface="Cambria Math" panose="02040503050406030204" pitchFamily="18" charset="0"/>
                      </a:rPr>
                      <m:t>×</m:t>
                    </m:r>
                    <m:r>
                      <a:rPr lang="zh-TW" altLang="en-US" b="0" i="1" dirty="0">
                        <a:latin typeface="Cambria Math" panose="02040503050406030204" pitchFamily="18" charset="0"/>
                      </a:rPr>
                      <m:t>圓周</m:t>
                    </m:r>
                  </m:oMath>
                </a14:m>
                <a:endParaRPr lang="en-US" altLang="zh-TW" i="1" dirty="0">
                  <a:latin typeface="+mn-ea"/>
                </a:endParaRPr>
              </a:p>
              <a:p>
                <a:pPr marL="533400"/>
                <a:r>
                  <a:rPr lang="en-US" altLang="zh-TW" dirty="0" smtClean="0">
                    <a:latin typeface="+mn-ea"/>
                  </a:rPr>
                  <a:t>= </a:t>
                </a:r>
                <a14:m>
                  <m:oMath xmlns:m="http://schemas.openxmlformats.org/officeDocument/2006/math">
                    <m:f>
                      <m:fPr>
                        <m:ctrlPr>
                          <a:rPr lang="en-US" altLang="zh-TW" i="1" dirty="0">
                            <a:latin typeface="Cambria Math"/>
                          </a:rPr>
                        </m:ctrlPr>
                      </m:fPr>
                      <m:num>
                        <m:r>
                          <a:rPr lang="en-US" altLang="zh-TW" b="0" i="1" dirty="0">
                            <a:latin typeface="Cambria Math" panose="02040503050406030204" pitchFamily="18" charset="0"/>
                          </a:rPr>
                          <m:t>𝜃</m:t>
                        </m:r>
                      </m:num>
                      <m:den>
                        <m:r>
                          <a:rPr lang="en-US" altLang="zh-TW" b="0" i="1" dirty="0">
                            <a:latin typeface="Cambria Math" panose="02040503050406030204" pitchFamily="18" charset="0"/>
                          </a:rPr>
                          <m:t>360°</m:t>
                        </m:r>
                      </m:den>
                    </m:f>
                    <m:r>
                      <a:rPr lang="en-US" altLang="zh-TW" b="0" i="1" dirty="0">
                        <a:latin typeface="Cambria Math" panose="02040503050406030204" pitchFamily="18" charset="0"/>
                      </a:rPr>
                      <m:t>×2</m:t>
                    </m:r>
                    <m:r>
                      <a:rPr lang="en-US" altLang="zh-TW" b="0" i="1" dirty="0">
                        <a:latin typeface="Cambria Math" panose="02040503050406030204" pitchFamily="18" charset="0"/>
                      </a:rPr>
                      <m:t>𝜋</m:t>
                    </m:r>
                    <m:r>
                      <a:rPr lang="en-US" altLang="zh-TW" b="0" i="1" dirty="0">
                        <a:latin typeface="Cambria Math" panose="02040503050406030204" pitchFamily="18" charset="0"/>
                      </a:rPr>
                      <m:t>𝑟</m:t>
                    </m:r>
                  </m:oMath>
                </a14:m>
                <a:endParaRPr lang="en-US" altLang="zh-TW" i="1" dirty="0">
                  <a:latin typeface="+mn-ea"/>
                </a:endParaRPr>
              </a:p>
            </p:txBody>
          </p:sp>
        </mc:Choice>
        <mc:Fallback>
          <p:sp>
            <p:nvSpPr>
              <p:cNvPr id="4" name="矩形 3"/>
              <p:cNvSpPr>
                <a:spLocks noRot="1" noChangeAspect="1" noMove="1" noResize="1" noEditPoints="1" noAdjustHandles="1" noChangeArrowheads="1" noChangeShapeType="1" noTextEdit="1"/>
              </p:cNvSpPr>
              <p:nvPr/>
            </p:nvSpPr>
            <p:spPr>
              <a:xfrm>
                <a:off x="6278880" y="3617954"/>
                <a:ext cx="2407920" cy="958276"/>
              </a:xfrm>
              <a:prstGeom prst="rect">
                <a:avLst/>
              </a:prstGeom>
              <a:blipFill rotWithShape="1">
                <a:blip r:embed="rId4"/>
                <a:stretch>
                  <a:fillRect l="-2025" b="-3165"/>
                </a:stretch>
              </a:blipFill>
            </p:spPr>
            <p:txBody>
              <a:bodyPr/>
              <a:lstStyle/>
              <a:p>
                <a:r>
                  <a:rPr lang="zh-HK" altLang="en-US">
                    <a:noFill/>
                  </a:rPr>
                  <a:t> </a:t>
                </a:r>
              </a:p>
            </p:txBody>
          </p:sp>
        </mc:Fallback>
      </mc:AlternateContent>
      <p:sp>
        <p:nvSpPr>
          <p:cNvPr id="6" name="矩形 5"/>
          <p:cNvSpPr/>
          <p:nvPr/>
        </p:nvSpPr>
        <p:spPr>
          <a:xfrm>
            <a:off x="6624225" y="2088846"/>
            <a:ext cx="1604928" cy="369332"/>
          </a:xfrm>
          <a:prstGeom prst="rect">
            <a:avLst/>
          </a:prstGeom>
        </p:spPr>
        <p:txBody>
          <a:bodyPr wrap="none">
            <a:spAutoFit/>
          </a:bodyPr>
          <a:lstStyle/>
          <a:p>
            <a:pPr algn="ctr"/>
            <a:r>
              <a:rPr lang="zh-TW" altLang="en-US" b="1" dirty="0">
                <a:latin typeface="微軟正黑體" panose="020B0604030504040204" pitchFamily="34" charset="-120"/>
                <a:ea typeface="微軟正黑體" panose="020B0604030504040204" pitchFamily="34" charset="-120"/>
              </a:rPr>
              <a:t>圓周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36</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cm</a:t>
            </a:r>
            <a:endParaRPr lang="zh-HK" altLang="en-US" b="1" dirty="0">
              <a:latin typeface="微軟正黑體" panose="020B0604030504040204" pitchFamily="34" charset="-120"/>
              <a:ea typeface="微軟正黑體" panose="020B0604030504040204" pitchFamily="34" charset="-120"/>
            </a:endParaRPr>
          </a:p>
        </p:txBody>
      </p:sp>
      <p:sp>
        <p:nvSpPr>
          <p:cNvPr id="7" name="矩形 6"/>
          <p:cNvSpPr/>
          <p:nvPr/>
        </p:nvSpPr>
        <p:spPr>
          <a:xfrm>
            <a:off x="425450" y="234962"/>
            <a:ext cx="2031325" cy="646331"/>
          </a:xfrm>
          <a:prstGeom prst="rect">
            <a:avLst/>
          </a:prstGeom>
        </p:spPr>
        <p:txBody>
          <a:bodyPr wrap="none">
            <a:spAutoFit/>
          </a:bodyPr>
          <a:lstStyle/>
          <a:p>
            <a:pPr algn="ctr"/>
            <a:r>
              <a:rPr lang="zh-TW" altLang="en-US" sz="3600" b="1" dirty="0">
                <a:latin typeface="微軟正黑體" panose="020B0604030504040204" pitchFamily="34" charset="-120"/>
                <a:ea typeface="微軟正黑體" panose="020B0604030504040204" pitchFamily="34" charset="-120"/>
              </a:rPr>
              <a:t>找出弧長</a:t>
            </a:r>
            <a:endParaRPr lang="zh-HK" altLang="en-US" sz="3600" b="1" dirty="0">
              <a:latin typeface="微軟正黑體" panose="020B0604030504040204" pitchFamily="34" charset="-120"/>
              <a:ea typeface="微軟正黑體" panose="020B0604030504040204" pitchFamily="34" charset="-120"/>
            </a:endParaRPr>
          </a:p>
        </p:txBody>
      </p:sp>
      <p:sp>
        <p:nvSpPr>
          <p:cNvPr id="9" name="矩形 8"/>
          <p:cNvSpPr/>
          <p:nvPr/>
        </p:nvSpPr>
        <p:spPr>
          <a:xfrm>
            <a:off x="3609957" y="1278374"/>
            <a:ext cx="1710725" cy="523220"/>
          </a:xfrm>
          <a:prstGeom prst="rect">
            <a:avLst/>
          </a:prstGeom>
        </p:spPr>
        <p:txBody>
          <a:bodyPr wrap="none">
            <a:spAutoFit/>
          </a:bodyPr>
          <a:lstStyle/>
          <a:p>
            <a:pPr algn="ctr">
              <a:defRPr/>
            </a:pPr>
            <a:r>
              <a:rPr lang="zh-TW" altLang="en-US" sz="2800" b="1" dirty="0">
                <a:latin typeface="微軟正黑體" panose="020B0604030504040204" pitchFamily="34" charset="-120"/>
                <a:ea typeface="微軟正黑體" panose="020B0604030504040204" pitchFamily="34" charset="-120"/>
              </a:rPr>
              <a:t>弧的</a:t>
            </a:r>
            <a:r>
              <a:rPr lang="zh-TW" altLang="en-US" sz="2800" b="1" dirty="0">
                <a:latin typeface="微軟正黑體" panose="020B0604030504040204" pitchFamily="34" charset="-120"/>
                <a:ea typeface="微軟正黑體" panose="020B0604030504040204" pitchFamily="34" charset="-120"/>
              </a:rPr>
              <a:t>長度 </a:t>
            </a:r>
            <a:endParaRPr lang="zh-HK" altLang="en-US" sz="2800" b="1"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a14="http://schemas.microsoft.com/office/drawing/2010/main">
        <mc:Choice Requires="a14">
          <p:sp>
            <p:nvSpPr>
              <p:cNvPr id="10" name="文字方塊 9"/>
              <p:cNvSpPr txBox="1"/>
              <p:nvPr/>
            </p:nvSpPr>
            <p:spPr>
              <a:xfrm>
                <a:off x="1051561" y="1915701"/>
                <a:ext cx="1158240" cy="526939"/>
              </a:xfrm>
              <a:prstGeom prst="rect">
                <a:avLst/>
              </a:prstGeom>
              <a:noFill/>
            </p:spPr>
            <p:txBody>
              <a:bodyPr wrap="square" rtlCol="0">
                <a:spAutoFit/>
              </a:bodyPr>
              <a:lstStyle/>
              <a:p>
                <a:pPr algn="ctr"/>
                <a14:m>
                  <m:oMath xmlns:m="http://schemas.openxmlformats.org/officeDocument/2006/math">
                    <m:f>
                      <m:fPr>
                        <m:ctrlPr>
                          <a:rPr lang="en-US" altLang="zh-HK" sz="2000" b="0" i="1" smtClean="0">
                            <a:latin typeface="Cambria Math"/>
                          </a:rPr>
                        </m:ctrlPr>
                      </m:fPr>
                      <m:num>
                        <m:r>
                          <a:rPr lang="en-US" altLang="zh-HK" sz="2000" b="0" i="1" smtClean="0">
                            <a:latin typeface="Cambria Math" panose="02040503050406030204" pitchFamily="18" charset="0"/>
                          </a:rPr>
                          <m:t>1</m:t>
                        </m:r>
                      </m:num>
                      <m:den>
                        <m:r>
                          <a:rPr lang="en-US" altLang="zh-HK" sz="2000" b="0" i="1" smtClean="0">
                            <a:latin typeface="Cambria Math" panose="02040503050406030204" pitchFamily="18" charset="0"/>
                          </a:rPr>
                          <m:t>2</m:t>
                        </m:r>
                      </m:den>
                    </m:f>
                    <m:r>
                      <a:rPr lang="en-US" altLang="zh-HK" sz="2000" b="0" i="1" smtClean="0">
                        <a:latin typeface="Cambria Math" panose="02040503050406030204" pitchFamily="18" charset="0"/>
                      </a:rPr>
                      <m:t> </m:t>
                    </m:r>
                    <m:r>
                      <a:rPr lang="zh-TW" altLang="en-US" sz="2000" i="1">
                        <a:latin typeface="Cambria Math" panose="02040503050406030204" pitchFamily="18" charset="0"/>
                      </a:rPr>
                      <m:t>個</m:t>
                    </m:r>
                  </m:oMath>
                </a14:m>
                <a:r>
                  <a:rPr lang="zh-TW" altLang="en-US" sz="2000" b="0" dirty="0" smtClean="0">
                    <a:latin typeface="微軟正黑體" panose="020B0604030504040204" pitchFamily="34" charset="-120"/>
                    <a:ea typeface="微軟正黑體" panose="020B0604030504040204" pitchFamily="34" charset="-120"/>
                  </a:rPr>
                  <a:t>圓形</a:t>
                </a:r>
                <a:endParaRPr lang="en-US" altLang="zh-HK" sz="2000" b="0" dirty="0" smtClean="0">
                  <a:latin typeface="微軟正黑體" panose="020B0604030504040204" pitchFamily="34" charset="-120"/>
                  <a:ea typeface="微軟正黑體" panose="020B0604030504040204" pitchFamily="34" charset="-120"/>
                </a:endParaRPr>
              </a:p>
            </p:txBody>
          </p:sp>
        </mc:Choice>
        <mc:Fallback xmlns="">
          <p:sp>
            <p:nvSpPr>
              <p:cNvPr id="10" name="文字方塊 9"/>
              <p:cNvSpPr txBox="1">
                <a:spLocks noRot="1" noChangeAspect="1" noMove="1" noResize="1" noEditPoints="1" noAdjustHandles="1" noChangeArrowheads="1" noChangeShapeType="1" noTextEdit="1"/>
              </p:cNvSpPr>
              <p:nvPr/>
            </p:nvSpPr>
            <p:spPr>
              <a:xfrm>
                <a:off x="1051561" y="1915701"/>
                <a:ext cx="1158240" cy="526939"/>
              </a:xfrm>
              <a:prstGeom prst="rect">
                <a:avLst/>
              </a:prstGeom>
              <a:blipFill rotWithShape="0">
                <a:blip r:embed="rId5"/>
                <a:stretch>
                  <a:fillRect r="-4737" b="-689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1" name="文字方塊 10"/>
              <p:cNvSpPr txBox="1"/>
              <p:nvPr/>
            </p:nvSpPr>
            <p:spPr>
              <a:xfrm>
                <a:off x="1051561" y="2564411"/>
                <a:ext cx="1158240" cy="526939"/>
              </a:xfrm>
              <a:prstGeom prst="rect">
                <a:avLst/>
              </a:prstGeom>
              <a:noFill/>
            </p:spPr>
            <p:txBody>
              <a:bodyPr wrap="square" rtlCol="0">
                <a:spAutoFit/>
              </a:bodyPr>
              <a:lstStyle/>
              <a:p>
                <a:pPr algn="ctr"/>
                <a14:m>
                  <m:oMath xmlns:m="http://schemas.openxmlformats.org/officeDocument/2006/math">
                    <m:f>
                      <m:fPr>
                        <m:ctrlPr>
                          <a:rPr lang="en-US" altLang="zh-HK" sz="2000" b="0" i="1" smtClean="0">
                            <a:latin typeface="Cambria Math"/>
                          </a:rPr>
                        </m:ctrlPr>
                      </m:fPr>
                      <m:num>
                        <m:r>
                          <a:rPr lang="en-US" altLang="zh-HK" sz="2000" b="0" i="1" smtClean="0">
                            <a:latin typeface="Cambria Math" panose="02040503050406030204" pitchFamily="18" charset="0"/>
                          </a:rPr>
                          <m:t>1</m:t>
                        </m:r>
                      </m:num>
                      <m:den>
                        <m:r>
                          <a:rPr lang="en-US" altLang="zh-TW" sz="2000" i="1">
                            <a:latin typeface="Cambria Math" panose="02040503050406030204" pitchFamily="18" charset="0"/>
                          </a:rPr>
                          <m:t>4</m:t>
                        </m:r>
                      </m:den>
                    </m:f>
                    <m:r>
                      <a:rPr lang="en-US" altLang="zh-HK" sz="2000" b="0" i="1" smtClean="0">
                        <a:latin typeface="Cambria Math" panose="02040503050406030204" pitchFamily="18" charset="0"/>
                      </a:rPr>
                      <m:t> </m:t>
                    </m:r>
                    <m:r>
                      <a:rPr lang="zh-TW" altLang="en-US" sz="2000" i="1">
                        <a:latin typeface="Cambria Math" panose="02040503050406030204" pitchFamily="18" charset="0"/>
                      </a:rPr>
                      <m:t>個</m:t>
                    </m:r>
                  </m:oMath>
                </a14:m>
                <a:r>
                  <a:rPr lang="zh-TW" altLang="en-US" sz="2000" b="0" dirty="0" smtClean="0">
                    <a:latin typeface="微軟正黑體" panose="020B0604030504040204" pitchFamily="34" charset="-120"/>
                    <a:ea typeface="微軟正黑體" panose="020B0604030504040204" pitchFamily="34" charset="-120"/>
                  </a:rPr>
                  <a:t>圓形</a:t>
                </a:r>
                <a:endParaRPr lang="en-US" altLang="zh-HK" sz="2000" b="0" dirty="0" smtClean="0">
                  <a:latin typeface="微軟正黑體" panose="020B0604030504040204" pitchFamily="34" charset="-120"/>
                  <a:ea typeface="微軟正黑體" panose="020B0604030504040204" pitchFamily="34" charset="-120"/>
                </a:endParaRPr>
              </a:p>
            </p:txBody>
          </p:sp>
        </mc:Choice>
        <mc:Fallback xmlns="">
          <p:sp>
            <p:nvSpPr>
              <p:cNvPr id="11" name="文字方塊 10"/>
              <p:cNvSpPr txBox="1">
                <a:spLocks noRot="1" noChangeAspect="1" noMove="1" noResize="1" noEditPoints="1" noAdjustHandles="1" noChangeArrowheads="1" noChangeShapeType="1" noTextEdit="1"/>
              </p:cNvSpPr>
              <p:nvPr/>
            </p:nvSpPr>
            <p:spPr>
              <a:xfrm>
                <a:off x="1051561" y="2564411"/>
                <a:ext cx="1158240" cy="526939"/>
              </a:xfrm>
              <a:prstGeom prst="rect">
                <a:avLst/>
              </a:prstGeom>
              <a:blipFill rotWithShape="0">
                <a:blip r:embed="rId6"/>
                <a:stretch>
                  <a:fillRect r="-4737" b="-8140"/>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2" name="文字方塊 11"/>
              <p:cNvSpPr txBox="1"/>
              <p:nvPr/>
            </p:nvSpPr>
            <p:spPr>
              <a:xfrm>
                <a:off x="1051561" y="3213578"/>
                <a:ext cx="1158240" cy="529056"/>
              </a:xfrm>
              <a:prstGeom prst="rect">
                <a:avLst/>
              </a:prstGeom>
              <a:noFill/>
            </p:spPr>
            <p:txBody>
              <a:bodyPr wrap="square" rtlCol="0">
                <a:spAutoFit/>
              </a:bodyPr>
              <a:lstStyle/>
              <a:p>
                <a:pPr algn="ctr"/>
                <a14:m>
                  <m:oMath xmlns:m="http://schemas.openxmlformats.org/officeDocument/2006/math">
                    <m:f>
                      <m:fPr>
                        <m:ctrlPr>
                          <a:rPr lang="en-US" altLang="zh-HK" sz="2000" b="0" i="1" smtClean="0">
                            <a:latin typeface="Cambria Math"/>
                          </a:rPr>
                        </m:ctrlPr>
                      </m:fPr>
                      <m:num>
                        <m:r>
                          <a:rPr lang="en-US" altLang="zh-HK" sz="2000" b="0" i="1" smtClean="0">
                            <a:latin typeface="Cambria Math" panose="02040503050406030204" pitchFamily="18" charset="0"/>
                          </a:rPr>
                          <m:t>1</m:t>
                        </m:r>
                      </m:num>
                      <m:den>
                        <m:r>
                          <a:rPr lang="en-US" altLang="zh-TW" sz="2000" i="1">
                            <a:latin typeface="Cambria Math" panose="02040503050406030204" pitchFamily="18" charset="0"/>
                          </a:rPr>
                          <m:t>8</m:t>
                        </m:r>
                      </m:den>
                    </m:f>
                    <m:r>
                      <a:rPr lang="en-US" altLang="zh-HK" sz="2000" b="0" i="1" smtClean="0">
                        <a:latin typeface="Cambria Math" panose="02040503050406030204" pitchFamily="18" charset="0"/>
                      </a:rPr>
                      <m:t> </m:t>
                    </m:r>
                    <m:r>
                      <a:rPr lang="zh-TW" altLang="en-US" sz="2000" i="1">
                        <a:latin typeface="Cambria Math" panose="02040503050406030204" pitchFamily="18" charset="0"/>
                      </a:rPr>
                      <m:t>個</m:t>
                    </m:r>
                  </m:oMath>
                </a14:m>
                <a:r>
                  <a:rPr lang="zh-TW" altLang="en-US" sz="2000" b="0" dirty="0" smtClean="0">
                    <a:latin typeface="微軟正黑體" panose="020B0604030504040204" pitchFamily="34" charset="-120"/>
                    <a:ea typeface="微軟正黑體" panose="020B0604030504040204" pitchFamily="34" charset="-120"/>
                  </a:rPr>
                  <a:t>圓形</a:t>
                </a:r>
                <a:endParaRPr lang="en-US" altLang="zh-HK" sz="2000" b="0" dirty="0" smtClean="0">
                  <a:latin typeface="微軟正黑體" panose="020B0604030504040204" pitchFamily="34" charset="-120"/>
                  <a:ea typeface="微軟正黑體" panose="020B0604030504040204" pitchFamily="34" charset="-120"/>
                </a:endParaRPr>
              </a:p>
            </p:txBody>
          </p:sp>
        </mc:Choice>
        <mc:Fallback xmlns="">
          <p:sp>
            <p:nvSpPr>
              <p:cNvPr id="12" name="文字方塊 11"/>
              <p:cNvSpPr txBox="1">
                <a:spLocks noRot="1" noChangeAspect="1" noMove="1" noResize="1" noEditPoints="1" noAdjustHandles="1" noChangeArrowheads="1" noChangeShapeType="1" noTextEdit="1"/>
              </p:cNvSpPr>
              <p:nvPr/>
            </p:nvSpPr>
            <p:spPr>
              <a:xfrm>
                <a:off x="1051561" y="3213578"/>
                <a:ext cx="1158240" cy="529056"/>
              </a:xfrm>
              <a:prstGeom prst="rect">
                <a:avLst/>
              </a:prstGeom>
              <a:blipFill rotWithShape="0">
                <a:blip r:embed="rId7"/>
                <a:stretch>
                  <a:fillRect r="-4737" b="-689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3" name="文字方塊 12"/>
              <p:cNvSpPr txBox="1"/>
              <p:nvPr/>
            </p:nvSpPr>
            <p:spPr>
              <a:xfrm>
                <a:off x="769621" y="3916593"/>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smtClean="0">
                    <a:latin typeface="微軟正黑體" panose="020B0604030504040204" pitchFamily="34" charset="-120"/>
                    <a:ea typeface="微軟正黑體" panose="020B0604030504040204" pitchFamily="34" charset="-120"/>
                  </a:rPr>
                  <a:t>30</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3" name="文字方塊 12"/>
              <p:cNvSpPr txBox="1">
                <a:spLocks noRot="1" noChangeAspect="1" noMove="1" noResize="1" noEditPoints="1" noAdjustHandles="1" noChangeArrowheads="1" noChangeShapeType="1" noTextEdit="1"/>
              </p:cNvSpPr>
              <p:nvPr/>
            </p:nvSpPr>
            <p:spPr>
              <a:xfrm>
                <a:off x="769621" y="3916593"/>
                <a:ext cx="1722119" cy="400110"/>
              </a:xfrm>
              <a:prstGeom prst="rect">
                <a:avLst/>
              </a:prstGeom>
              <a:blipFill rotWithShape="0">
                <a:blip r:embed="rId8"/>
                <a:stretch>
                  <a:fillRect t="-7576" b="-25758"/>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4" name="文字方塊 13"/>
              <p:cNvSpPr txBox="1"/>
              <p:nvPr/>
            </p:nvSpPr>
            <p:spPr>
              <a:xfrm>
                <a:off x="769621" y="4565303"/>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a:latin typeface="微軟正黑體" panose="020B0604030504040204" pitchFamily="34" charset="-120"/>
                    <a:ea typeface="微軟正黑體" panose="020B0604030504040204" pitchFamily="34" charset="-120"/>
                  </a:rPr>
                  <a:t>6</a:t>
                </a:r>
                <a:r>
                  <a:rPr lang="en-US" altLang="zh-TW" sz="2000" dirty="0" smtClean="0">
                    <a:latin typeface="微軟正黑體" panose="020B0604030504040204" pitchFamily="34" charset="-120"/>
                    <a:ea typeface="微軟正黑體" panose="020B0604030504040204" pitchFamily="34" charset="-120"/>
                  </a:rPr>
                  <a:t>0</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4" name="文字方塊 13"/>
              <p:cNvSpPr txBox="1">
                <a:spLocks noRot="1" noChangeAspect="1" noMove="1" noResize="1" noEditPoints="1" noAdjustHandles="1" noChangeArrowheads="1" noChangeShapeType="1" noTextEdit="1"/>
              </p:cNvSpPr>
              <p:nvPr/>
            </p:nvSpPr>
            <p:spPr>
              <a:xfrm>
                <a:off x="769621" y="4565303"/>
                <a:ext cx="1722119" cy="400110"/>
              </a:xfrm>
              <a:prstGeom prst="rect">
                <a:avLst/>
              </a:prstGeom>
              <a:blipFill rotWithShape="0">
                <a:blip r:embed="rId9"/>
                <a:stretch>
                  <a:fillRect t="-9091" b="-25758"/>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5" name="文字方塊 14"/>
              <p:cNvSpPr txBox="1"/>
              <p:nvPr/>
            </p:nvSpPr>
            <p:spPr>
              <a:xfrm>
                <a:off x="769621" y="5209300"/>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a:latin typeface="微軟正黑體" panose="020B0604030504040204" pitchFamily="34" charset="-120"/>
                    <a:ea typeface="微軟正黑體" panose="020B0604030504040204" pitchFamily="34" charset="-120"/>
                  </a:rPr>
                  <a:t>4</a:t>
                </a:r>
                <a:r>
                  <a:rPr lang="en-US" altLang="zh-TW" sz="2000" dirty="0" smtClean="0">
                    <a:latin typeface="微軟正黑體" panose="020B0604030504040204" pitchFamily="34" charset="-120"/>
                    <a:ea typeface="微軟正黑體" panose="020B0604030504040204" pitchFamily="34" charset="-120"/>
                  </a:rPr>
                  <a:t>0</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5" name="文字方塊 14"/>
              <p:cNvSpPr txBox="1">
                <a:spLocks noRot="1" noChangeAspect="1" noMove="1" noResize="1" noEditPoints="1" noAdjustHandles="1" noChangeArrowheads="1" noChangeShapeType="1" noTextEdit="1"/>
              </p:cNvSpPr>
              <p:nvPr/>
            </p:nvSpPr>
            <p:spPr>
              <a:xfrm>
                <a:off x="769621" y="5209300"/>
                <a:ext cx="1722119" cy="400110"/>
              </a:xfrm>
              <a:prstGeom prst="rect">
                <a:avLst/>
              </a:prstGeom>
              <a:blipFill rotWithShape="0">
                <a:blip r:embed="rId10"/>
                <a:stretch>
                  <a:fillRect t="-9231" b="-27692"/>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6" name="文字方塊 15"/>
              <p:cNvSpPr txBox="1"/>
              <p:nvPr/>
            </p:nvSpPr>
            <p:spPr>
              <a:xfrm>
                <a:off x="769621" y="5853297"/>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smtClean="0">
                    <a:latin typeface="微軟正黑體" panose="020B0604030504040204" pitchFamily="34" charset="-120"/>
                    <a:ea typeface="微軟正黑體" panose="020B0604030504040204" pitchFamily="34" charset="-120"/>
                  </a:rPr>
                  <a:t>27</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6" name="文字方塊 15"/>
              <p:cNvSpPr txBox="1">
                <a:spLocks noRot="1" noChangeAspect="1" noMove="1" noResize="1" noEditPoints="1" noAdjustHandles="1" noChangeArrowheads="1" noChangeShapeType="1" noTextEdit="1"/>
              </p:cNvSpPr>
              <p:nvPr/>
            </p:nvSpPr>
            <p:spPr>
              <a:xfrm>
                <a:off x="769621" y="5853297"/>
                <a:ext cx="1722119" cy="400110"/>
              </a:xfrm>
              <a:prstGeom prst="rect">
                <a:avLst/>
              </a:prstGeom>
              <a:blipFill rotWithShape="0">
                <a:blip r:embed="rId11"/>
                <a:stretch>
                  <a:fillRect t="-7576" b="-25758"/>
                </a:stretch>
              </a:blipFill>
            </p:spPr>
            <p:txBody>
              <a:bodyPr/>
              <a:lstStyle/>
              <a:p>
                <a:r>
                  <a:rPr lang="zh-HK" altLang="en-US">
                    <a:noFill/>
                  </a:rPr>
                  <a:t> </a:t>
                </a:r>
              </a:p>
            </p:txBody>
          </p:sp>
        </mc:Fallback>
      </mc:AlternateContent>
    </p:spTree>
    <p:extLst>
      <p:ext uri="{BB962C8B-B14F-4D97-AF65-F5344CB8AC3E}">
        <p14:creationId xmlns:p14="http://schemas.microsoft.com/office/powerpoint/2010/main" val="96557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群組 26"/>
          <p:cNvGrpSpPr/>
          <p:nvPr/>
        </p:nvGrpSpPr>
        <p:grpSpPr>
          <a:xfrm>
            <a:off x="122288" y="1180476"/>
            <a:ext cx="8899424" cy="4900102"/>
            <a:chOff x="122288" y="1180476"/>
            <a:chExt cx="8899424" cy="4900102"/>
          </a:xfrm>
        </p:grpSpPr>
        <p:grpSp>
          <p:nvGrpSpPr>
            <p:cNvPr id="25" name="群組 24"/>
            <p:cNvGrpSpPr/>
            <p:nvPr/>
          </p:nvGrpSpPr>
          <p:grpSpPr>
            <a:xfrm>
              <a:off x="122288" y="1180476"/>
              <a:ext cx="8899424" cy="4900102"/>
              <a:chOff x="122288" y="1180476"/>
              <a:chExt cx="8899424" cy="4900102"/>
            </a:xfrm>
          </p:grpSpPr>
          <p:pic>
            <p:nvPicPr>
              <p:cNvPr id="22" name="圖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288" y="1180476"/>
                <a:ext cx="8899424" cy="4803251"/>
              </a:xfrm>
              <a:prstGeom prst="rect">
                <a:avLst/>
              </a:prstGeom>
            </p:spPr>
          </p:pic>
          <p:sp>
            <p:nvSpPr>
              <p:cNvPr id="3" name="矩形 2"/>
              <p:cNvSpPr/>
              <p:nvPr/>
            </p:nvSpPr>
            <p:spPr>
              <a:xfrm>
                <a:off x="722102" y="1269372"/>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953" y="1219381"/>
                <a:ext cx="571532" cy="500091"/>
              </a:xfrm>
              <a:prstGeom prst="rect">
                <a:avLst/>
              </a:prstGeom>
            </p:spPr>
          </p:pic>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90047" y="5002871"/>
                <a:ext cx="1231665" cy="1077707"/>
              </a:xfrm>
              <a:prstGeom prst="rect">
                <a:avLst/>
              </a:prstGeom>
            </p:spPr>
          </p:pic>
        </p:grpSp>
        <p:grpSp>
          <p:nvGrpSpPr>
            <p:cNvPr id="26" name="群組 25"/>
            <p:cNvGrpSpPr/>
            <p:nvPr/>
          </p:nvGrpSpPr>
          <p:grpSpPr>
            <a:xfrm>
              <a:off x="304800" y="1935988"/>
              <a:ext cx="8534400" cy="3436518"/>
              <a:chOff x="304800" y="1935988"/>
              <a:chExt cx="8534400" cy="3436518"/>
            </a:xfrm>
          </p:grpSpPr>
          <mc:AlternateContent xmlns:mc="http://schemas.openxmlformats.org/markup-compatibility/2006">
            <mc:Choice xmlns:a14="http://schemas.microsoft.com/office/drawing/2010/main" Requires="a14">
              <p:sp>
                <p:nvSpPr>
                  <p:cNvPr id="8" name="矩形 7"/>
                  <p:cNvSpPr/>
                  <p:nvPr/>
                </p:nvSpPr>
                <p:spPr>
                  <a:xfrm>
                    <a:off x="304800" y="1935988"/>
                    <a:ext cx="8534400" cy="1073627"/>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1.</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假設現在有一個圓形，它的圓周是</a:t>
                    </a:r>
                    <a:r>
                      <a:rPr lang="en-US" altLang="zh-TW" sz="1400" dirty="0">
                        <a:latin typeface="微軟正黑體" panose="020B0604030504040204" pitchFamily="34" charset="-120"/>
                        <a:ea typeface="微軟正黑體" panose="020B0604030504040204" pitchFamily="34" charset="-120"/>
                      </a:rPr>
                      <a:t>36cm</a:t>
                    </a:r>
                    <a:r>
                      <a:rPr lang="zh-TW" altLang="en-US" sz="1400" dirty="0">
                        <a:latin typeface="微軟正黑體" panose="020B0604030504040204" pitchFamily="34" charset="-120"/>
                        <a:ea typeface="微軟正黑體" panose="020B0604030504040204" pitchFamily="34" charset="-120"/>
                      </a:rPr>
                      <a:t>。你估計一個半圓形的弧的長度會是多少</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請</a:t>
                    </a:r>
                    <a:r>
                      <a:rPr lang="zh-TW" altLang="en-US" sz="1400" dirty="0" smtClean="0">
                        <a:latin typeface="微軟正黑體" panose="020B0604030504040204" pitchFamily="34" charset="-120"/>
                        <a:ea typeface="微軟正黑體" panose="020B0604030504040204" pitchFamily="34" charset="-120"/>
                      </a:rPr>
                      <a:t>你解釋</a:t>
                    </a:r>
                    <a:r>
                      <a:rPr lang="zh-TW" altLang="en-US" sz="1400" dirty="0">
                        <a:latin typeface="微軟正黑體" panose="020B0604030504040204" pitchFamily="34" charset="-120"/>
                        <a:ea typeface="微軟正黑體" panose="020B0604030504040204" pitchFamily="34" charset="-120"/>
                      </a:rPr>
                      <a:t>為何會是這個答案，並且寫出你的數式。」老師引導學生用以下句式</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 「</a:t>
                    </a:r>
                    <a:r>
                      <a:rPr lang="zh-TW" altLang="en-US" sz="1400" b="1" i="1" u="sng" dirty="0">
                        <a:solidFill>
                          <a:schemeClr val="accent2">
                            <a:lumMod val="75000"/>
                          </a:schemeClr>
                        </a:solidFill>
                        <a:latin typeface="微軟正黑體" panose="020B0604030504040204" pitchFamily="34" charset="-120"/>
                        <a:ea typeface="微軟正黑體" panose="020B0604030504040204" pitchFamily="34" charset="-120"/>
                      </a:rPr>
                      <a:t>因為</a:t>
                    </a:r>
                    <a:r>
                      <a:rPr lang="zh-TW" altLang="en-US" sz="1400" dirty="0">
                        <a:latin typeface="微軟正黑體" panose="020B0604030504040204" pitchFamily="34" charset="-120"/>
                        <a:ea typeface="微軟正黑體" panose="020B0604030504040204" pitchFamily="34" charset="-120"/>
                      </a:rPr>
                      <a:t>整個圓的圓周是</a:t>
                    </a:r>
                    <a:r>
                      <a:rPr lang="en-US" altLang="zh-TW" sz="1400" dirty="0">
                        <a:latin typeface="微軟正黑體" panose="020B0604030504040204" pitchFamily="34" charset="-120"/>
                        <a:ea typeface="微軟正黑體" panose="020B0604030504040204" pitchFamily="34" charset="-120"/>
                      </a:rPr>
                      <a:t>36cm</a:t>
                    </a:r>
                    <a:r>
                      <a:rPr lang="zh-TW" altLang="en-US" sz="1400" dirty="0">
                        <a:latin typeface="微軟正黑體" panose="020B0604030504040204" pitchFamily="34" charset="-120"/>
                        <a:ea typeface="微軟正黑體" panose="020B0604030504040204" pitchFamily="34" charset="-120"/>
                      </a:rPr>
                      <a:t>，</a:t>
                    </a:r>
                    <a:r>
                      <a:rPr lang="zh-TW" altLang="en-US" sz="1400" b="1" i="1" u="sng" dirty="0" smtClean="0">
                        <a:solidFill>
                          <a:schemeClr val="accent2">
                            <a:lumMod val="75000"/>
                          </a:schemeClr>
                        </a:solidFill>
                        <a:latin typeface="微軟正黑體" panose="020B0604030504040204" pitchFamily="34" charset="-120"/>
                        <a:ea typeface="微軟正黑體" panose="020B0604030504040204" pitchFamily="34" charset="-120"/>
                      </a:rPr>
                      <a:t>而</a:t>
                    </a:r>
                    <a:r>
                      <a:rPr lang="zh-TW" altLang="en-US" sz="1400" dirty="0" smtClean="0">
                        <a:solidFill>
                          <a:schemeClr val="accent2">
                            <a:lumMod val="75000"/>
                          </a:schemeClr>
                        </a:solidFill>
                        <a:latin typeface="微軟正黑體" panose="020B0604030504040204" pitchFamily="34" charset="-120"/>
                        <a:ea typeface="微軟正黑體" panose="020B0604030504040204" pitchFamily="34" charset="-120"/>
                      </a:rPr>
                      <a:t>  </a:t>
                    </a:r>
                    <a:r>
                      <a:rPr lang="en-US" altLang="zh-TW" sz="1400" dirty="0" smtClean="0">
                        <a:solidFill>
                          <a:schemeClr val="accent2">
                            <a:lumMod val="75000"/>
                          </a:schemeClr>
                        </a:solidFill>
                        <a:latin typeface="微軟正黑體" panose="020B0604030504040204" pitchFamily="34" charset="-120"/>
                        <a:ea typeface="微軟正黑體" panose="020B0604030504040204" pitchFamily="34" charset="-120"/>
                      </a:rPr>
                      <a:t/>
                    </a:r>
                    <a:br>
                      <a:rPr lang="en-US" altLang="zh-TW" sz="1400" dirty="0" smtClean="0">
                        <a:solidFill>
                          <a:schemeClr val="accent2">
                            <a:lumMod val="75000"/>
                          </a:schemeClr>
                        </a:solidFill>
                        <a:latin typeface="微軟正黑體" panose="020B0604030504040204" pitchFamily="34" charset="-120"/>
                        <a:ea typeface="微軟正黑體" panose="020B0604030504040204" pitchFamily="34" charset="-120"/>
                      </a:rPr>
                    </a:br>
                    <a14:m>
                      <m:oMath xmlns:m="http://schemas.openxmlformats.org/officeDocument/2006/math">
                        <m:f>
                          <m:fPr>
                            <m:ctrlPr>
                              <a:rPr lang="en-US" altLang="zh-TW" sz="1400" i="1" dirty="0">
                                <a:latin typeface="Cambria Math"/>
                              </a:rPr>
                            </m:ctrlPr>
                          </m:fPr>
                          <m:num>
                            <m:r>
                              <a:rPr lang="en-US" altLang="zh-TW" sz="1400" i="1" dirty="0">
                                <a:latin typeface="Cambria Math" panose="02040503050406030204" pitchFamily="18" charset="0"/>
                              </a:rPr>
                              <m:t>1</m:t>
                            </m:r>
                          </m:num>
                          <m:den>
                            <m:r>
                              <a:rPr lang="en-US" altLang="zh-TW" sz="1400" i="1" dirty="0">
                                <a:latin typeface="Cambria Math" panose="02040503050406030204" pitchFamily="18" charset="0"/>
                              </a:rPr>
                              <m:t>2</m:t>
                            </m:r>
                          </m:den>
                        </m:f>
                        <m:r>
                          <a:rPr lang="zh-TW" altLang="en-US" sz="1400" i="1" dirty="0">
                            <a:latin typeface="Cambria Math" panose="02040503050406030204" pitchFamily="18" charset="0"/>
                          </a:rPr>
                          <m:t> </m:t>
                        </m:r>
                      </m:oMath>
                    </a14:m>
                    <a:r>
                      <a:rPr lang="zh-TW" altLang="en-US" sz="1400" dirty="0">
                        <a:latin typeface="微軟正黑體" panose="020B0604030504040204" pitchFamily="34" charset="-120"/>
                        <a:ea typeface="微軟正黑體" panose="020B0604030504040204" pitchFamily="34" charset="-120"/>
                      </a:rPr>
                      <a:t>個圓</a:t>
                    </a:r>
                    <a:r>
                      <a:rPr lang="zh-TW" altLang="en-US" sz="1400" dirty="0">
                        <a:latin typeface="微軟正黑體" panose="020B0604030504040204" pitchFamily="34" charset="-120"/>
                        <a:ea typeface="微軟正黑體" panose="020B0604030504040204" pitchFamily="34" charset="-120"/>
                      </a:rPr>
                      <a:t>的</a:t>
                    </a:r>
                    <a:r>
                      <a:rPr lang="zh-TW" altLang="en-US" sz="1400" dirty="0" smtClean="0">
                        <a:latin typeface="微軟正黑體" panose="020B0604030504040204" pitchFamily="34" charset="-120"/>
                        <a:ea typeface="微軟正黑體" panose="020B0604030504040204" pitchFamily="34" charset="-120"/>
                      </a:rPr>
                      <a:t>弧</a:t>
                    </a:r>
                    <a:r>
                      <a:rPr lang="zh-TW" altLang="en-US" sz="1400" dirty="0" smtClean="0">
                        <a:latin typeface="微軟正黑體" panose="020B0604030504040204" pitchFamily="34" charset="-120"/>
                        <a:ea typeface="微軟正黑體" panose="020B0604030504040204" pitchFamily="34" charset="-120"/>
                      </a:rPr>
                      <a:t>長</a:t>
                    </a:r>
                    <a:r>
                      <a:rPr lang="zh-TW" altLang="en-US" sz="1400" dirty="0">
                        <a:latin typeface="微軟正黑體" panose="020B0604030504040204" pitchFamily="34" charset="-120"/>
                        <a:ea typeface="微軟正黑體" panose="020B0604030504040204" pitchFamily="34" charset="-120"/>
                      </a:rPr>
                      <a:t>是一整個圓的一部分，</a:t>
                    </a:r>
                    <a:r>
                      <a:rPr lang="zh-TW" altLang="en-US" sz="1400" b="1" i="1" u="sng" dirty="0">
                        <a:solidFill>
                          <a:schemeClr val="accent2">
                            <a:lumMod val="75000"/>
                          </a:schemeClr>
                        </a:solidFill>
                        <a:latin typeface="微軟正黑體" panose="020B0604030504040204" pitchFamily="34" charset="-120"/>
                        <a:ea typeface="微軟正黑體" panose="020B0604030504040204" pitchFamily="34" charset="-120"/>
                      </a:rPr>
                      <a:t>所以</a:t>
                    </a:r>
                    <a:r>
                      <a:rPr lang="zh-TW" altLang="en-US" sz="1400" dirty="0">
                        <a:latin typeface="微軟正黑體" panose="020B0604030504040204" pitchFamily="34" charset="-120"/>
                        <a:ea typeface="微軟正黑體" panose="020B0604030504040204" pitchFamily="34" charset="-120"/>
                      </a:rPr>
                      <a:t>半個圓的弧的長度可以是</a:t>
                    </a:r>
                    <a:r>
                      <a:rPr lang="en-US" altLang="zh-TW" sz="1400" dirty="0" smtClean="0">
                        <a:latin typeface="微軟正黑體" panose="020B0604030504040204" pitchFamily="34" charset="-120"/>
                        <a:ea typeface="微軟正黑體" panose="020B0604030504040204" pitchFamily="34" charset="-120"/>
                      </a:rPr>
                      <a:t>(</a:t>
                    </a:r>
                    <a14:m>
                      <m:oMath xmlns:m="http://schemas.openxmlformats.org/officeDocument/2006/math">
                        <m:r>
                          <a:rPr lang="en-US" altLang="zh-TW" sz="1400" i="1">
                            <a:latin typeface="Cambria Math" panose="02040503050406030204" pitchFamily="18" charset="0"/>
                          </a:rPr>
                          <m:t>36×</m:t>
                        </m:r>
                        <m:f>
                          <m:fPr>
                            <m:ctrlPr>
                              <a:rPr lang="en-US" altLang="zh-TW" sz="1400" i="1">
                                <a:latin typeface="Cambria Math"/>
                              </a:rPr>
                            </m:ctrlPr>
                          </m:fPr>
                          <m:num>
                            <m:r>
                              <a:rPr lang="en-US" altLang="zh-TW" sz="1400" i="1">
                                <a:latin typeface="Cambria Math" panose="02040503050406030204" pitchFamily="18" charset="0"/>
                              </a:rPr>
                              <m:t>1</m:t>
                            </m:r>
                          </m:num>
                          <m:den>
                            <m:r>
                              <a:rPr lang="en-US" altLang="zh-TW" sz="1400" i="1">
                                <a:latin typeface="Cambria Math" panose="02040503050406030204" pitchFamily="18" charset="0"/>
                              </a:rPr>
                              <m:t>2</m:t>
                            </m:r>
                          </m:den>
                        </m:f>
                      </m:oMath>
                    </a14:m>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 </a:t>
                    </a:r>
                    <a:r>
                      <a:rPr lang="en-US" altLang="zh-TW" sz="1400" dirty="0">
                        <a:latin typeface="微軟正黑體" panose="020B0604030504040204" pitchFamily="34" charset="-120"/>
                        <a:ea typeface="微軟正黑體" panose="020B0604030504040204" pitchFamily="34" charset="-120"/>
                      </a:rPr>
                      <a:t>cm</a:t>
                    </a:r>
                    <a:r>
                      <a:rPr lang="zh-TW" altLang="en-US" sz="1400" dirty="0">
                        <a:latin typeface="微軟正黑體" panose="020B0604030504040204" pitchFamily="34" charset="-120"/>
                        <a:ea typeface="微軟正黑體" panose="020B0604030504040204" pitchFamily="34" charset="-120"/>
                      </a:rPr>
                      <a:t>。」  </a:t>
                    </a:r>
                    <a:r>
                      <a:rPr lang="en-US" altLang="zh-TW" sz="1400" dirty="0" smtClean="0">
                        <a:latin typeface="微軟正黑體" panose="020B0604030504040204" pitchFamily="34" charset="-120"/>
                        <a:ea typeface="微軟正黑體" panose="020B0604030504040204" pitchFamily="34" charset="-120"/>
                      </a:rPr>
                      <a:t/>
                    </a:r>
                    <a:br>
                      <a:rPr lang="en-US" altLang="zh-TW" sz="1400" dirty="0" smtClean="0">
                        <a:latin typeface="微軟正黑體" panose="020B0604030504040204" pitchFamily="34" charset="-120"/>
                        <a:ea typeface="微軟正黑體" panose="020B0604030504040204" pitchFamily="34" charset="-120"/>
                      </a:rPr>
                    </a:b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辨識關鍵</a:t>
                    </a:r>
                    <a:r>
                      <a:rPr lang="zh-TW" altLang="en-US" sz="1400" b="1" dirty="0" smtClean="0">
                        <a:solidFill>
                          <a:srgbClr val="FF0000"/>
                        </a:solidFill>
                        <a:latin typeface="微軟正黑體" panose="020B0604030504040204" pitchFamily="34" charset="-120"/>
                        <a:ea typeface="微軟正黑體" panose="020B0604030504040204" pitchFamily="34" charset="-120"/>
                      </a:rPr>
                      <a:t>資料、應用</a:t>
                    </a:r>
                    <a:r>
                      <a:rPr lang="zh-TW" altLang="en-US" sz="1400" b="1" dirty="0">
                        <a:solidFill>
                          <a:srgbClr val="FF0000"/>
                        </a:solidFill>
                        <a:latin typeface="微軟正黑體" panose="020B0604030504040204" pitchFamily="34" charset="-120"/>
                        <a:ea typeface="微軟正黑體" panose="020B0604030504040204" pitchFamily="34" charset="-120"/>
                      </a:rPr>
                      <a:t>邏輯關係</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a:t>
                    </a:r>
                    <a:r>
                      <a:rPr lang="zh-TW" altLang="en-US" sz="1400" b="1" dirty="0" smtClean="0">
                        <a:solidFill>
                          <a:srgbClr val="FF0000"/>
                        </a:solidFill>
                        <a:latin typeface="微軟正黑體" panose="020B0604030504040204" pitchFamily="34" charset="-120"/>
                        <a:ea typeface="微軟正黑體" panose="020B0604030504040204" pitchFamily="34" charset="-120"/>
                      </a:rPr>
                      <a:t>語體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a:t>
                    </a:r>
                    <a:r>
                      <a:rPr lang="zh-TW" altLang="en-US" sz="1400" b="1" dirty="0" smtClean="0">
                        <a:solidFill>
                          <a:srgbClr val="FF0000"/>
                        </a:solidFill>
                        <a:latin typeface="微軟正黑體" panose="020B0604030504040204" pitchFamily="34" charset="-120"/>
                        <a:ea typeface="微軟正黑體" panose="020B0604030504040204" pitchFamily="34" charset="-120"/>
                      </a:rPr>
                      <a:t>知識</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mc:Choice>
            <mc:Fallback>
              <p:sp>
                <p:nvSpPr>
                  <p:cNvPr id="8" name="矩形 7"/>
                  <p:cNvSpPr>
                    <a:spLocks noRot="1" noChangeAspect="1" noMove="1" noResize="1" noEditPoints="1" noAdjustHandles="1" noChangeArrowheads="1" noChangeShapeType="1" noTextEdit="1"/>
                  </p:cNvSpPr>
                  <p:nvPr/>
                </p:nvSpPr>
                <p:spPr>
                  <a:xfrm>
                    <a:off x="304800" y="1935988"/>
                    <a:ext cx="8534400" cy="1073627"/>
                  </a:xfrm>
                  <a:prstGeom prst="rect">
                    <a:avLst/>
                  </a:prstGeom>
                  <a:blipFill rotWithShape="1">
                    <a:blip r:embed="rId6"/>
                    <a:stretch>
                      <a:fillRect l="-143" t="-1136" b="-1705"/>
                    </a:stretch>
                  </a:blipFill>
                </p:spPr>
                <p:txBody>
                  <a:bodyPr/>
                  <a:lstStyle/>
                  <a:p>
                    <a:r>
                      <a:rPr lang="zh-HK" altLang="en-US">
                        <a:noFill/>
                      </a:rPr>
                      <a:t> </a:t>
                    </a:r>
                  </a:p>
                </p:txBody>
              </p:sp>
            </mc:Fallback>
          </mc:AlternateContent>
          <mc:AlternateContent xmlns:mc="http://schemas.openxmlformats.org/markup-compatibility/2006">
            <mc:Choice xmlns:a14="http://schemas.microsoft.com/office/drawing/2010/main" Requires="a14">
              <p:sp>
                <p:nvSpPr>
                  <p:cNvPr id="9" name="矩形 8"/>
                  <p:cNvSpPr/>
                  <p:nvPr/>
                </p:nvSpPr>
                <p:spPr>
                  <a:xfrm>
                    <a:off x="304800" y="3066297"/>
                    <a:ext cx="8534400" cy="613438"/>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2.</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如果你有</a:t>
                    </a:r>
                    <a:r>
                      <a:rPr lang="zh-TW" altLang="en-US" sz="1400" dirty="0" smtClean="0">
                        <a:latin typeface="微軟正黑體" panose="020B0604030504040204" pitchFamily="34" charset="-120"/>
                        <a:ea typeface="微軟正黑體" panose="020B0604030504040204" pitchFamily="34" charset="-120"/>
                      </a:rPr>
                      <a:t>一個 </a:t>
                    </a:r>
                    <a14:m>
                      <m:oMath xmlns:m="http://schemas.openxmlformats.org/officeDocument/2006/math">
                        <m:f>
                          <m:fPr>
                            <m:ctrlPr>
                              <a:rPr lang="en-US" altLang="zh-TW" sz="1400" i="1" dirty="0">
                                <a:latin typeface="Cambria Math"/>
                              </a:rPr>
                            </m:ctrlPr>
                          </m:fPr>
                          <m:num>
                            <m:r>
                              <a:rPr lang="en-US" altLang="zh-TW" sz="1400" i="1" dirty="0">
                                <a:latin typeface="Cambria Math" panose="02040503050406030204" pitchFamily="18" charset="0"/>
                              </a:rPr>
                              <m:t>1</m:t>
                            </m:r>
                          </m:num>
                          <m:den>
                            <m:r>
                              <a:rPr lang="en-US" altLang="zh-TW" sz="1400" i="1" dirty="0">
                                <a:latin typeface="Cambria Math" panose="02040503050406030204" pitchFamily="18" charset="0"/>
                              </a:rPr>
                              <m:t>4</m:t>
                            </m:r>
                          </m:den>
                        </m:f>
                      </m:oMath>
                    </a14:m>
                    <a:r>
                      <a:rPr lang="zh-TW" altLang="en-US" sz="1400" dirty="0" smtClean="0">
                        <a:latin typeface="微軟正黑體" panose="020B0604030504040204" pitchFamily="34" charset="-120"/>
                        <a:ea typeface="微軟正黑體" panose="020B0604030504040204" pitchFamily="34" charset="-120"/>
                      </a:rPr>
                      <a:t> 及 </a:t>
                    </a:r>
                    <a14:m>
                      <m:oMath xmlns:m="http://schemas.openxmlformats.org/officeDocument/2006/math">
                        <m:f>
                          <m:fPr>
                            <m:ctrlPr>
                              <a:rPr lang="en-US" altLang="zh-TW" sz="1400" i="1" dirty="0">
                                <a:latin typeface="Cambria Math"/>
                              </a:rPr>
                            </m:ctrlPr>
                          </m:fPr>
                          <m:num>
                            <m:r>
                              <a:rPr lang="en-US" altLang="zh-TW" sz="1400" i="1" dirty="0">
                                <a:latin typeface="Cambria Math" panose="02040503050406030204" pitchFamily="18" charset="0"/>
                              </a:rPr>
                              <m:t>1</m:t>
                            </m:r>
                            <m:r>
                              <a:rPr lang="en-US" altLang="zh-TW" sz="1400" b="0" i="1" dirty="0" smtClean="0">
                                <a:latin typeface="Cambria Math" panose="02040503050406030204" pitchFamily="18" charset="0"/>
                              </a:rPr>
                              <m:t> </m:t>
                            </m:r>
                          </m:num>
                          <m:den>
                            <m:r>
                              <a:rPr lang="en-US" altLang="zh-TW" sz="1400" i="1" dirty="0">
                                <a:latin typeface="Cambria Math" panose="02040503050406030204" pitchFamily="18" charset="0"/>
                              </a:rPr>
                              <m:t>8</m:t>
                            </m:r>
                          </m:den>
                        </m:f>
                      </m:oMath>
                    </a14:m>
                    <a:r>
                      <a:rPr lang="zh-TW" altLang="en-US" sz="1400" dirty="0">
                        <a:latin typeface="微軟正黑體" panose="020B0604030504040204" pitchFamily="34" charset="-120"/>
                        <a:ea typeface="微軟正黑體" panose="020B0604030504040204" pitchFamily="34" charset="-120"/>
                      </a:rPr>
                      <a:t>的圓形，你又估計</a:t>
                    </a:r>
                    <a:r>
                      <a:rPr lang="zh-TW" altLang="en-US" sz="1400" dirty="0">
                        <a:latin typeface="微軟正黑體" panose="020B0604030504040204" pitchFamily="34" charset="-120"/>
                        <a:ea typeface="微軟正黑體" panose="020B0604030504040204" pitchFamily="34" charset="-120"/>
                      </a:rPr>
                      <a:t>它的弧長</a:t>
                    </a:r>
                    <a:r>
                      <a:rPr lang="zh-TW" altLang="en-US" sz="1400" dirty="0">
                        <a:latin typeface="微軟正黑體" panose="020B0604030504040204" pitchFamily="34" charset="-120"/>
                        <a:ea typeface="微軟正黑體" panose="020B0604030504040204" pitchFamily="34" charset="-120"/>
                      </a:rPr>
                      <a:t>是甚麼</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你</a:t>
                    </a:r>
                    <a:r>
                      <a:rPr lang="zh-TW" altLang="en-US" sz="1400" dirty="0" smtClean="0">
                        <a:latin typeface="微軟正黑體" panose="020B0604030504040204" pitchFamily="34" charset="-120"/>
                        <a:ea typeface="微軟正黑體" panose="020B0604030504040204" pitchFamily="34" charset="-120"/>
                      </a:rPr>
                      <a:t>可以運用以</a:t>
                    </a:r>
                    <a:r>
                      <a:rPr lang="zh-TW" altLang="en-US" sz="1400" dirty="0">
                        <a:latin typeface="微軟正黑體" panose="020B0604030504040204" pitchFamily="34" charset="-120"/>
                        <a:ea typeface="微軟正黑體" panose="020B0604030504040204" pitchFamily="34" charset="-120"/>
                      </a:rPr>
                      <a:t>上的句式來解釋你的數式嗎</a:t>
                    </a:r>
                    <a:r>
                      <a:rPr lang="en-US" altLang="zh-TW" sz="1400" dirty="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en-US" altLang="zh-TW" sz="1400" dirty="0" smtClean="0">
                        <a:latin typeface="微軟正黑體" panose="020B0604030504040204" pitchFamily="34" charset="-120"/>
                        <a:ea typeface="微軟正黑體" panose="020B0604030504040204" pitchFamily="34" charset="-120"/>
                      </a:rPr>
                      <a:t/>
                    </a:r>
                    <a:br>
                      <a:rPr lang="en-US" altLang="zh-TW" sz="1400" dirty="0" smtClean="0">
                        <a:latin typeface="微軟正黑體" panose="020B0604030504040204" pitchFamily="34" charset="-120"/>
                        <a:ea typeface="微軟正黑體" panose="020B0604030504040204" pitchFamily="34" charset="-120"/>
                      </a:rPr>
                    </a:b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辨識關鍵資料、應用邏輯關係</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a:t>
                    </a:r>
                    <a:r>
                      <a:rPr lang="zh-TW" altLang="en-US" sz="1400" b="1" dirty="0" smtClean="0">
                        <a:solidFill>
                          <a:srgbClr val="FF0000"/>
                        </a:solidFill>
                        <a:latin typeface="微軟正黑體" panose="020B0604030504040204" pitchFamily="34" charset="-120"/>
                        <a:ea typeface="微軟正黑體" panose="020B0604030504040204" pitchFamily="34" charset="-120"/>
                      </a:rPr>
                      <a:t>語體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mc:Choice>
            <mc:Fallback>
              <p:sp>
                <p:nvSpPr>
                  <p:cNvPr id="9" name="矩形 8"/>
                  <p:cNvSpPr>
                    <a:spLocks noRot="1" noChangeAspect="1" noMove="1" noResize="1" noEditPoints="1" noAdjustHandles="1" noChangeArrowheads="1" noChangeShapeType="1" noTextEdit="1"/>
                  </p:cNvSpPr>
                  <p:nvPr/>
                </p:nvSpPr>
                <p:spPr>
                  <a:xfrm>
                    <a:off x="304800" y="3066297"/>
                    <a:ext cx="8534400" cy="613438"/>
                  </a:xfrm>
                  <a:prstGeom prst="rect">
                    <a:avLst/>
                  </a:prstGeom>
                  <a:blipFill rotWithShape="1">
                    <a:blip r:embed="rId7"/>
                    <a:stretch>
                      <a:fillRect l="-143" b="-7921"/>
                    </a:stretch>
                  </a:blipFill>
                </p:spPr>
                <p:txBody>
                  <a:bodyPr/>
                  <a:lstStyle/>
                  <a:p>
                    <a:r>
                      <a:rPr lang="zh-HK" altLang="en-US">
                        <a:noFill/>
                      </a:rPr>
                      <a:t> </a:t>
                    </a:r>
                  </a:p>
                </p:txBody>
              </p:sp>
            </mc:Fallback>
          </mc:AlternateContent>
          <mc:AlternateContent xmlns:mc="http://schemas.openxmlformats.org/markup-compatibility/2006">
            <mc:Choice xmlns:a14="http://schemas.microsoft.com/office/drawing/2010/main" Requires="a14">
              <p:sp>
                <p:nvSpPr>
                  <p:cNvPr id="10" name="矩形 9"/>
                  <p:cNvSpPr/>
                  <p:nvPr/>
                </p:nvSpPr>
                <p:spPr>
                  <a:xfrm>
                    <a:off x="304800" y="3679735"/>
                    <a:ext cx="8534400" cy="984885"/>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3.</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現在，有一個扇形，它的圓心角是</a:t>
                    </a:r>
                    <a14:m>
                      <m:oMath xmlns:m="http://schemas.openxmlformats.org/officeDocument/2006/math">
                        <m:r>
                          <a:rPr lang="en-US" altLang="zh-TW" sz="1400" i="1" dirty="0">
                            <a:latin typeface="Cambria Math" panose="02040503050406030204" pitchFamily="18" charset="0"/>
                          </a:rPr>
                          <m:t>3</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。你</a:t>
                    </a:r>
                    <a:r>
                      <a:rPr lang="zh-TW" altLang="en-US" sz="1400" dirty="0" smtClean="0">
                        <a:latin typeface="微軟正黑體" panose="020B0604030504040204" pitchFamily="34" charset="-120"/>
                        <a:ea typeface="微軟正黑體" panose="020B0604030504040204" pitchFamily="34" charset="-120"/>
                      </a:rPr>
                      <a:t>覺得</a:t>
                    </a:r>
                    <a:r>
                      <a:rPr lang="zh-TW" altLang="en-US" sz="1400" dirty="0">
                        <a:latin typeface="微軟正黑體" panose="020B0604030504040204" pitchFamily="34" charset="-120"/>
                        <a:ea typeface="微軟正黑體" panose="020B0604030504040204" pitchFamily="34" charset="-120"/>
                      </a:rPr>
                      <a:t>它的弧的</a:t>
                    </a:r>
                    <a:r>
                      <a:rPr lang="zh-TW" altLang="en-US" sz="1400" dirty="0">
                        <a:latin typeface="微軟正黑體" panose="020B0604030504040204" pitchFamily="34" charset="-120"/>
                        <a:ea typeface="微軟正黑體" panose="020B0604030504040204" pitchFamily="34" charset="-120"/>
                      </a:rPr>
                      <a:t>長度會是多少</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」如學生能力較弱，可以提示</a:t>
                    </a:r>
                    <a:r>
                      <a:rPr lang="zh-TW" altLang="en-US" sz="1400" dirty="0" smtClean="0">
                        <a:latin typeface="微軟正黑體" panose="020B0604030504040204" pitchFamily="34" charset="-120"/>
                        <a:ea typeface="微軟正黑體" panose="020B0604030504040204" pitchFamily="34" charset="-120"/>
                      </a:rPr>
                      <a:t>同學</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一個圓角乃</a:t>
                    </a:r>
                    <a14:m>
                      <m:oMath xmlns:m="http://schemas.openxmlformats.org/officeDocument/2006/math">
                        <m:r>
                          <a:rPr lang="en-US" altLang="zh-TW" sz="1400" i="1">
                            <a:latin typeface="Cambria Math" panose="02040503050406030204" pitchFamily="18" charset="0"/>
                          </a:rPr>
                          <m:t>360°</m:t>
                        </m:r>
                      </m:oMath>
                    </a14:m>
                    <a:r>
                      <a:rPr lang="zh-TW" altLang="en-US" sz="1400" dirty="0">
                        <a:latin typeface="微軟正黑體" panose="020B0604030504040204" pitchFamily="34" charset="-120"/>
                        <a:ea typeface="微軟正黑體" panose="020B0604030504040204" pitchFamily="34" charset="-120"/>
                      </a:rPr>
                      <a:t>，所以這個扇形佔了整個圓的幾分之幾</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」然後引導</a:t>
                    </a:r>
                    <a:r>
                      <a:rPr lang="zh-TW" altLang="en-US" sz="1400" dirty="0" smtClean="0">
                        <a:latin typeface="微軟正黑體" panose="020B0604030504040204" pitchFamily="34" charset="-120"/>
                        <a:ea typeface="微軟正黑體" panose="020B0604030504040204" pitchFamily="34" charset="-120"/>
                      </a:rPr>
                      <a:t>學生運用以</a:t>
                    </a:r>
                    <a:r>
                      <a:rPr lang="zh-TW" altLang="en-US" sz="1400" dirty="0">
                        <a:latin typeface="微軟正黑體" panose="020B0604030504040204" pitchFamily="34" charset="-120"/>
                        <a:ea typeface="微軟正黑體" panose="020B0604030504040204" pitchFamily="34" charset="-120"/>
                      </a:rPr>
                      <a:t>上題目的概念</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「現在，你估計到這個圓心角</a:t>
                    </a:r>
                    <a14:m>
                      <m:oMath xmlns:m="http://schemas.openxmlformats.org/officeDocument/2006/math">
                        <m:r>
                          <a:rPr lang="en-US" altLang="zh-TW" sz="1400" i="1" dirty="0">
                            <a:latin typeface="Cambria Math" panose="02040503050406030204" pitchFamily="18" charset="0"/>
                          </a:rPr>
                          <m:t>3</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的扇形</a:t>
                    </a:r>
                    <a:r>
                      <a:rPr lang="zh-TW" altLang="en-US" sz="1400" dirty="0">
                        <a:latin typeface="微軟正黑體" panose="020B0604030504040204" pitchFamily="34" charset="-120"/>
                        <a:ea typeface="微軟正黑體" panose="020B0604030504040204" pitchFamily="34" charset="-120"/>
                      </a:rPr>
                      <a:t>的弧形</a:t>
                    </a:r>
                    <a:r>
                      <a:rPr lang="zh-TW" altLang="en-US" sz="1400" dirty="0">
                        <a:latin typeface="微軟正黑體" panose="020B0604030504040204" pitchFamily="34" charset="-120"/>
                        <a:ea typeface="微軟正黑體" panose="020B0604030504040204" pitchFamily="34" charset="-120"/>
                      </a:rPr>
                      <a:t>會是甚麼</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」然後運用同樣的提問技巧去處理</a:t>
                    </a:r>
                    <a14:m>
                      <m:oMath xmlns:m="http://schemas.openxmlformats.org/officeDocument/2006/math">
                        <m:r>
                          <a:rPr lang="en-US" altLang="zh-TW" sz="1400" i="1" dirty="0">
                            <a:latin typeface="Cambria Math" panose="02040503050406030204" pitchFamily="18" charset="0"/>
                          </a:rPr>
                          <m:t>6</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a:t>
                    </a:r>
                    <a:r>
                      <a:rPr lang="en-US" altLang="zh-TW" sz="1400" dirty="0">
                        <a:latin typeface="微軟正黑體" panose="020B0604030504040204" pitchFamily="34" charset="-120"/>
                        <a:ea typeface="微軟正黑體" panose="020B0604030504040204" pitchFamily="34" charset="-120"/>
                      </a:rPr>
                      <a:t> </a:t>
                    </a:r>
                    <a14:m>
                      <m:oMath xmlns:m="http://schemas.openxmlformats.org/officeDocument/2006/math">
                        <m:r>
                          <a:rPr lang="en-US" altLang="zh-TW" sz="1400" i="1" dirty="0">
                            <a:latin typeface="Cambria Math" panose="02040503050406030204" pitchFamily="18" charset="0"/>
                          </a:rPr>
                          <m:t>4</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及</a:t>
                    </a:r>
                    <a14:m>
                      <m:oMath xmlns:m="http://schemas.openxmlformats.org/officeDocument/2006/math">
                        <m:r>
                          <a:rPr lang="en-US" altLang="zh-TW" sz="1400" i="1" dirty="0">
                            <a:latin typeface="Cambria Math" panose="02040503050406030204" pitchFamily="18" charset="0"/>
                          </a:rPr>
                          <m:t>27°</m:t>
                        </m:r>
                      </m:oMath>
                    </a14:m>
                    <a:r>
                      <a:rPr lang="zh-TW" altLang="en-US" sz="1400" dirty="0" smtClean="0">
                        <a:latin typeface="微軟正黑體" panose="020B0604030504040204" pitchFamily="34" charset="-120"/>
                        <a:ea typeface="微軟正黑體" panose="020B0604030504040204" pitchFamily="34" charset="-120"/>
                      </a:rPr>
                      <a:t>。</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辨識關鍵資料、應用邏輯關係</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a:t>
                    </a:r>
                    <a:r>
                      <a:rPr lang="zh-TW" altLang="en-US" sz="1400" b="1" dirty="0" smtClean="0">
                        <a:solidFill>
                          <a:srgbClr val="FF0000"/>
                        </a:solidFill>
                        <a:latin typeface="微軟正黑體" panose="020B0604030504040204" pitchFamily="34" charset="-120"/>
                        <a:ea typeface="微軟正黑體" panose="020B0604030504040204" pitchFamily="34" charset="-120"/>
                      </a:rPr>
                      <a:t>語體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mc:Choice>
            <mc:Fallback>
              <p:sp>
                <p:nvSpPr>
                  <p:cNvPr id="10" name="矩形 9"/>
                  <p:cNvSpPr>
                    <a:spLocks noRot="1" noChangeAspect="1" noMove="1" noResize="1" noEditPoints="1" noAdjustHandles="1" noChangeArrowheads="1" noChangeShapeType="1" noTextEdit="1"/>
                  </p:cNvSpPr>
                  <p:nvPr/>
                </p:nvSpPr>
                <p:spPr>
                  <a:xfrm>
                    <a:off x="304800" y="3679735"/>
                    <a:ext cx="8534400" cy="984885"/>
                  </a:xfrm>
                  <a:prstGeom prst="rect">
                    <a:avLst/>
                  </a:prstGeom>
                  <a:blipFill rotWithShape="1">
                    <a:blip r:embed="rId8"/>
                    <a:stretch>
                      <a:fillRect l="-143" t="-1242" b="-1863"/>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304800" y="4633842"/>
                    <a:ext cx="8534400" cy="738664"/>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4.</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現在，請你觀察以上你寫過的數式。如果我給你一個圓心角</a:t>
                    </a:r>
                    <a14:m>
                      <m:oMath xmlns:m="http://schemas.openxmlformats.org/officeDocument/2006/math">
                        <m:r>
                          <a:rPr lang="en-US" altLang="zh-TW" sz="1400" i="1" dirty="0">
                            <a:latin typeface="Cambria Math" panose="02040503050406030204" pitchFamily="18" charset="0"/>
                          </a:rPr>
                          <m:t>𝜃</m:t>
                        </m:r>
                      </m:oMath>
                    </a14:m>
                    <a:r>
                      <a:rPr lang="zh-TW" altLang="en-US" sz="1400" dirty="0">
                        <a:latin typeface="微軟正黑體" panose="020B0604030504040204" pitchFamily="34" charset="-120"/>
                        <a:ea typeface="微軟正黑體" panose="020B0604030504040204" pitchFamily="34" charset="-120"/>
                      </a:rPr>
                      <a:t>的扇形，圓周是</a:t>
                    </a:r>
                    <a14:m>
                      <m:oMath xmlns:m="http://schemas.openxmlformats.org/officeDocument/2006/math">
                        <m:r>
                          <a:rPr lang="en-US" altLang="zh-TW" sz="1400" dirty="0">
                            <a:latin typeface="Cambria Math" panose="02040503050406030204" pitchFamily="18" charset="0"/>
                          </a:rPr>
                          <m:t>2</m:t>
                        </m:r>
                        <m:r>
                          <a:rPr lang="en-US" altLang="zh-TW" sz="1400" i="1" dirty="0">
                            <a:latin typeface="Cambria Math" panose="02040503050406030204" pitchFamily="18" charset="0"/>
                          </a:rPr>
                          <m:t>𝜋</m:t>
                        </m:r>
                        <m:r>
                          <a:rPr lang="en-US" altLang="zh-TW" sz="1400" i="1" dirty="0">
                            <a:latin typeface="Cambria Math" panose="02040503050406030204" pitchFamily="18" charset="0"/>
                          </a:rPr>
                          <m:t>𝑟</m:t>
                        </m:r>
                      </m:oMath>
                    </a14:m>
                    <a:r>
                      <a:rPr lang="zh-TW" altLang="en-US" sz="1400" dirty="0">
                        <a:latin typeface="微軟正黑體" panose="020B0604030504040204" pitchFamily="34" charset="-120"/>
                        <a:ea typeface="微軟正黑體" panose="020B0604030504040204" pitchFamily="34" charset="-120"/>
                      </a:rPr>
                      <a:t>，你估計你的公式可以如何表達出來</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」從而帶出弧長的公式 </a:t>
                    </a:r>
                    <a:r>
                      <a:rPr lang="zh-TW" altLang="en-US" sz="1400" dirty="0" smtClean="0">
                        <a:latin typeface="微軟正黑體" panose="020B0604030504040204" pitchFamily="34" charset="-120"/>
                        <a:ea typeface="微軟正黑體" panose="020B0604030504040204" pitchFamily="34" charset="-120"/>
                      </a:rPr>
                      <a:t>。</a:t>
                    </a:r>
                    <a:r>
                      <a:rPr lang="en-US" altLang="zh-TW" sz="1400" dirty="0" smtClean="0">
                        <a:latin typeface="微軟正黑體" panose="020B0604030504040204" pitchFamily="34" charset="-120"/>
                        <a:ea typeface="微軟正黑體" panose="020B0604030504040204" pitchFamily="34" charset="-120"/>
                      </a:rPr>
                      <a:t/>
                    </a:r>
                    <a:br>
                      <a:rPr lang="en-US" altLang="zh-TW" sz="1400" dirty="0" smtClean="0">
                        <a:latin typeface="微軟正黑體" panose="020B0604030504040204" pitchFamily="34" charset="-120"/>
                        <a:ea typeface="微軟正黑體" panose="020B0604030504040204" pitchFamily="34" charset="-120"/>
                      </a:rPr>
                    </a:b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辨識關鍵資料、應用邏輯關係</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a:t>
                    </a:r>
                    <a:r>
                      <a:rPr lang="zh-TW" altLang="en-US" sz="1400" b="1" dirty="0" smtClean="0">
                        <a:solidFill>
                          <a:srgbClr val="FF0000"/>
                        </a:solidFill>
                        <a:latin typeface="微軟正黑體" panose="020B0604030504040204" pitchFamily="34" charset="-120"/>
                        <a:ea typeface="微軟正黑體" panose="020B0604030504040204" pitchFamily="34" charset="-120"/>
                      </a:rPr>
                      <a:t>語體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mc:Choice>
            <mc:Fallback xmlns="">
              <p:sp>
                <p:nvSpPr>
                  <p:cNvPr id="11" name="矩形 10"/>
                  <p:cNvSpPr>
                    <a:spLocks noRot="1" noChangeAspect="1" noMove="1" noResize="1" noEditPoints="1" noAdjustHandles="1" noChangeArrowheads="1" noChangeShapeType="1" noTextEdit="1"/>
                  </p:cNvSpPr>
                  <p:nvPr/>
                </p:nvSpPr>
                <p:spPr>
                  <a:xfrm>
                    <a:off x="304800" y="4633842"/>
                    <a:ext cx="8534400" cy="738664"/>
                  </a:xfrm>
                  <a:prstGeom prst="rect">
                    <a:avLst/>
                  </a:prstGeom>
                  <a:blipFill rotWithShape="0">
                    <a:blip r:embed="rId9"/>
                    <a:stretch>
                      <a:fillRect l="-214" t="-2479" b="-7438"/>
                    </a:stretch>
                  </a:blipFill>
                </p:spPr>
                <p:txBody>
                  <a:bodyPr/>
                  <a:lstStyle/>
                  <a:p>
                    <a:r>
                      <a:rPr lang="zh-HK" altLang="en-US">
                        <a:noFill/>
                      </a:rPr>
                      <a:t> </a:t>
                    </a:r>
                  </a:p>
                </p:txBody>
              </p:sp>
            </mc:Fallback>
          </mc:AlternateContent>
        </p:grpSp>
      </p:grpSp>
    </p:spTree>
    <p:extLst>
      <p:ext uri="{BB962C8B-B14F-4D97-AF65-F5344CB8AC3E}">
        <p14:creationId xmlns:p14="http://schemas.microsoft.com/office/powerpoint/2010/main" val="2940052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577" y="204482"/>
            <a:ext cx="8734846" cy="6449035"/>
          </a:xfrm>
          <a:prstGeom prst="rect">
            <a:avLst/>
          </a:prstGeom>
        </p:spPr>
      </p:pic>
      <mc:AlternateContent xmlns:mc="http://schemas.openxmlformats.org/markup-compatibility/2006" xmlns:a14="http://schemas.microsoft.com/office/drawing/2010/main">
        <mc:Choice Requires="a14">
          <p:sp>
            <p:nvSpPr>
              <p:cNvPr id="3" name="矩形 2"/>
              <p:cNvSpPr/>
              <p:nvPr/>
            </p:nvSpPr>
            <p:spPr>
              <a:xfrm>
                <a:off x="6416040" y="3663674"/>
                <a:ext cx="2001546" cy="1267206"/>
              </a:xfrm>
              <a:prstGeom prst="rect">
                <a:avLst/>
              </a:prstGeom>
            </p:spPr>
            <p:txBody>
              <a:bodyPr wrap="square">
                <a:spAutoFit/>
              </a:bodyPr>
              <a:lstStyle/>
              <a:p>
                <a:r>
                  <a:rPr lang="zh-TW" altLang="en-US" sz="2000" dirty="0" smtClean="0">
                    <a:latin typeface="+mn-ea"/>
                  </a:rPr>
                  <a:t>扇形面積</a:t>
                </a:r>
                <a:r>
                  <a:rPr lang="en-US" altLang="zh-TW" dirty="0" smtClean="0">
                    <a:latin typeface="+mn-ea"/>
                  </a:rPr>
                  <a:t/>
                </a:r>
                <a:br>
                  <a:rPr lang="en-US" altLang="zh-TW" dirty="0" smtClean="0">
                    <a:latin typeface="+mn-ea"/>
                  </a:rPr>
                </a:br>
                <a:r>
                  <a:rPr lang="en-US" altLang="zh-TW" dirty="0" smtClean="0">
                    <a:latin typeface="+mn-ea"/>
                  </a:rPr>
                  <a:t>=</a:t>
                </a:r>
                <a14:m>
                  <m:oMath xmlns:m="http://schemas.openxmlformats.org/officeDocument/2006/math">
                    <m:f>
                      <m:fPr>
                        <m:ctrlPr>
                          <a:rPr lang="en-US" altLang="zh-TW" i="1" dirty="0">
                            <a:latin typeface="Cambria Math"/>
                          </a:rPr>
                        </m:ctrlPr>
                      </m:fPr>
                      <m:num>
                        <m:r>
                          <a:rPr lang="zh-TW" altLang="en-US" b="0" i="1" dirty="0">
                            <a:latin typeface="Cambria Math" panose="02040503050406030204" pitchFamily="18" charset="0"/>
                          </a:rPr>
                          <m:t>圓心</m:t>
                        </m:r>
                        <m:r>
                          <m:rPr>
                            <m:nor/>
                          </m:rPr>
                          <a:rPr lang="zh-TW" altLang="en-US" dirty="0">
                            <a:latin typeface="+mn-ea"/>
                          </a:rPr>
                          <m:t>角</m:t>
                        </m:r>
                      </m:num>
                      <m:den>
                        <m:r>
                          <a:rPr lang="en-US" altLang="zh-TW" b="0" i="1" dirty="0">
                            <a:latin typeface="Cambria Math" panose="02040503050406030204" pitchFamily="18" charset="0"/>
                          </a:rPr>
                          <m:t>360°</m:t>
                        </m:r>
                      </m:den>
                    </m:f>
                    <m:r>
                      <a:rPr lang="en-US" altLang="zh-TW" b="0" i="1" dirty="0">
                        <a:latin typeface="Cambria Math" panose="02040503050406030204" pitchFamily="18" charset="0"/>
                      </a:rPr>
                      <m:t>×</m:t>
                    </m:r>
                    <m:r>
                      <a:rPr lang="zh-TW" altLang="en-US" b="0" i="1" dirty="0">
                        <a:latin typeface="Cambria Math" panose="02040503050406030204" pitchFamily="18" charset="0"/>
                      </a:rPr>
                      <m:t>圓面</m:t>
                    </m:r>
                  </m:oMath>
                </a14:m>
                <a:r>
                  <a:rPr lang="zh-TW" altLang="en-US" dirty="0">
                    <a:latin typeface="+mn-ea"/>
                  </a:rPr>
                  <a:t>積</a:t>
                </a:r>
                <a:endParaRPr lang="en-US" altLang="zh-TW" dirty="0">
                  <a:latin typeface="+mn-ea"/>
                </a:endParaRPr>
              </a:p>
              <a:p>
                <a:r>
                  <a:rPr lang="en-US" altLang="zh-TW" dirty="0" smtClean="0">
                    <a:latin typeface="+mn-ea"/>
                  </a:rPr>
                  <a:t>=</a:t>
                </a:r>
                <a14:m>
                  <m:oMath xmlns:m="http://schemas.openxmlformats.org/officeDocument/2006/math">
                    <m:f>
                      <m:fPr>
                        <m:ctrlPr>
                          <a:rPr lang="en-US" altLang="zh-TW" i="1" dirty="0">
                            <a:latin typeface="Cambria Math"/>
                          </a:rPr>
                        </m:ctrlPr>
                      </m:fPr>
                      <m:num>
                        <m:r>
                          <a:rPr lang="en-US" altLang="zh-TW" b="0" i="1" dirty="0">
                            <a:latin typeface="Cambria Math" panose="02040503050406030204" pitchFamily="18" charset="0"/>
                          </a:rPr>
                          <m:t>𝜃</m:t>
                        </m:r>
                      </m:num>
                      <m:den>
                        <m:r>
                          <a:rPr lang="en-US" altLang="zh-TW" b="0" i="1" dirty="0">
                            <a:latin typeface="Cambria Math" panose="02040503050406030204" pitchFamily="18" charset="0"/>
                          </a:rPr>
                          <m:t>360°</m:t>
                        </m:r>
                      </m:den>
                    </m:f>
                    <m:r>
                      <a:rPr lang="en-US" altLang="zh-TW" b="0" i="1" dirty="0">
                        <a:latin typeface="Cambria Math" panose="02040503050406030204" pitchFamily="18" charset="0"/>
                      </a:rPr>
                      <m:t>×</m:t>
                    </m:r>
                    <m:r>
                      <a:rPr lang="en-US" altLang="zh-TW" b="0" i="1" dirty="0">
                        <a:latin typeface="Cambria Math" panose="02040503050406030204" pitchFamily="18" charset="0"/>
                      </a:rPr>
                      <m:t>𝜋</m:t>
                    </m:r>
                    <m:sSup>
                      <m:sSupPr>
                        <m:ctrlPr>
                          <a:rPr lang="en-US" altLang="zh-TW" i="1" dirty="0" smtClean="0">
                            <a:latin typeface="Cambria Math"/>
                          </a:rPr>
                        </m:ctrlPr>
                      </m:sSupPr>
                      <m:e>
                        <m:r>
                          <a:rPr lang="en-US" altLang="zh-TW" b="0" i="1" dirty="0" smtClean="0">
                            <a:latin typeface="Cambria Math" panose="02040503050406030204" pitchFamily="18" charset="0"/>
                          </a:rPr>
                          <m:t>𝑟</m:t>
                        </m:r>
                      </m:e>
                      <m:sup>
                        <m:r>
                          <a:rPr lang="en-US" altLang="zh-TW" b="0" i="1" dirty="0" smtClean="0">
                            <a:latin typeface="Cambria Math" panose="02040503050406030204" pitchFamily="18" charset="0"/>
                          </a:rPr>
                          <m:t>2</m:t>
                        </m:r>
                      </m:sup>
                    </m:sSup>
                  </m:oMath>
                </a14:m>
                <a:endParaRPr lang="en-US" altLang="zh-TW" i="1" dirty="0">
                  <a:latin typeface="+mn-ea"/>
                </a:endParaRPr>
              </a:p>
            </p:txBody>
          </p:sp>
        </mc:Choice>
        <mc:Fallback xmlns="">
          <p:sp>
            <p:nvSpPr>
              <p:cNvPr id="3" name="矩形 2"/>
              <p:cNvSpPr>
                <a:spLocks noRot="1" noChangeAspect="1" noMove="1" noResize="1" noEditPoints="1" noAdjustHandles="1" noChangeArrowheads="1" noChangeShapeType="1" noTextEdit="1"/>
              </p:cNvSpPr>
              <p:nvPr/>
            </p:nvSpPr>
            <p:spPr>
              <a:xfrm>
                <a:off x="6416040" y="3663674"/>
                <a:ext cx="2001546" cy="1267206"/>
              </a:xfrm>
              <a:prstGeom prst="rect">
                <a:avLst/>
              </a:prstGeom>
              <a:blipFill rotWithShape="0">
                <a:blip r:embed="rId4"/>
                <a:stretch>
                  <a:fillRect l="-3354" t="-2885" b="-2404"/>
                </a:stretch>
              </a:blipFill>
            </p:spPr>
            <p:txBody>
              <a:bodyPr/>
              <a:lstStyle/>
              <a:p>
                <a:r>
                  <a:rPr lang="zh-HK" altLang="en-US">
                    <a:noFill/>
                  </a:rPr>
                  <a:t> </a:t>
                </a:r>
              </a:p>
            </p:txBody>
          </p:sp>
        </mc:Fallback>
      </mc:AlternateContent>
      <p:sp>
        <p:nvSpPr>
          <p:cNvPr id="5" name="矩形 4"/>
          <p:cNvSpPr/>
          <p:nvPr/>
        </p:nvSpPr>
        <p:spPr>
          <a:xfrm>
            <a:off x="425450" y="234962"/>
            <a:ext cx="2954655" cy="646331"/>
          </a:xfrm>
          <a:prstGeom prst="rect">
            <a:avLst/>
          </a:prstGeom>
        </p:spPr>
        <p:txBody>
          <a:bodyPr wrap="none">
            <a:spAutoFit/>
          </a:bodyPr>
          <a:lstStyle/>
          <a:p>
            <a:pPr algn="ctr"/>
            <a:r>
              <a:rPr lang="zh-TW" altLang="en-US" sz="3600" b="1" dirty="0" smtClean="0">
                <a:latin typeface="微軟正黑體" panose="020B0604030504040204" pitchFamily="34" charset="-120"/>
                <a:ea typeface="微軟正黑體" panose="020B0604030504040204" pitchFamily="34" charset="-120"/>
              </a:rPr>
              <a:t>找出扇形</a:t>
            </a:r>
            <a:r>
              <a:rPr lang="zh-TW" altLang="en-US" sz="3600" b="1" dirty="0">
                <a:latin typeface="微軟正黑體" panose="020B0604030504040204" pitchFamily="34" charset="-120"/>
                <a:ea typeface="微軟正黑體" panose="020B0604030504040204" pitchFamily="34" charset="-120"/>
              </a:rPr>
              <a:t>面積</a:t>
            </a:r>
            <a:endParaRPr lang="zh-HK" altLang="en-US" sz="3600" b="1" dirty="0">
              <a:latin typeface="微軟正黑體" panose="020B0604030504040204" pitchFamily="34" charset="-120"/>
              <a:ea typeface="微軟正黑體" panose="020B0604030504040204" pitchFamily="34" charset="-120"/>
            </a:endParaRPr>
          </a:p>
        </p:txBody>
      </p:sp>
      <p:sp>
        <p:nvSpPr>
          <p:cNvPr id="6" name="矩形 5"/>
          <p:cNvSpPr/>
          <p:nvPr/>
        </p:nvSpPr>
        <p:spPr>
          <a:xfrm>
            <a:off x="3475305" y="1278374"/>
            <a:ext cx="1980029" cy="523220"/>
          </a:xfrm>
          <a:prstGeom prst="rect">
            <a:avLst/>
          </a:prstGeom>
        </p:spPr>
        <p:txBody>
          <a:bodyPr wrap="none">
            <a:spAutoFit/>
          </a:bodyPr>
          <a:lstStyle/>
          <a:p>
            <a:pPr algn="ctr">
              <a:defRPr/>
            </a:pPr>
            <a:r>
              <a:rPr lang="zh-TW" altLang="en-US" sz="2800" b="1" dirty="0" smtClean="0">
                <a:latin typeface="微軟正黑體" panose="020B0604030504040204" pitchFamily="34" charset="-120"/>
                <a:ea typeface="微軟正黑體" panose="020B0604030504040204" pitchFamily="34" charset="-120"/>
              </a:rPr>
              <a:t>扇形的</a:t>
            </a:r>
            <a:r>
              <a:rPr lang="zh-TW" altLang="en-US" sz="2800" b="1" dirty="0">
                <a:latin typeface="微軟正黑體" panose="020B0604030504040204" pitchFamily="34" charset="-120"/>
                <a:ea typeface="微軟正黑體" panose="020B0604030504040204" pitchFamily="34" charset="-120"/>
              </a:rPr>
              <a:t>面積</a:t>
            </a:r>
            <a:endParaRPr lang="zh-HK" altLang="en-US" sz="2800" b="1"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a14="http://schemas.microsoft.com/office/drawing/2010/main">
        <mc:Choice Requires="a14">
          <p:sp>
            <p:nvSpPr>
              <p:cNvPr id="7" name="文字方塊 6"/>
              <p:cNvSpPr txBox="1"/>
              <p:nvPr/>
            </p:nvSpPr>
            <p:spPr>
              <a:xfrm>
                <a:off x="1051561" y="1915701"/>
                <a:ext cx="1158240" cy="526939"/>
              </a:xfrm>
              <a:prstGeom prst="rect">
                <a:avLst/>
              </a:prstGeom>
              <a:noFill/>
            </p:spPr>
            <p:txBody>
              <a:bodyPr wrap="square" rtlCol="0">
                <a:spAutoFit/>
              </a:bodyPr>
              <a:lstStyle/>
              <a:p>
                <a:pPr algn="ctr"/>
                <a14:m>
                  <m:oMath xmlns:m="http://schemas.openxmlformats.org/officeDocument/2006/math">
                    <m:f>
                      <m:fPr>
                        <m:ctrlPr>
                          <a:rPr lang="en-US" altLang="zh-HK" sz="2000" b="0" i="1" smtClean="0">
                            <a:latin typeface="Cambria Math"/>
                          </a:rPr>
                        </m:ctrlPr>
                      </m:fPr>
                      <m:num>
                        <m:r>
                          <a:rPr lang="en-US" altLang="zh-HK" sz="2000" b="0" i="1" smtClean="0">
                            <a:latin typeface="Cambria Math" panose="02040503050406030204" pitchFamily="18" charset="0"/>
                          </a:rPr>
                          <m:t>1</m:t>
                        </m:r>
                      </m:num>
                      <m:den>
                        <m:r>
                          <a:rPr lang="en-US" altLang="zh-HK" sz="2000" b="0" i="1" smtClean="0">
                            <a:latin typeface="Cambria Math" panose="02040503050406030204" pitchFamily="18" charset="0"/>
                          </a:rPr>
                          <m:t>2</m:t>
                        </m:r>
                      </m:den>
                    </m:f>
                    <m:r>
                      <a:rPr lang="en-US" altLang="zh-HK" sz="2000" b="0" i="1" smtClean="0">
                        <a:latin typeface="Cambria Math" panose="02040503050406030204" pitchFamily="18" charset="0"/>
                      </a:rPr>
                      <m:t> </m:t>
                    </m:r>
                    <m:r>
                      <a:rPr lang="zh-TW" altLang="en-US" sz="2000" i="1">
                        <a:latin typeface="Cambria Math" panose="02040503050406030204" pitchFamily="18" charset="0"/>
                      </a:rPr>
                      <m:t>個</m:t>
                    </m:r>
                  </m:oMath>
                </a14:m>
                <a:r>
                  <a:rPr lang="zh-TW" altLang="en-US" sz="2000" b="0" dirty="0" smtClean="0">
                    <a:latin typeface="微軟正黑體" panose="020B0604030504040204" pitchFamily="34" charset="-120"/>
                    <a:ea typeface="微軟正黑體" panose="020B0604030504040204" pitchFamily="34" charset="-120"/>
                  </a:rPr>
                  <a:t>圓形</a:t>
                </a:r>
                <a:endParaRPr lang="en-US" altLang="zh-HK" sz="2000" b="0" dirty="0" smtClean="0">
                  <a:latin typeface="微軟正黑體" panose="020B0604030504040204" pitchFamily="34" charset="-120"/>
                  <a:ea typeface="微軟正黑體" panose="020B0604030504040204" pitchFamily="34" charset="-120"/>
                </a:endParaRPr>
              </a:p>
            </p:txBody>
          </p:sp>
        </mc:Choice>
        <mc:Fallback xmlns="">
          <p:sp>
            <p:nvSpPr>
              <p:cNvPr id="7" name="文字方塊 6"/>
              <p:cNvSpPr txBox="1">
                <a:spLocks noRot="1" noChangeAspect="1" noMove="1" noResize="1" noEditPoints="1" noAdjustHandles="1" noChangeArrowheads="1" noChangeShapeType="1" noTextEdit="1"/>
              </p:cNvSpPr>
              <p:nvPr/>
            </p:nvSpPr>
            <p:spPr>
              <a:xfrm>
                <a:off x="1051561" y="1915701"/>
                <a:ext cx="1158240" cy="526939"/>
              </a:xfrm>
              <a:prstGeom prst="rect">
                <a:avLst/>
              </a:prstGeom>
              <a:blipFill rotWithShape="0">
                <a:blip r:embed="rId5"/>
                <a:stretch>
                  <a:fillRect r="-4737" b="-689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8" name="文字方塊 7"/>
              <p:cNvSpPr txBox="1"/>
              <p:nvPr/>
            </p:nvSpPr>
            <p:spPr>
              <a:xfrm>
                <a:off x="1051561" y="2564411"/>
                <a:ext cx="1158240" cy="526939"/>
              </a:xfrm>
              <a:prstGeom prst="rect">
                <a:avLst/>
              </a:prstGeom>
              <a:noFill/>
            </p:spPr>
            <p:txBody>
              <a:bodyPr wrap="square" rtlCol="0">
                <a:spAutoFit/>
              </a:bodyPr>
              <a:lstStyle/>
              <a:p>
                <a:pPr algn="ctr"/>
                <a14:m>
                  <m:oMath xmlns:m="http://schemas.openxmlformats.org/officeDocument/2006/math">
                    <m:f>
                      <m:fPr>
                        <m:ctrlPr>
                          <a:rPr lang="en-US" altLang="zh-HK" sz="2000" b="0" i="1" smtClean="0">
                            <a:latin typeface="Cambria Math"/>
                          </a:rPr>
                        </m:ctrlPr>
                      </m:fPr>
                      <m:num>
                        <m:r>
                          <a:rPr lang="en-US" altLang="zh-HK" sz="2000" b="0" i="1" smtClean="0">
                            <a:latin typeface="Cambria Math" panose="02040503050406030204" pitchFamily="18" charset="0"/>
                          </a:rPr>
                          <m:t>1</m:t>
                        </m:r>
                      </m:num>
                      <m:den>
                        <m:r>
                          <a:rPr lang="en-US" altLang="zh-TW" sz="2000" i="1">
                            <a:latin typeface="Cambria Math" panose="02040503050406030204" pitchFamily="18" charset="0"/>
                          </a:rPr>
                          <m:t>4</m:t>
                        </m:r>
                      </m:den>
                    </m:f>
                    <m:r>
                      <a:rPr lang="en-US" altLang="zh-HK" sz="2000" b="0" i="1" smtClean="0">
                        <a:latin typeface="Cambria Math" panose="02040503050406030204" pitchFamily="18" charset="0"/>
                      </a:rPr>
                      <m:t> </m:t>
                    </m:r>
                    <m:r>
                      <a:rPr lang="zh-TW" altLang="en-US" sz="2000" i="1">
                        <a:latin typeface="Cambria Math" panose="02040503050406030204" pitchFamily="18" charset="0"/>
                      </a:rPr>
                      <m:t>個</m:t>
                    </m:r>
                  </m:oMath>
                </a14:m>
                <a:r>
                  <a:rPr lang="zh-TW" altLang="en-US" sz="2000" b="0" dirty="0" smtClean="0">
                    <a:latin typeface="微軟正黑體" panose="020B0604030504040204" pitchFamily="34" charset="-120"/>
                    <a:ea typeface="微軟正黑體" panose="020B0604030504040204" pitchFamily="34" charset="-120"/>
                  </a:rPr>
                  <a:t>圓形</a:t>
                </a:r>
                <a:endParaRPr lang="en-US" altLang="zh-HK" sz="2000" b="0" dirty="0" smtClean="0">
                  <a:latin typeface="微軟正黑體" panose="020B0604030504040204" pitchFamily="34" charset="-120"/>
                  <a:ea typeface="微軟正黑體" panose="020B0604030504040204" pitchFamily="34" charset="-120"/>
                </a:endParaRPr>
              </a:p>
            </p:txBody>
          </p:sp>
        </mc:Choice>
        <mc:Fallback xmlns="">
          <p:sp>
            <p:nvSpPr>
              <p:cNvPr id="8" name="文字方塊 7"/>
              <p:cNvSpPr txBox="1">
                <a:spLocks noRot="1" noChangeAspect="1" noMove="1" noResize="1" noEditPoints="1" noAdjustHandles="1" noChangeArrowheads="1" noChangeShapeType="1" noTextEdit="1"/>
              </p:cNvSpPr>
              <p:nvPr/>
            </p:nvSpPr>
            <p:spPr>
              <a:xfrm>
                <a:off x="1051561" y="2564411"/>
                <a:ext cx="1158240" cy="526939"/>
              </a:xfrm>
              <a:prstGeom prst="rect">
                <a:avLst/>
              </a:prstGeom>
              <a:blipFill rotWithShape="0">
                <a:blip r:embed="rId6"/>
                <a:stretch>
                  <a:fillRect r="-4737" b="-8140"/>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9" name="文字方塊 8"/>
              <p:cNvSpPr txBox="1"/>
              <p:nvPr/>
            </p:nvSpPr>
            <p:spPr>
              <a:xfrm>
                <a:off x="1051561" y="3213578"/>
                <a:ext cx="1158240" cy="529056"/>
              </a:xfrm>
              <a:prstGeom prst="rect">
                <a:avLst/>
              </a:prstGeom>
              <a:noFill/>
            </p:spPr>
            <p:txBody>
              <a:bodyPr wrap="square" rtlCol="0">
                <a:spAutoFit/>
              </a:bodyPr>
              <a:lstStyle/>
              <a:p>
                <a:pPr algn="ctr"/>
                <a14:m>
                  <m:oMath xmlns:m="http://schemas.openxmlformats.org/officeDocument/2006/math">
                    <m:f>
                      <m:fPr>
                        <m:ctrlPr>
                          <a:rPr lang="en-US" altLang="zh-HK" sz="2000" b="0" i="1" smtClean="0">
                            <a:latin typeface="Cambria Math"/>
                          </a:rPr>
                        </m:ctrlPr>
                      </m:fPr>
                      <m:num>
                        <m:r>
                          <a:rPr lang="en-US" altLang="zh-HK" sz="2000" b="0" i="1" smtClean="0">
                            <a:latin typeface="Cambria Math" panose="02040503050406030204" pitchFamily="18" charset="0"/>
                          </a:rPr>
                          <m:t>1</m:t>
                        </m:r>
                      </m:num>
                      <m:den>
                        <m:r>
                          <a:rPr lang="en-US" altLang="zh-TW" sz="2000" i="1">
                            <a:latin typeface="Cambria Math" panose="02040503050406030204" pitchFamily="18" charset="0"/>
                          </a:rPr>
                          <m:t>8</m:t>
                        </m:r>
                      </m:den>
                    </m:f>
                    <m:r>
                      <a:rPr lang="en-US" altLang="zh-HK" sz="2000" b="0" i="1" smtClean="0">
                        <a:latin typeface="Cambria Math" panose="02040503050406030204" pitchFamily="18" charset="0"/>
                      </a:rPr>
                      <m:t> </m:t>
                    </m:r>
                    <m:r>
                      <a:rPr lang="zh-TW" altLang="en-US" sz="2000" i="1">
                        <a:latin typeface="Cambria Math" panose="02040503050406030204" pitchFamily="18" charset="0"/>
                      </a:rPr>
                      <m:t>個</m:t>
                    </m:r>
                  </m:oMath>
                </a14:m>
                <a:r>
                  <a:rPr lang="zh-TW" altLang="en-US" sz="2000" b="0" dirty="0" smtClean="0">
                    <a:latin typeface="微軟正黑體" panose="020B0604030504040204" pitchFamily="34" charset="-120"/>
                    <a:ea typeface="微軟正黑體" panose="020B0604030504040204" pitchFamily="34" charset="-120"/>
                  </a:rPr>
                  <a:t>圓形</a:t>
                </a:r>
                <a:endParaRPr lang="en-US" altLang="zh-HK" sz="2000" b="0" dirty="0" smtClean="0">
                  <a:latin typeface="微軟正黑體" panose="020B0604030504040204" pitchFamily="34" charset="-120"/>
                  <a:ea typeface="微軟正黑體" panose="020B0604030504040204" pitchFamily="34" charset="-120"/>
                </a:endParaRPr>
              </a:p>
            </p:txBody>
          </p:sp>
        </mc:Choice>
        <mc:Fallback xmlns="">
          <p:sp>
            <p:nvSpPr>
              <p:cNvPr id="9" name="文字方塊 8"/>
              <p:cNvSpPr txBox="1">
                <a:spLocks noRot="1" noChangeAspect="1" noMove="1" noResize="1" noEditPoints="1" noAdjustHandles="1" noChangeArrowheads="1" noChangeShapeType="1" noTextEdit="1"/>
              </p:cNvSpPr>
              <p:nvPr/>
            </p:nvSpPr>
            <p:spPr>
              <a:xfrm>
                <a:off x="1051561" y="3213578"/>
                <a:ext cx="1158240" cy="529056"/>
              </a:xfrm>
              <a:prstGeom prst="rect">
                <a:avLst/>
              </a:prstGeom>
              <a:blipFill rotWithShape="0">
                <a:blip r:embed="rId7"/>
                <a:stretch>
                  <a:fillRect r="-4737" b="-6897"/>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0" name="文字方塊 9"/>
              <p:cNvSpPr txBox="1"/>
              <p:nvPr/>
            </p:nvSpPr>
            <p:spPr>
              <a:xfrm>
                <a:off x="769621" y="3916593"/>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smtClean="0">
                    <a:latin typeface="微軟正黑體" panose="020B0604030504040204" pitchFamily="34" charset="-120"/>
                    <a:ea typeface="微軟正黑體" panose="020B0604030504040204" pitchFamily="34" charset="-120"/>
                  </a:rPr>
                  <a:t>30</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0" name="文字方塊 9"/>
              <p:cNvSpPr txBox="1">
                <a:spLocks noRot="1" noChangeAspect="1" noMove="1" noResize="1" noEditPoints="1" noAdjustHandles="1" noChangeArrowheads="1" noChangeShapeType="1" noTextEdit="1"/>
              </p:cNvSpPr>
              <p:nvPr/>
            </p:nvSpPr>
            <p:spPr>
              <a:xfrm>
                <a:off x="769621" y="3916593"/>
                <a:ext cx="1722119" cy="400110"/>
              </a:xfrm>
              <a:prstGeom prst="rect">
                <a:avLst/>
              </a:prstGeom>
              <a:blipFill rotWithShape="0">
                <a:blip r:embed="rId8"/>
                <a:stretch>
                  <a:fillRect t="-7576" b="-25758"/>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1" name="文字方塊 10"/>
              <p:cNvSpPr txBox="1"/>
              <p:nvPr/>
            </p:nvSpPr>
            <p:spPr>
              <a:xfrm>
                <a:off x="769621" y="4565303"/>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a:latin typeface="微軟正黑體" panose="020B0604030504040204" pitchFamily="34" charset="-120"/>
                    <a:ea typeface="微軟正黑體" panose="020B0604030504040204" pitchFamily="34" charset="-120"/>
                  </a:rPr>
                  <a:t>6</a:t>
                </a:r>
                <a:r>
                  <a:rPr lang="en-US" altLang="zh-TW" sz="2000" dirty="0" smtClean="0">
                    <a:latin typeface="微軟正黑體" panose="020B0604030504040204" pitchFamily="34" charset="-120"/>
                    <a:ea typeface="微軟正黑體" panose="020B0604030504040204" pitchFamily="34" charset="-120"/>
                  </a:rPr>
                  <a:t>0</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1" name="文字方塊 10"/>
              <p:cNvSpPr txBox="1">
                <a:spLocks noRot="1" noChangeAspect="1" noMove="1" noResize="1" noEditPoints="1" noAdjustHandles="1" noChangeArrowheads="1" noChangeShapeType="1" noTextEdit="1"/>
              </p:cNvSpPr>
              <p:nvPr/>
            </p:nvSpPr>
            <p:spPr>
              <a:xfrm>
                <a:off x="769621" y="4565303"/>
                <a:ext cx="1722119" cy="400110"/>
              </a:xfrm>
              <a:prstGeom prst="rect">
                <a:avLst/>
              </a:prstGeom>
              <a:blipFill rotWithShape="0">
                <a:blip r:embed="rId9"/>
                <a:stretch>
                  <a:fillRect t="-9091" b="-25758"/>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2" name="文字方塊 11"/>
              <p:cNvSpPr txBox="1"/>
              <p:nvPr/>
            </p:nvSpPr>
            <p:spPr>
              <a:xfrm>
                <a:off x="769621" y="5209300"/>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a:latin typeface="微軟正黑體" panose="020B0604030504040204" pitchFamily="34" charset="-120"/>
                    <a:ea typeface="微軟正黑體" panose="020B0604030504040204" pitchFamily="34" charset="-120"/>
                  </a:rPr>
                  <a:t>4</a:t>
                </a:r>
                <a:r>
                  <a:rPr lang="en-US" altLang="zh-TW" sz="2000" dirty="0" smtClean="0">
                    <a:latin typeface="微軟正黑體" panose="020B0604030504040204" pitchFamily="34" charset="-120"/>
                    <a:ea typeface="微軟正黑體" panose="020B0604030504040204" pitchFamily="34" charset="-120"/>
                  </a:rPr>
                  <a:t>0</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2" name="文字方塊 11"/>
              <p:cNvSpPr txBox="1">
                <a:spLocks noRot="1" noChangeAspect="1" noMove="1" noResize="1" noEditPoints="1" noAdjustHandles="1" noChangeArrowheads="1" noChangeShapeType="1" noTextEdit="1"/>
              </p:cNvSpPr>
              <p:nvPr/>
            </p:nvSpPr>
            <p:spPr>
              <a:xfrm>
                <a:off x="769621" y="5209300"/>
                <a:ext cx="1722119" cy="400110"/>
              </a:xfrm>
              <a:prstGeom prst="rect">
                <a:avLst/>
              </a:prstGeom>
              <a:blipFill rotWithShape="0">
                <a:blip r:embed="rId10"/>
                <a:stretch>
                  <a:fillRect t="-9231" b="-27692"/>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3" name="文字方塊 12"/>
              <p:cNvSpPr txBox="1"/>
              <p:nvPr/>
            </p:nvSpPr>
            <p:spPr>
              <a:xfrm>
                <a:off x="769621" y="5853297"/>
                <a:ext cx="1722119" cy="400110"/>
              </a:xfrm>
              <a:prstGeom prst="rect">
                <a:avLst/>
              </a:prstGeom>
              <a:noFill/>
            </p:spPr>
            <p:txBody>
              <a:bodyPr wrap="square" rtlCol="0">
                <a:spAutoFit/>
              </a:bodyPr>
              <a:lstStyle/>
              <a:p>
                <a:pPr algn="ctr"/>
                <a:r>
                  <a:rPr lang="zh-TW" altLang="en-US" sz="2000" dirty="0" smtClean="0">
                    <a:latin typeface="微軟正黑體" panose="020B0604030504040204" pitchFamily="34" charset="-120"/>
                    <a:ea typeface="微軟正黑體" panose="020B0604030504040204" pitchFamily="34" charset="-120"/>
                  </a:rPr>
                  <a:t>圓心角是</a:t>
                </a:r>
                <a:r>
                  <a:rPr lang="en-US" altLang="zh-TW" sz="2000" dirty="0" smtClean="0">
                    <a:latin typeface="微軟正黑體" panose="020B0604030504040204" pitchFamily="34" charset="-120"/>
                    <a:ea typeface="微軟正黑體" panose="020B0604030504040204" pitchFamily="34" charset="-120"/>
                  </a:rPr>
                  <a:t>27</a:t>
                </a:r>
                <a14:m>
                  <m:oMath xmlns:m="http://schemas.openxmlformats.org/officeDocument/2006/math">
                    <m:r>
                      <a:rPr lang="en-US" altLang="zh-TW" sz="2000" i="1" smtClean="0">
                        <a:latin typeface="Cambria Math" panose="02040503050406030204" pitchFamily="18" charset="0"/>
                        <a:ea typeface="Cambria Math" panose="02040503050406030204" pitchFamily="18" charset="0"/>
                      </a:rPr>
                      <m:t>°</m:t>
                    </m:r>
                  </m:oMath>
                </a14:m>
                <a:endParaRPr lang="zh-HK" altLang="en-US" sz="2000" dirty="0">
                  <a:latin typeface="微軟正黑體" panose="020B0604030504040204" pitchFamily="34" charset="-120"/>
                  <a:ea typeface="微軟正黑體" panose="020B0604030504040204" pitchFamily="34" charset="-120"/>
                </a:endParaRPr>
              </a:p>
            </p:txBody>
          </p:sp>
        </mc:Choice>
        <mc:Fallback xmlns="">
          <p:sp>
            <p:nvSpPr>
              <p:cNvPr id="13" name="文字方塊 12"/>
              <p:cNvSpPr txBox="1">
                <a:spLocks noRot="1" noChangeAspect="1" noMove="1" noResize="1" noEditPoints="1" noAdjustHandles="1" noChangeArrowheads="1" noChangeShapeType="1" noTextEdit="1"/>
              </p:cNvSpPr>
              <p:nvPr/>
            </p:nvSpPr>
            <p:spPr>
              <a:xfrm>
                <a:off x="769621" y="5853297"/>
                <a:ext cx="1722119" cy="400110"/>
              </a:xfrm>
              <a:prstGeom prst="rect">
                <a:avLst/>
              </a:prstGeom>
              <a:blipFill rotWithShape="0">
                <a:blip r:embed="rId11"/>
                <a:stretch>
                  <a:fillRect t="-7576" b="-25758"/>
                </a:stretch>
              </a:blipFill>
            </p:spPr>
            <p:txBody>
              <a:bodyPr/>
              <a:lstStyle/>
              <a:p>
                <a:r>
                  <a:rPr lang="zh-HK" altLang="en-US">
                    <a:noFill/>
                  </a:rPr>
                  <a:t> </a:t>
                </a:r>
              </a:p>
            </p:txBody>
          </p:sp>
        </mc:Fallback>
      </mc:AlternateContent>
      <p:sp>
        <p:nvSpPr>
          <p:cNvPr id="15" name="矩形 14"/>
          <p:cNvSpPr/>
          <p:nvPr/>
        </p:nvSpPr>
        <p:spPr>
          <a:xfrm>
            <a:off x="6593745" y="2088846"/>
            <a:ext cx="1686680" cy="369332"/>
          </a:xfrm>
          <a:prstGeom prst="rect">
            <a:avLst/>
          </a:prstGeom>
        </p:spPr>
        <p:txBody>
          <a:bodyPr wrap="none">
            <a:spAutoFit/>
          </a:bodyPr>
          <a:lstStyle/>
          <a:p>
            <a:r>
              <a:rPr lang="zh-TW" altLang="en-US" b="1" dirty="0">
                <a:latin typeface="微軟正黑體" panose="020B0604030504040204" pitchFamily="34" charset="-120"/>
                <a:ea typeface="微軟正黑體" panose="020B0604030504040204" pitchFamily="34" charset="-120"/>
              </a:rPr>
              <a:t>圓周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36</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cm</a:t>
            </a:r>
            <a:r>
              <a:rPr lang="en-US" altLang="zh-TW" b="1" baseline="30000" dirty="0">
                <a:latin typeface="微軟正黑體" panose="020B0604030504040204" pitchFamily="34" charset="-120"/>
                <a:ea typeface="微軟正黑體" panose="020B0604030504040204" pitchFamily="34" charset="-120"/>
              </a:rPr>
              <a:t>2</a:t>
            </a:r>
            <a:endParaRPr lang="zh-HK"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7237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群組 26"/>
          <p:cNvGrpSpPr/>
          <p:nvPr/>
        </p:nvGrpSpPr>
        <p:grpSpPr>
          <a:xfrm>
            <a:off x="122288" y="1180476"/>
            <a:ext cx="8899424" cy="4900102"/>
            <a:chOff x="122288" y="1180476"/>
            <a:chExt cx="8899424" cy="4900102"/>
          </a:xfrm>
        </p:grpSpPr>
        <p:grpSp>
          <p:nvGrpSpPr>
            <p:cNvPr id="25" name="群組 24"/>
            <p:cNvGrpSpPr/>
            <p:nvPr/>
          </p:nvGrpSpPr>
          <p:grpSpPr>
            <a:xfrm>
              <a:off x="122288" y="1180476"/>
              <a:ext cx="8899424" cy="4900102"/>
              <a:chOff x="122288" y="1180476"/>
              <a:chExt cx="8899424" cy="4900102"/>
            </a:xfrm>
          </p:grpSpPr>
          <p:pic>
            <p:nvPicPr>
              <p:cNvPr id="22" name="圖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288" y="1180476"/>
                <a:ext cx="8899424" cy="4803251"/>
              </a:xfrm>
              <a:prstGeom prst="rect">
                <a:avLst/>
              </a:prstGeom>
            </p:spPr>
          </p:pic>
          <p:sp>
            <p:nvSpPr>
              <p:cNvPr id="3" name="矩形 2"/>
              <p:cNvSpPr/>
              <p:nvPr/>
            </p:nvSpPr>
            <p:spPr>
              <a:xfrm>
                <a:off x="722102" y="1269372"/>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953" y="1219381"/>
                <a:ext cx="571532" cy="500091"/>
              </a:xfrm>
              <a:prstGeom prst="rect">
                <a:avLst/>
              </a:prstGeom>
            </p:spPr>
          </p:pic>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90047" y="5002871"/>
                <a:ext cx="1231665" cy="1077707"/>
              </a:xfrm>
              <a:prstGeom prst="rect">
                <a:avLst/>
              </a:prstGeom>
            </p:spPr>
          </p:pic>
        </p:grpSp>
        <p:grpSp>
          <p:nvGrpSpPr>
            <p:cNvPr id="26" name="群組 25"/>
            <p:cNvGrpSpPr/>
            <p:nvPr/>
          </p:nvGrpSpPr>
          <p:grpSpPr>
            <a:xfrm>
              <a:off x="304800" y="1933801"/>
              <a:ext cx="8534400" cy="3441086"/>
              <a:chOff x="304800" y="1933801"/>
              <a:chExt cx="8534400" cy="3441086"/>
            </a:xfrm>
          </p:grpSpPr>
          <mc:AlternateContent xmlns:mc="http://schemas.openxmlformats.org/markup-compatibility/2006" xmlns:a14="http://schemas.microsoft.com/office/drawing/2010/main">
            <mc:Choice Requires="a14">
              <p:sp>
                <p:nvSpPr>
                  <p:cNvPr id="8" name="矩形 7"/>
                  <p:cNvSpPr/>
                  <p:nvPr/>
                </p:nvSpPr>
                <p:spPr>
                  <a:xfrm>
                    <a:off x="304800" y="1933801"/>
                    <a:ext cx="8534400" cy="1073627"/>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1.</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假設現在有一個圓形，它的圓面積是</a:t>
                    </a:r>
                    <a14:m>
                      <m:oMath xmlns:m="http://schemas.openxmlformats.org/officeDocument/2006/math">
                        <m:r>
                          <a:rPr lang="en-US" altLang="zh-TW" sz="1400" i="1" dirty="0">
                            <a:latin typeface="Cambria Math" panose="02040503050406030204" pitchFamily="18" charset="0"/>
                          </a:rPr>
                          <m:t>36</m:t>
                        </m:r>
                        <m:r>
                          <a:rPr lang="en-US" altLang="zh-TW" sz="1400" i="1" dirty="0">
                            <a:latin typeface="Cambria Math" panose="02040503050406030204" pitchFamily="18" charset="0"/>
                          </a:rPr>
                          <m:t>𝑐</m:t>
                        </m:r>
                        <m:sSup>
                          <m:sSupPr>
                            <m:ctrlPr>
                              <a:rPr lang="en-US" altLang="zh-TW" sz="1400" i="1" dirty="0">
                                <a:latin typeface="Cambria Math"/>
                              </a:rPr>
                            </m:ctrlPr>
                          </m:sSupPr>
                          <m:e>
                            <m:r>
                              <a:rPr lang="en-US" altLang="zh-TW" sz="1400" i="1" dirty="0">
                                <a:latin typeface="Cambria Math" panose="02040503050406030204" pitchFamily="18" charset="0"/>
                              </a:rPr>
                              <m:t>𝑚</m:t>
                            </m:r>
                          </m:e>
                          <m:sup>
                            <m:r>
                              <a:rPr lang="en-US" altLang="zh-TW" sz="1400" i="1" dirty="0">
                                <a:latin typeface="Cambria Math" panose="02040503050406030204" pitchFamily="18" charset="0"/>
                              </a:rPr>
                              <m:t>2</m:t>
                            </m:r>
                          </m:sup>
                        </m:sSup>
                      </m:oMath>
                    </a14:m>
                    <a:r>
                      <a:rPr lang="zh-TW" altLang="en-US" sz="1400" dirty="0">
                        <a:latin typeface="微軟正黑體" panose="020B0604030504040204" pitchFamily="34" charset="-120"/>
                        <a:ea typeface="微軟正黑體" panose="020B0604030504040204" pitchFamily="34" charset="-120"/>
                      </a:rPr>
                      <a:t>。你估計一個半圓形的面積會是多少</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請</a:t>
                    </a:r>
                    <a:r>
                      <a:rPr lang="zh-TW" altLang="en-US" sz="1400" dirty="0" smtClean="0">
                        <a:latin typeface="微軟正黑體" panose="020B0604030504040204" pitchFamily="34" charset="-120"/>
                        <a:ea typeface="微軟正黑體" panose="020B0604030504040204" pitchFamily="34" charset="-120"/>
                      </a:rPr>
                      <a:t>你解釋</a:t>
                    </a:r>
                    <a:r>
                      <a:rPr lang="zh-TW" altLang="en-US" sz="1400" dirty="0">
                        <a:latin typeface="微軟正黑體" panose="020B0604030504040204" pitchFamily="34" charset="-120"/>
                        <a:ea typeface="微軟正黑體" panose="020B0604030504040204" pitchFamily="34" charset="-120"/>
                      </a:rPr>
                      <a:t>為何會是這個答案，並且寫出你的數式。」老師引導學生用以下句式</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 「</a:t>
                    </a:r>
                    <a:r>
                      <a:rPr lang="zh-TW" altLang="en-US" sz="1400" b="1" i="1" u="sng" dirty="0">
                        <a:solidFill>
                          <a:schemeClr val="accent2">
                            <a:lumMod val="75000"/>
                          </a:schemeClr>
                        </a:solidFill>
                        <a:latin typeface="微軟正黑體" panose="020B0604030504040204" pitchFamily="34" charset="-120"/>
                        <a:ea typeface="微軟正黑體" panose="020B0604030504040204" pitchFamily="34" charset="-120"/>
                      </a:rPr>
                      <a:t>因為</a:t>
                    </a:r>
                    <a:r>
                      <a:rPr lang="zh-TW" altLang="en-US" sz="1400" dirty="0">
                        <a:latin typeface="微軟正黑體" panose="020B0604030504040204" pitchFamily="34" charset="-120"/>
                        <a:ea typeface="微軟正黑體" panose="020B0604030504040204" pitchFamily="34" charset="-120"/>
                      </a:rPr>
                      <a:t>整個圓的圓面積是</a:t>
                    </a:r>
                    <a14:m>
                      <m:oMath xmlns:m="http://schemas.openxmlformats.org/officeDocument/2006/math">
                        <m:r>
                          <a:rPr lang="en-US" altLang="zh-TW" sz="1400" i="1" dirty="0">
                            <a:latin typeface="Cambria Math" panose="02040503050406030204" pitchFamily="18" charset="0"/>
                          </a:rPr>
                          <m:t>36</m:t>
                        </m:r>
                        <m:r>
                          <m:rPr>
                            <m:sty m:val="p"/>
                          </m:rPr>
                          <a:rPr lang="en-US" altLang="zh-TW" sz="1400" dirty="0">
                            <a:latin typeface="Cambria Math" panose="02040503050406030204" pitchFamily="18" charset="0"/>
                          </a:rPr>
                          <m:t>c</m:t>
                        </m:r>
                        <m:sSup>
                          <m:sSupPr>
                            <m:ctrlPr>
                              <a:rPr lang="en-US" altLang="zh-TW" sz="1400" i="1" dirty="0">
                                <a:latin typeface="Cambria Math"/>
                              </a:rPr>
                            </m:ctrlPr>
                          </m:sSupPr>
                          <m:e>
                            <m:r>
                              <m:rPr>
                                <m:sty m:val="p"/>
                              </m:rPr>
                              <a:rPr lang="en-US" altLang="zh-TW" sz="1400" dirty="0">
                                <a:latin typeface="Cambria Math" panose="02040503050406030204" pitchFamily="18" charset="0"/>
                              </a:rPr>
                              <m:t>m</m:t>
                            </m:r>
                          </m:e>
                          <m:sup>
                            <m:r>
                              <a:rPr lang="en-US" altLang="zh-TW" sz="1400" dirty="0">
                                <a:latin typeface="Cambria Math" panose="02040503050406030204" pitchFamily="18" charset="0"/>
                              </a:rPr>
                              <m:t>2</m:t>
                            </m:r>
                          </m:sup>
                        </m:sSup>
                      </m:oMath>
                    </a14:m>
                    <a:r>
                      <a:rPr lang="zh-TW" altLang="en-US" sz="1400" dirty="0">
                        <a:latin typeface="微軟正黑體" panose="020B0604030504040204" pitchFamily="34" charset="-120"/>
                        <a:ea typeface="微軟正黑體" panose="020B0604030504040204" pitchFamily="34" charset="-120"/>
                      </a:rPr>
                      <a:t>，</a:t>
                    </a:r>
                    <a:r>
                      <a:rPr lang="zh-TW" altLang="en-US" sz="1400" b="1" i="1" u="sng" dirty="0" smtClean="0">
                        <a:solidFill>
                          <a:schemeClr val="accent2">
                            <a:lumMod val="75000"/>
                          </a:schemeClr>
                        </a:solidFill>
                        <a:latin typeface="微軟正黑體" panose="020B0604030504040204" pitchFamily="34" charset="-120"/>
                        <a:ea typeface="微軟正黑體" panose="020B0604030504040204" pitchFamily="34" charset="-120"/>
                      </a:rPr>
                      <a:t>而</a:t>
                    </a:r>
                    <a:r>
                      <a:rPr lang="en-US" altLang="zh-TW" sz="1400" b="1" i="1" u="sng" dirty="0" smtClean="0">
                        <a:solidFill>
                          <a:schemeClr val="accent2">
                            <a:lumMod val="75000"/>
                          </a:schemeClr>
                        </a:solidFill>
                        <a:latin typeface="微軟正黑體" panose="020B0604030504040204" pitchFamily="34" charset="-120"/>
                        <a:ea typeface="微軟正黑體" panose="020B0604030504040204" pitchFamily="34" charset="-120"/>
                      </a:rPr>
                      <a:t/>
                    </a:r>
                    <a:br>
                      <a:rPr lang="en-US" altLang="zh-TW" sz="1400" b="1" i="1" u="sng" dirty="0" smtClean="0">
                        <a:solidFill>
                          <a:schemeClr val="accent2">
                            <a:lumMod val="75000"/>
                          </a:schemeClr>
                        </a:solidFill>
                        <a:latin typeface="微軟正黑體" panose="020B0604030504040204" pitchFamily="34" charset="-120"/>
                        <a:ea typeface="微軟正黑體" panose="020B0604030504040204" pitchFamily="34" charset="-120"/>
                      </a:rPr>
                    </a:br>
                    <a14:m>
                      <m:oMath xmlns:m="http://schemas.openxmlformats.org/officeDocument/2006/math">
                        <m:f>
                          <m:fPr>
                            <m:ctrlPr>
                              <a:rPr lang="en-US" altLang="zh-TW" sz="1400" i="1" dirty="0">
                                <a:latin typeface="Cambria Math"/>
                              </a:rPr>
                            </m:ctrlPr>
                          </m:fPr>
                          <m:num>
                            <m:r>
                              <a:rPr lang="en-US" altLang="zh-TW" sz="1400" i="1" dirty="0">
                                <a:latin typeface="Cambria Math" panose="02040503050406030204" pitchFamily="18" charset="0"/>
                              </a:rPr>
                              <m:t>1</m:t>
                            </m:r>
                          </m:num>
                          <m:den>
                            <m:r>
                              <a:rPr lang="en-US" altLang="zh-TW" sz="1400" i="1" dirty="0">
                                <a:latin typeface="Cambria Math" panose="02040503050406030204" pitchFamily="18" charset="0"/>
                              </a:rPr>
                              <m:t>2</m:t>
                            </m:r>
                          </m:den>
                        </m:f>
                        <m:r>
                          <a:rPr lang="zh-TW" altLang="en-US" sz="1400" i="1" dirty="0">
                            <a:latin typeface="Cambria Math" panose="02040503050406030204" pitchFamily="18" charset="0"/>
                          </a:rPr>
                          <m:t> </m:t>
                        </m:r>
                      </m:oMath>
                    </a14:m>
                    <a:r>
                      <a:rPr lang="zh-TW" altLang="en-US" sz="1400" dirty="0">
                        <a:latin typeface="微軟正黑體" panose="020B0604030504040204" pitchFamily="34" charset="-120"/>
                        <a:ea typeface="微軟正黑體" panose="020B0604030504040204" pitchFamily="34" charset="-120"/>
                      </a:rPr>
                      <a:t>個圓的面積是一整個圓面積的一部分，</a:t>
                    </a:r>
                    <a:r>
                      <a:rPr lang="zh-TW" altLang="en-US" sz="1400" b="1" i="1" u="sng" dirty="0">
                        <a:solidFill>
                          <a:schemeClr val="accent2">
                            <a:lumMod val="75000"/>
                          </a:schemeClr>
                        </a:solidFill>
                        <a:latin typeface="微軟正黑體" panose="020B0604030504040204" pitchFamily="34" charset="-120"/>
                        <a:ea typeface="微軟正黑體" panose="020B0604030504040204" pitchFamily="34" charset="-120"/>
                      </a:rPr>
                      <a:t>所以</a:t>
                    </a:r>
                    <a:r>
                      <a:rPr lang="zh-TW" altLang="en-US" sz="1400" dirty="0">
                        <a:latin typeface="微軟正黑體" panose="020B0604030504040204" pitchFamily="34" charset="-120"/>
                        <a:ea typeface="微軟正黑體" panose="020B0604030504040204" pitchFamily="34" charset="-120"/>
                      </a:rPr>
                      <a:t>半個圓的面積可以是</a:t>
                    </a:r>
                    <a:r>
                      <a:rPr lang="en-US" altLang="zh-TW" sz="1400" dirty="0" smtClean="0">
                        <a:latin typeface="微軟正黑體" panose="020B0604030504040204" pitchFamily="34" charset="-120"/>
                        <a:ea typeface="微軟正黑體" panose="020B0604030504040204" pitchFamily="34" charset="-120"/>
                      </a:rPr>
                      <a:t>(</a:t>
                    </a:r>
                    <a14:m>
                      <m:oMath xmlns:m="http://schemas.openxmlformats.org/officeDocument/2006/math">
                        <m:r>
                          <a:rPr lang="en-US" altLang="zh-TW" sz="1400" i="1">
                            <a:latin typeface="Cambria Math" panose="02040503050406030204" pitchFamily="18" charset="0"/>
                          </a:rPr>
                          <m:t>36×</m:t>
                        </m:r>
                        <m:f>
                          <m:fPr>
                            <m:ctrlPr>
                              <a:rPr lang="en-US" altLang="zh-TW" sz="1400" i="1">
                                <a:latin typeface="Cambria Math"/>
                              </a:rPr>
                            </m:ctrlPr>
                          </m:fPr>
                          <m:num>
                            <m:r>
                              <a:rPr lang="en-US" altLang="zh-TW" sz="1400" i="1">
                                <a:latin typeface="Cambria Math" panose="02040503050406030204" pitchFamily="18" charset="0"/>
                              </a:rPr>
                              <m:t>1</m:t>
                            </m:r>
                          </m:num>
                          <m:den>
                            <m:r>
                              <a:rPr lang="en-US" altLang="zh-TW" sz="1400" i="1">
                                <a:latin typeface="Cambria Math" panose="02040503050406030204" pitchFamily="18" charset="0"/>
                              </a:rPr>
                              <m:t>2</m:t>
                            </m:r>
                          </m:den>
                        </m:f>
                        <m:r>
                          <a:rPr lang="en-US" altLang="zh-TW" sz="1400" b="0" i="1" smtClean="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 </a:t>
                    </a:r>
                    <a:r>
                      <a:rPr lang="en-US" altLang="zh-TW" sz="1400" dirty="0">
                        <a:latin typeface="微軟正黑體" panose="020B0604030504040204" pitchFamily="34" charset="-120"/>
                        <a:ea typeface="微軟正黑體" panose="020B0604030504040204" pitchFamily="34" charset="-120"/>
                      </a:rPr>
                      <a:t>cm</a:t>
                    </a:r>
                    <a:r>
                      <a:rPr lang="en-US" altLang="zh-TW" sz="1400" baseline="30000" dirty="0">
                        <a:latin typeface="微軟正黑體" panose="020B0604030504040204" pitchFamily="34" charset="-120"/>
                        <a:ea typeface="微軟正黑體" panose="020B0604030504040204" pitchFamily="34" charset="-120"/>
                      </a:rPr>
                      <a:t>2</a:t>
                    </a:r>
                    <a:r>
                      <a:rPr lang="zh-TW" altLang="en-US" sz="1400" dirty="0">
                        <a:latin typeface="微軟正黑體" panose="020B0604030504040204" pitchFamily="34" charset="-120"/>
                        <a:ea typeface="微軟正黑體" panose="020B0604030504040204" pitchFamily="34" charset="-120"/>
                      </a:rPr>
                      <a:t>。」 </a:t>
                    </a:r>
                    <a:r>
                      <a:rPr lang="en-US" altLang="zh-TW" sz="1400" dirty="0" smtClean="0">
                        <a:latin typeface="微軟正黑體" panose="020B0604030504040204" pitchFamily="34" charset="-120"/>
                        <a:ea typeface="微軟正黑體" panose="020B0604030504040204" pitchFamily="34" charset="-120"/>
                      </a:rPr>
                      <a:t/>
                    </a:r>
                    <a:br>
                      <a:rPr lang="en-US" altLang="zh-TW" sz="1400" dirty="0" smtClean="0">
                        <a:latin typeface="微軟正黑體" panose="020B0604030504040204" pitchFamily="34" charset="-120"/>
                        <a:ea typeface="微軟正黑體" panose="020B0604030504040204" pitchFamily="34" charset="-120"/>
                      </a:rPr>
                    </a:b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辨識關鍵</a:t>
                    </a:r>
                    <a:r>
                      <a:rPr lang="zh-TW" altLang="en-US" sz="1400" b="1" dirty="0" smtClean="0">
                        <a:solidFill>
                          <a:srgbClr val="FF0000"/>
                        </a:solidFill>
                        <a:latin typeface="微軟正黑體" panose="020B0604030504040204" pitchFamily="34" charset="-120"/>
                        <a:ea typeface="微軟正黑體" panose="020B0604030504040204" pitchFamily="34" charset="-120"/>
                      </a:rPr>
                      <a:t>資料、應用</a:t>
                    </a:r>
                    <a:r>
                      <a:rPr lang="zh-TW" altLang="en-US" sz="1400" b="1" dirty="0">
                        <a:solidFill>
                          <a:srgbClr val="FF0000"/>
                        </a:solidFill>
                        <a:latin typeface="微軟正黑體" panose="020B0604030504040204" pitchFamily="34" charset="-120"/>
                        <a:ea typeface="微軟正黑體" panose="020B0604030504040204" pitchFamily="34" charset="-120"/>
                      </a:rPr>
                      <a:t>邏輯關係</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a:t>
                    </a:r>
                    <a:r>
                      <a:rPr lang="zh-TW" altLang="en-US" sz="1400" b="1" dirty="0" smtClean="0">
                        <a:solidFill>
                          <a:srgbClr val="FF0000"/>
                        </a:solidFill>
                        <a:latin typeface="微軟正黑體" panose="020B0604030504040204" pitchFamily="34" charset="-120"/>
                        <a:ea typeface="微軟正黑體" panose="020B0604030504040204" pitchFamily="34" charset="-120"/>
                      </a:rPr>
                      <a:t>語體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mc:Choice>
            <mc:Fallback xmlns="">
              <p:sp>
                <p:nvSpPr>
                  <p:cNvPr id="8" name="矩形 7"/>
                  <p:cNvSpPr>
                    <a:spLocks noRot="1" noChangeAspect="1" noMove="1" noResize="1" noEditPoints="1" noAdjustHandles="1" noChangeArrowheads="1" noChangeShapeType="1" noTextEdit="1"/>
                  </p:cNvSpPr>
                  <p:nvPr/>
                </p:nvSpPr>
                <p:spPr>
                  <a:xfrm>
                    <a:off x="304800" y="1933801"/>
                    <a:ext cx="8534400" cy="1073627"/>
                  </a:xfrm>
                  <a:prstGeom prst="rect">
                    <a:avLst/>
                  </a:prstGeom>
                  <a:blipFill rotWithShape="0">
                    <a:blip r:embed="rId6"/>
                    <a:stretch>
                      <a:fillRect l="-214" t="-1705" b="-2273"/>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9" name="矩形 8"/>
                  <p:cNvSpPr/>
                  <p:nvPr/>
                </p:nvSpPr>
                <p:spPr>
                  <a:xfrm>
                    <a:off x="304800" y="3065393"/>
                    <a:ext cx="8534400" cy="613438"/>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2.</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如果你有</a:t>
                    </a:r>
                    <a:r>
                      <a:rPr lang="zh-TW" altLang="en-US" sz="1400" dirty="0" smtClean="0">
                        <a:latin typeface="微軟正黑體" panose="020B0604030504040204" pitchFamily="34" charset="-120"/>
                        <a:ea typeface="微軟正黑體" panose="020B0604030504040204" pitchFamily="34" charset="-120"/>
                      </a:rPr>
                      <a:t>一個 </a:t>
                    </a:r>
                    <a14:m>
                      <m:oMath xmlns:m="http://schemas.openxmlformats.org/officeDocument/2006/math">
                        <m:f>
                          <m:fPr>
                            <m:ctrlPr>
                              <a:rPr lang="en-US" altLang="zh-TW" sz="1400" i="1" dirty="0">
                                <a:latin typeface="Cambria Math"/>
                              </a:rPr>
                            </m:ctrlPr>
                          </m:fPr>
                          <m:num>
                            <m:r>
                              <a:rPr lang="en-US" altLang="zh-TW" sz="1400" i="1" dirty="0">
                                <a:latin typeface="Cambria Math" panose="02040503050406030204" pitchFamily="18" charset="0"/>
                              </a:rPr>
                              <m:t>1</m:t>
                            </m:r>
                          </m:num>
                          <m:den>
                            <m:r>
                              <a:rPr lang="en-US" altLang="zh-TW" sz="1400" i="1" dirty="0">
                                <a:latin typeface="Cambria Math" panose="02040503050406030204" pitchFamily="18" charset="0"/>
                              </a:rPr>
                              <m:t>4</m:t>
                            </m:r>
                          </m:den>
                        </m:f>
                      </m:oMath>
                    </a14:m>
                    <a:r>
                      <a:rPr lang="zh-TW" altLang="en-US" sz="1400" dirty="0" smtClean="0">
                        <a:latin typeface="微軟正黑體" panose="020B0604030504040204" pitchFamily="34" charset="-120"/>
                        <a:ea typeface="微軟正黑體" panose="020B0604030504040204" pitchFamily="34" charset="-120"/>
                      </a:rPr>
                      <a:t> 及 </a:t>
                    </a:r>
                    <a14:m>
                      <m:oMath xmlns:m="http://schemas.openxmlformats.org/officeDocument/2006/math">
                        <m:f>
                          <m:fPr>
                            <m:ctrlPr>
                              <a:rPr lang="en-US" altLang="zh-TW" sz="1400" i="1" dirty="0">
                                <a:latin typeface="Cambria Math"/>
                              </a:rPr>
                            </m:ctrlPr>
                          </m:fPr>
                          <m:num>
                            <m:r>
                              <a:rPr lang="en-US" altLang="zh-TW" sz="1400" i="1" dirty="0">
                                <a:latin typeface="Cambria Math" panose="02040503050406030204" pitchFamily="18" charset="0"/>
                              </a:rPr>
                              <m:t>1</m:t>
                            </m:r>
                          </m:num>
                          <m:den>
                            <m:r>
                              <a:rPr lang="en-US" altLang="zh-TW" sz="1400" i="1" dirty="0">
                                <a:latin typeface="Cambria Math" panose="02040503050406030204" pitchFamily="18" charset="0"/>
                              </a:rPr>
                              <m:t>8</m:t>
                            </m:r>
                          </m:den>
                        </m:f>
                      </m:oMath>
                    </a14:m>
                    <a:r>
                      <a:rPr lang="zh-TW" altLang="en-US" sz="1400" dirty="0" smtClean="0">
                        <a:latin typeface="微軟正黑體" panose="020B0604030504040204" pitchFamily="34" charset="-120"/>
                        <a:ea typeface="微軟正黑體" panose="020B0604030504040204" pitchFamily="34" charset="-120"/>
                      </a:rPr>
                      <a:t> 的</a:t>
                    </a:r>
                    <a:r>
                      <a:rPr lang="zh-TW" altLang="en-US" sz="1400" dirty="0">
                        <a:latin typeface="微軟正黑體" panose="020B0604030504040204" pitchFamily="34" charset="-120"/>
                        <a:ea typeface="微軟正黑體" panose="020B0604030504040204" pitchFamily="34" charset="-120"/>
                      </a:rPr>
                      <a:t>圓形，你又估計這些扇形的</a:t>
                    </a:r>
                    <a:r>
                      <a:rPr lang="zh-TW" altLang="en-US" sz="1400" dirty="0" smtClean="0">
                        <a:latin typeface="微軟正黑體" panose="020B0604030504040204" pitchFamily="34" charset="-120"/>
                        <a:ea typeface="微軟正黑體" panose="020B0604030504040204" pitchFamily="34" charset="-120"/>
                      </a:rPr>
                      <a:t>面積是</a:t>
                    </a:r>
                    <a:r>
                      <a:rPr lang="zh-TW" altLang="en-US" sz="1400" dirty="0">
                        <a:latin typeface="微軟正黑體" panose="020B0604030504040204" pitchFamily="34" charset="-120"/>
                        <a:ea typeface="微軟正黑體" panose="020B0604030504040204" pitchFamily="34" charset="-120"/>
                      </a:rPr>
                      <a:t>甚麼</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你可以運用以上的句式來解釋你的數式嗎</a:t>
                    </a:r>
                    <a:r>
                      <a:rPr lang="en-US" altLang="zh-TW" sz="1400" dirty="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辨識關鍵</a:t>
                    </a:r>
                    <a:r>
                      <a:rPr lang="zh-TW" altLang="en-US" sz="1400" b="1" dirty="0" smtClean="0">
                        <a:solidFill>
                          <a:srgbClr val="FF0000"/>
                        </a:solidFill>
                        <a:latin typeface="微軟正黑體" panose="020B0604030504040204" pitchFamily="34" charset="-120"/>
                        <a:ea typeface="微軟正黑體" panose="020B0604030504040204" pitchFamily="34" charset="-120"/>
                      </a:rPr>
                      <a:t>資料、應用</a:t>
                    </a:r>
                    <a:r>
                      <a:rPr lang="zh-TW" altLang="en-US" sz="1400" b="1" dirty="0">
                        <a:solidFill>
                          <a:srgbClr val="FF0000"/>
                        </a:solidFill>
                        <a:latin typeface="微軟正黑體" panose="020B0604030504040204" pitchFamily="34" charset="-120"/>
                        <a:ea typeface="微軟正黑體" panose="020B0604030504040204" pitchFamily="34" charset="-120"/>
                      </a:rPr>
                      <a:t>邏輯關係</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a:t>
                    </a:r>
                    <a:r>
                      <a:rPr lang="zh-TW" altLang="en-US" sz="1400" b="1" dirty="0" smtClean="0">
                        <a:solidFill>
                          <a:srgbClr val="FF0000"/>
                        </a:solidFill>
                        <a:latin typeface="微軟正黑體" panose="020B0604030504040204" pitchFamily="34" charset="-120"/>
                        <a:ea typeface="微軟正黑體" panose="020B0604030504040204" pitchFamily="34" charset="-120"/>
                      </a:rPr>
                      <a:t>語體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mc:Choice>
            <mc:Fallback xmlns="">
              <p:sp>
                <p:nvSpPr>
                  <p:cNvPr id="9" name="矩形 8"/>
                  <p:cNvSpPr>
                    <a:spLocks noRot="1" noChangeAspect="1" noMove="1" noResize="1" noEditPoints="1" noAdjustHandles="1" noChangeArrowheads="1" noChangeShapeType="1" noTextEdit="1"/>
                  </p:cNvSpPr>
                  <p:nvPr/>
                </p:nvSpPr>
                <p:spPr>
                  <a:xfrm>
                    <a:off x="304800" y="3065393"/>
                    <a:ext cx="8534400" cy="613438"/>
                  </a:xfrm>
                  <a:prstGeom prst="rect">
                    <a:avLst/>
                  </a:prstGeom>
                  <a:blipFill rotWithShape="0">
                    <a:blip r:embed="rId7"/>
                    <a:stretch>
                      <a:fillRect l="-214" b="-9000"/>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0" name="矩形 9"/>
                  <p:cNvSpPr/>
                  <p:nvPr/>
                </p:nvSpPr>
                <p:spPr>
                  <a:xfrm>
                    <a:off x="304800" y="3678831"/>
                    <a:ext cx="8534400" cy="975332"/>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3.</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現在，有一個扇形，它的圓心角是</a:t>
                    </a:r>
                    <a14:m>
                      <m:oMath xmlns:m="http://schemas.openxmlformats.org/officeDocument/2006/math">
                        <m:r>
                          <a:rPr lang="en-US" altLang="zh-TW" sz="1400" i="1" dirty="0">
                            <a:latin typeface="Cambria Math" panose="02040503050406030204" pitchFamily="18" charset="0"/>
                          </a:rPr>
                          <m:t>3</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。你</a:t>
                    </a:r>
                    <a:r>
                      <a:rPr lang="zh-TW" altLang="en-US" sz="1400" dirty="0" smtClean="0">
                        <a:latin typeface="微軟正黑體" panose="020B0604030504040204" pitchFamily="34" charset="-120"/>
                        <a:ea typeface="微軟正黑體" panose="020B0604030504040204" pitchFamily="34" charset="-120"/>
                      </a:rPr>
                      <a:t>覺得它的</a:t>
                    </a:r>
                    <a:r>
                      <a:rPr lang="zh-TW" altLang="en-US" sz="1400" dirty="0">
                        <a:latin typeface="微軟正黑體" panose="020B0604030504040204" pitchFamily="34" charset="-120"/>
                        <a:ea typeface="微軟正黑體" panose="020B0604030504040204" pitchFamily="34" charset="-120"/>
                      </a:rPr>
                      <a:t>面積會是多少</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」如學生能力較弱，可以提示同學「一個圓角乃</a:t>
                    </a:r>
                    <a14:m>
                      <m:oMath xmlns:m="http://schemas.openxmlformats.org/officeDocument/2006/math">
                        <m:r>
                          <a:rPr lang="en-US" altLang="zh-TW" sz="1400" i="1">
                            <a:latin typeface="Cambria Math" panose="02040503050406030204" pitchFamily="18" charset="0"/>
                          </a:rPr>
                          <m:t>360°</m:t>
                        </m:r>
                      </m:oMath>
                    </a14:m>
                    <a:r>
                      <a:rPr lang="zh-TW" altLang="en-US" sz="1400" dirty="0">
                        <a:latin typeface="微軟正黑體" panose="020B0604030504040204" pitchFamily="34" charset="-120"/>
                        <a:ea typeface="微軟正黑體" panose="020B0604030504040204" pitchFamily="34" charset="-120"/>
                      </a:rPr>
                      <a:t>，所以這個扇形佔了整個圓的幾分之幾</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」然後引導</a:t>
                    </a:r>
                    <a:r>
                      <a:rPr lang="zh-TW" altLang="en-US" sz="1400" dirty="0" smtClean="0">
                        <a:latin typeface="微軟正黑體" panose="020B0604030504040204" pitchFamily="34" charset="-120"/>
                        <a:ea typeface="微軟正黑體" panose="020B0604030504040204" pitchFamily="34" charset="-120"/>
                      </a:rPr>
                      <a:t>學生運用以</a:t>
                    </a:r>
                    <a:r>
                      <a:rPr lang="zh-TW" altLang="en-US" sz="1400" dirty="0">
                        <a:latin typeface="微軟正黑體" panose="020B0604030504040204" pitchFamily="34" charset="-120"/>
                        <a:ea typeface="微軟正黑體" panose="020B0604030504040204" pitchFamily="34" charset="-120"/>
                      </a:rPr>
                      <a:t>上題目的概念</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「現在，你估計到這個圓心角</a:t>
                    </a:r>
                    <a14:m>
                      <m:oMath xmlns:m="http://schemas.openxmlformats.org/officeDocument/2006/math">
                        <m:r>
                          <a:rPr lang="en-US" altLang="zh-TW" sz="1400" i="1" dirty="0">
                            <a:latin typeface="Cambria Math" panose="02040503050406030204" pitchFamily="18" charset="0"/>
                          </a:rPr>
                          <m:t>3</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的扇形面積會是甚麼</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」然後運用同樣的提問技巧去處理</a:t>
                    </a:r>
                    <a14:m>
                      <m:oMath xmlns:m="http://schemas.openxmlformats.org/officeDocument/2006/math">
                        <m:r>
                          <a:rPr lang="en-US" altLang="zh-TW" sz="1400" i="1" dirty="0">
                            <a:latin typeface="Cambria Math" panose="02040503050406030204" pitchFamily="18" charset="0"/>
                          </a:rPr>
                          <m:t>6</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a:t>
                    </a:r>
                    <a:r>
                      <a:rPr lang="en-US" altLang="zh-TW" sz="1400" dirty="0">
                        <a:latin typeface="微軟正黑體" panose="020B0604030504040204" pitchFamily="34" charset="-120"/>
                        <a:ea typeface="微軟正黑體" panose="020B0604030504040204" pitchFamily="34" charset="-120"/>
                      </a:rPr>
                      <a:t> </a:t>
                    </a:r>
                    <a14:m>
                      <m:oMath xmlns:m="http://schemas.openxmlformats.org/officeDocument/2006/math">
                        <m:r>
                          <a:rPr lang="en-US" altLang="zh-TW" sz="1400" i="1" dirty="0">
                            <a:latin typeface="Cambria Math" panose="02040503050406030204" pitchFamily="18" charset="0"/>
                          </a:rPr>
                          <m:t>4</m:t>
                        </m:r>
                        <m:r>
                          <a:rPr lang="en-US" altLang="zh-TW" sz="1400" dirty="0">
                            <a:latin typeface="Cambria Math" panose="02040503050406030204" pitchFamily="18" charset="0"/>
                          </a:rPr>
                          <m:t>0</m:t>
                        </m:r>
                        <m:r>
                          <a:rPr lang="en-US" altLang="zh-TW" sz="1400" i="1" dirty="0">
                            <a:latin typeface="Cambria Math" panose="02040503050406030204" pitchFamily="18" charset="0"/>
                          </a:rPr>
                          <m:t>°</m:t>
                        </m:r>
                      </m:oMath>
                    </a14:m>
                    <a:r>
                      <a:rPr lang="zh-TW" altLang="en-US" sz="1400" dirty="0">
                        <a:latin typeface="微軟正黑體" panose="020B0604030504040204" pitchFamily="34" charset="-120"/>
                        <a:ea typeface="微軟正黑體" panose="020B0604030504040204" pitchFamily="34" charset="-120"/>
                      </a:rPr>
                      <a:t>及</a:t>
                    </a:r>
                    <a14:m>
                      <m:oMath xmlns:m="http://schemas.openxmlformats.org/officeDocument/2006/math">
                        <m:r>
                          <a:rPr lang="en-US" altLang="zh-TW" sz="1400" i="1" dirty="0">
                            <a:latin typeface="Cambria Math" panose="02040503050406030204" pitchFamily="18" charset="0"/>
                          </a:rPr>
                          <m:t>27°</m:t>
                        </m:r>
                      </m:oMath>
                    </a14:m>
                    <a:r>
                      <a:rPr lang="zh-TW" altLang="en-US" sz="1400" dirty="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a:t>
                    </a:r>
                    <a14:m>
                      <m:oMath xmlns:m="http://schemas.openxmlformats.org/officeDocument/2006/math">
                        <m:r>
                          <m:rPr>
                            <m:nor/>
                          </m:rPr>
                          <a:rPr lang="en-US" altLang="zh-TW" sz="1400" b="1" dirty="0">
                            <a:solidFill>
                              <a:srgbClr val="FF0000"/>
                            </a:solidFill>
                            <a:latin typeface="微軟正黑體" panose="020B0604030504040204" pitchFamily="34" charset="-120"/>
                            <a:ea typeface="微軟正黑體" panose="020B0604030504040204" pitchFamily="34" charset="-120"/>
                          </a:rPr>
                          <m:t>(</m:t>
                        </m:r>
                        <m:r>
                          <m:rPr>
                            <m:nor/>
                          </m:rPr>
                          <a:rPr lang="zh-TW" altLang="en-US" sz="1400" b="1" dirty="0">
                            <a:solidFill>
                              <a:srgbClr val="FF0000"/>
                            </a:solidFill>
                            <a:latin typeface="微軟正黑體" panose="020B0604030504040204" pitchFamily="34" charset="-120"/>
                            <a:ea typeface="微軟正黑體" panose="020B0604030504040204" pitchFamily="34" charset="-120"/>
                          </a:rPr>
                          <m:t>辨識關鍵資料</m:t>
                        </m:r>
                        <m:r>
                          <a:rPr lang="zh-TW" altLang="en-US" sz="1400" b="1" i="1" dirty="0" smtClean="0">
                            <a:solidFill>
                              <a:srgbClr val="FF0000"/>
                            </a:solidFill>
                            <a:latin typeface="Cambria Math" panose="02040503050406030204" pitchFamily="18" charset="0"/>
                            <a:ea typeface="微軟正黑體" panose="020B0604030504040204" pitchFamily="34" charset="-120"/>
                          </a:rPr>
                          <m:t>、</m:t>
                        </m:r>
                        <m:r>
                          <m:rPr>
                            <m:nor/>
                          </m:rPr>
                          <a:rPr lang="zh-TW" altLang="en-US" sz="1400" b="1" dirty="0">
                            <a:solidFill>
                              <a:srgbClr val="FF0000"/>
                            </a:solidFill>
                            <a:latin typeface="微軟正黑體" panose="020B0604030504040204" pitchFamily="34" charset="-120"/>
                            <a:ea typeface="微軟正黑體" panose="020B0604030504040204" pitchFamily="34" charset="-120"/>
                          </a:rPr>
                          <m:t>應用邏輯關係</m:t>
                        </m:r>
                        <m:r>
                          <m:rPr>
                            <m:nor/>
                          </m:rPr>
                          <a:rPr lang="en-US" altLang="zh-TW" sz="1400" b="1" dirty="0">
                            <a:solidFill>
                              <a:srgbClr val="FF0000"/>
                            </a:solidFill>
                            <a:latin typeface="微軟正黑體" panose="020B0604030504040204" pitchFamily="34" charset="-120"/>
                            <a:ea typeface="微軟正黑體" panose="020B0604030504040204" pitchFamily="34" charset="-120"/>
                          </a:rPr>
                          <m:t>/</m:t>
                        </m:r>
                        <m:r>
                          <m:rPr>
                            <m:nor/>
                          </m:rPr>
                          <a:rPr lang="zh-TW" altLang="en-US" sz="1400" b="1" dirty="0">
                            <a:solidFill>
                              <a:srgbClr val="FF0000"/>
                            </a:solidFill>
                            <a:latin typeface="微軟正黑體" panose="020B0604030504040204" pitchFamily="34" charset="-120"/>
                            <a:ea typeface="微軟正黑體" panose="020B0604030504040204" pitchFamily="34" charset="-120"/>
                          </a:rPr>
                          <m:t>專科語體</m:t>
                        </m:r>
                        <m:r>
                          <a:rPr lang="zh-TW" altLang="en-US" sz="1400" b="1" i="1" dirty="0" smtClean="0">
                            <a:solidFill>
                              <a:srgbClr val="FF0000"/>
                            </a:solidFill>
                            <a:latin typeface="Cambria Math" panose="02040503050406030204" pitchFamily="18" charset="0"/>
                            <a:ea typeface="微軟正黑體" panose="020B0604030504040204" pitchFamily="34" charset="-120"/>
                          </a:rPr>
                          <m:t> </m:t>
                        </m:r>
                        <m:r>
                          <m:rPr>
                            <m:nor/>
                          </m:rPr>
                          <a:rPr lang="zh-TW" altLang="en-US" sz="1400" b="1" dirty="0">
                            <a:latin typeface="微軟正黑體" panose="020B0604030504040204" pitchFamily="34" charset="-120"/>
                            <a:ea typeface="微軟正黑體" panose="020B0604030504040204" pitchFamily="34" charset="-120"/>
                          </a:rPr>
                          <m:t>和</m:t>
                        </m:r>
                        <m:r>
                          <a:rPr lang="zh-TW" altLang="en-US" sz="1400" b="1" i="1" dirty="0">
                            <a:latin typeface="Cambria Math" panose="02040503050406030204" pitchFamily="18" charset="0"/>
                            <a:ea typeface="微軟正黑體" panose="020B0604030504040204" pitchFamily="34" charset="-120"/>
                          </a:rPr>
                          <m:t> </m:t>
                        </m:r>
                        <m:r>
                          <m:rPr>
                            <m:nor/>
                          </m:rPr>
                          <a:rPr lang="zh-TW" altLang="en-US" sz="1400" b="1" dirty="0">
                            <a:solidFill>
                              <a:srgbClr val="FF0000"/>
                            </a:solidFill>
                            <a:latin typeface="微軟正黑體" panose="020B0604030504040204" pitchFamily="34" charset="-120"/>
                            <a:ea typeface="微軟正黑體" panose="020B0604030504040204" pitchFamily="34" charset="-120"/>
                          </a:rPr>
                          <m:t>聯繫前備知識</m:t>
                        </m:r>
                        <m:r>
                          <m:rPr>
                            <m:nor/>
                          </m:rPr>
                          <a:rPr lang="en-US" altLang="zh-TW" sz="1400" b="1" dirty="0">
                            <a:solidFill>
                              <a:srgbClr val="FF0000"/>
                            </a:solidFill>
                            <a:latin typeface="微軟正黑體" panose="020B0604030504040204" pitchFamily="34" charset="-120"/>
                            <a:ea typeface="微軟正黑體" panose="020B0604030504040204" pitchFamily="34" charset="-120"/>
                          </a:rPr>
                          <m:t>)</m:t>
                        </m:r>
                      </m:oMath>
                    </a14:m>
                    <a:endParaRPr lang="en-US" altLang="zh-TW" sz="1400" dirty="0">
                      <a:latin typeface="微軟正黑體" panose="020B0604030504040204" pitchFamily="34" charset="-120"/>
                      <a:ea typeface="微軟正黑體" panose="020B0604030504040204" pitchFamily="34" charset="-120"/>
                    </a:endParaRPr>
                  </a:p>
                </p:txBody>
              </p:sp>
            </mc:Choice>
            <mc:Fallback xmlns="">
              <p:sp>
                <p:nvSpPr>
                  <p:cNvPr id="10" name="矩形 9"/>
                  <p:cNvSpPr>
                    <a:spLocks noRot="1" noChangeAspect="1" noMove="1" noResize="1" noEditPoints="1" noAdjustHandles="1" noChangeArrowheads="1" noChangeShapeType="1" noTextEdit="1"/>
                  </p:cNvSpPr>
                  <p:nvPr/>
                </p:nvSpPr>
                <p:spPr>
                  <a:xfrm>
                    <a:off x="304800" y="3678831"/>
                    <a:ext cx="8534400" cy="975332"/>
                  </a:xfrm>
                  <a:prstGeom prst="rect">
                    <a:avLst/>
                  </a:prstGeom>
                  <a:blipFill rotWithShape="0">
                    <a:blip r:embed="rId8"/>
                    <a:stretch>
                      <a:fillRect l="-214" t="-1250" r="-2357" b="-625"/>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304800" y="4636223"/>
                    <a:ext cx="8534400" cy="738664"/>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4.</a:t>
                    </a:r>
                    <a:r>
                      <a:rPr lang="zh-TW" altLang="en-US" sz="1400" dirty="0" smtClean="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現在，請你觀察以上你寫過的數式。如果我給你一個圓心角</a:t>
                    </a:r>
                    <a14:m>
                      <m:oMath xmlns:m="http://schemas.openxmlformats.org/officeDocument/2006/math">
                        <m:r>
                          <a:rPr lang="en-US" altLang="zh-TW" sz="1400" i="1" dirty="0">
                            <a:latin typeface="Cambria Math" panose="02040503050406030204" pitchFamily="18" charset="0"/>
                          </a:rPr>
                          <m:t>𝜃</m:t>
                        </m:r>
                      </m:oMath>
                    </a14:m>
                    <a:r>
                      <a:rPr lang="zh-TW" altLang="en-US" sz="1400" dirty="0">
                        <a:latin typeface="微軟正黑體" panose="020B0604030504040204" pitchFamily="34" charset="-120"/>
                        <a:ea typeface="微軟正黑體" panose="020B0604030504040204" pitchFamily="34" charset="-120"/>
                      </a:rPr>
                      <a:t>的扇形，圓面積是</a:t>
                    </a:r>
                    <a14:m>
                      <m:oMath xmlns:m="http://schemas.openxmlformats.org/officeDocument/2006/math">
                        <m:r>
                          <a:rPr lang="en-US" altLang="zh-TW" sz="1400" i="1">
                            <a:latin typeface="Cambria Math" panose="02040503050406030204" pitchFamily="18" charset="0"/>
                          </a:rPr>
                          <m:t>𝜋</m:t>
                        </m:r>
                        <m:sSup>
                          <m:sSupPr>
                            <m:ctrlPr>
                              <a:rPr lang="en-US" altLang="zh-TW" sz="1400" i="1">
                                <a:latin typeface="Cambria Math"/>
                              </a:rPr>
                            </m:ctrlPr>
                          </m:sSupPr>
                          <m:e>
                            <m:r>
                              <a:rPr lang="en-US" altLang="zh-TW" sz="1400" i="1">
                                <a:latin typeface="Cambria Math" panose="02040503050406030204" pitchFamily="18" charset="0"/>
                              </a:rPr>
                              <m:t>𝑟</m:t>
                            </m:r>
                          </m:e>
                          <m:sup>
                            <m:r>
                              <a:rPr lang="en-US" altLang="zh-TW" sz="1400" i="1">
                                <a:latin typeface="Cambria Math" panose="02040503050406030204" pitchFamily="18" charset="0"/>
                              </a:rPr>
                              <m:t>2</m:t>
                            </m:r>
                          </m:sup>
                        </m:sSup>
                        <m:r>
                          <a:rPr lang="en-US" altLang="zh-TW" sz="1400" i="1">
                            <a:latin typeface="Cambria Math" panose="02040503050406030204" pitchFamily="18" charset="0"/>
                          </a:rPr>
                          <m:t> </m:t>
                        </m:r>
                        <m:r>
                          <m:rPr>
                            <m:sty m:val="p"/>
                          </m:rPr>
                          <a:rPr lang="en-US" altLang="zh-TW" sz="1400">
                            <a:latin typeface="Cambria Math" panose="02040503050406030204" pitchFamily="18" charset="0"/>
                          </a:rPr>
                          <m:t>c</m:t>
                        </m:r>
                        <m:sSup>
                          <m:sSupPr>
                            <m:ctrlPr>
                              <a:rPr lang="en-US" altLang="zh-TW" sz="1400" i="1">
                                <a:latin typeface="Cambria Math"/>
                              </a:rPr>
                            </m:ctrlPr>
                          </m:sSupPr>
                          <m:e>
                            <m:r>
                              <m:rPr>
                                <m:sty m:val="p"/>
                              </m:rPr>
                              <a:rPr lang="en-US" altLang="zh-TW" sz="1400">
                                <a:latin typeface="Cambria Math" panose="02040503050406030204" pitchFamily="18" charset="0"/>
                              </a:rPr>
                              <m:t>m</m:t>
                            </m:r>
                          </m:e>
                          <m:sup>
                            <m:r>
                              <a:rPr lang="en-US" altLang="zh-TW" sz="1400">
                                <a:latin typeface="Cambria Math" panose="02040503050406030204" pitchFamily="18" charset="0"/>
                              </a:rPr>
                              <m:t>2</m:t>
                            </m:r>
                          </m:sup>
                        </m:sSup>
                      </m:oMath>
                    </a14:m>
                    <a:r>
                      <a:rPr lang="zh-TW" altLang="en-US" sz="1400" dirty="0">
                        <a:latin typeface="微軟正黑體" panose="020B0604030504040204" pitchFamily="34" charset="-120"/>
                        <a:ea typeface="微軟正黑體" panose="020B0604030504040204" pitchFamily="34" charset="-120"/>
                      </a:rPr>
                      <a:t>，你估計你的公式可以如何表達出來</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」從而帶出扇形面積的公式 </a:t>
                    </a:r>
                    <a:r>
                      <a:rPr lang="zh-TW" altLang="en-US" sz="1400" dirty="0" smtClean="0">
                        <a:latin typeface="微軟正黑體" panose="020B0604030504040204" pitchFamily="34" charset="-120"/>
                        <a:ea typeface="微軟正黑體" panose="020B0604030504040204" pitchFamily="34" charset="-120"/>
                      </a:rPr>
                      <a:t>。</a:t>
                    </a:r>
                    <a:r>
                      <a:rPr lang="en-US" altLang="zh-TW" sz="1400" dirty="0" smtClean="0">
                        <a:latin typeface="微軟正黑體" panose="020B0604030504040204" pitchFamily="34" charset="-120"/>
                        <a:ea typeface="微軟正黑體" panose="020B0604030504040204" pitchFamily="34" charset="-120"/>
                      </a:rPr>
                      <a:t/>
                    </a:r>
                    <a:br>
                      <a:rPr lang="en-US" altLang="zh-TW" sz="1400" dirty="0" smtClean="0">
                        <a:latin typeface="微軟正黑體" panose="020B0604030504040204" pitchFamily="34" charset="-120"/>
                        <a:ea typeface="微軟正黑體" panose="020B0604030504040204" pitchFamily="34" charset="-120"/>
                      </a:rPr>
                    </a:b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辨識關鍵</a:t>
                    </a:r>
                    <a:r>
                      <a:rPr lang="zh-TW" altLang="en-US" sz="1400" b="1" dirty="0" smtClean="0">
                        <a:solidFill>
                          <a:srgbClr val="FF0000"/>
                        </a:solidFill>
                        <a:latin typeface="微軟正黑體" panose="020B0604030504040204" pitchFamily="34" charset="-120"/>
                        <a:ea typeface="微軟正黑體" panose="020B0604030504040204" pitchFamily="34" charset="-120"/>
                      </a:rPr>
                      <a:t>資料、應用</a:t>
                    </a:r>
                    <a:r>
                      <a:rPr lang="zh-TW" altLang="en-US" sz="1400" b="1" dirty="0">
                        <a:solidFill>
                          <a:srgbClr val="FF0000"/>
                        </a:solidFill>
                        <a:latin typeface="微軟正黑體" panose="020B0604030504040204" pitchFamily="34" charset="-120"/>
                        <a:ea typeface="微軟正黑體" panose="020B0604030504040204" pitchFamily="34" charset="-120"/>
                      </a:rPr>
                      <a:t>邏輯關係</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a:t>
                    </a:r>
                    <a:r>
                      <a:rPr lang="zh-TW" altLang="en-US" sz="1400" b="1" dirty="0" smtClean="0">
                        <a:solidFill>
                          <a:srgbClr val="FF0000"/>
                        </a:solidFill>
                        <a:latin typeface="微軟正黑體" panose="020B0604030504040204" pitchFamily="34" charset="-120"/>
                        <a:ea typeface="微軟正黑體" panose="020B0604030504040204" pitchFamily="34" charset="-120"/>
                      </a:rPr>
                      <a:t>語體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mc:Choice>
            <mc:Fallback xmlns="">
              <p:sp>
                <p:nvSpPr>
                  <p:cNvPr id="11" name="矩形 10"/>
                  <p:cNvSpPr>
                    <a:spLocks noRot="1" noChangeAspect="1" noMove="1" noResize="1" noEditPoints="1" noAdjustHandles="1" noChangeArrowheads="1" noChangeShapeType="1" noTextEdit="1"/>
                  </p:cNvSpPr>
                  <p:nvPr/>
                </p:nvSpPr>
                <p:spPr>
                  <a:xfrm>
                    <a:off x="304800" y="4636223"/>
                    <a:ext cx="8534400" cy="738664"/>
                  </a:xfrm>
                  <a:prstGeom prst="rect">
                    <a:avLst/>
                  </a:prstGeom>
                  <a:blipFill rotWithShape="0">
                    <a:blip r:embed="rId9"/>
                    <a:stretch>
                      <a:fillRect l="-214" t="-2479" b="-6612"/>
                    </a:stretch>
                  </a:blipFill>
                </p:spPr>
                <p:txBody>
                  <a:bodyPr/>
                  <a:lstStyle/>
                  <a:p>
                    <a:r>
                      <a:rPr lang="zh-HK" altLang="en-US">
                        <a:noFill/>
                      </a:rPr>
                      <a:t> </a:t>
                    </a:r>
                  </a:p>
                </p:txBody>
              </p:sp>
            </mc:Fallback>
          </mc:AlternateContent>
        </p:grpSp>
      </p:grpSp>
    </p:spTree>
    <p:extLst>
      <p:ext uri="{BB962C8B-B14F-4D97-AF65-F5344CB8AC3E}">
        <p14:creationId xmlns:p14="http://schemas.microsoft.com/office/powerpoint/2010/main" val="37362998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1188647" y="1680313"/>
            <a:ext cx="7486040" cy="4276379"/>
            <a:chOff x="1264847" y="2274673"/>
            <a:chExt cx="7486040" cy="4276379"/>
          </a:xfrm>
        </p:grpSpPr>
        <p:sp>
          <p:nvSpPr>
            <p:cNvPr id="3" name="矩形 2"/>
            <p:cNvSpPr/>
            <p:nvPr/>
          </p:nvSpPr>
          <p:spPr>
            <a:xfrm>
              <a:off x="2319368" y="2274673"/>
              <a:ext cx="3570208" cy="1107996"/>
            </a:xfrm>
            <a:prstGeom prst="rect">
              <a:avLst/>
            </a:prstGeom>
          </p:spPr>
          <p:txBody>
            <a:bodyPr wrap="none">
              <a:spAutoFit/>
            </a:bodyPr>
            <a:lstStyle/>
            <a:p>
              <a:pPr algn="ctr"/>
              <a:r>
                <a:rPr lang="zh-TW" altLang="en-US" sz="6600" b="1" dirty="0" smtClean="0">
                  <a:latin typeface="微軟正黑體" panose="020B0604030504040204" pitchFamily="34" charset="-120"/>
                  <a:ea typeface="微軟正黑體" panose="020B0604030504040204" pitchFamily="34" charset="-120"/>
                </a:rPr>
                <a:t>第三部分</a:t>
              </a:r>
              <a:endParaRPr lang="zh-HK" altLang="en-US" sz="6600" dirty="0">
                <a:latin typeface="微軟正黑體" panose="020B0604030504040204" pitchFamily="34" charset="-120"/>
                <a:ea typeface="微軟正黑體" panose="020B0604030504040204" pitchFamily="34" charset="-120"/>
              </a:endParaRPr>
            </a:p>
          </p:txBody>
        </p:sp>
        <p:sp>
          <p:nvSpPr>
            <p:cNvPr id="4" name="矩形 3"/>
            <p:cNvSpPr/>
            <p:nvPr/>
          </p:nvSpPr>
          <p:spPr>
            <a:xfrm>
              <a:off x="2319368" y="3407450"/>
              <a:ext cx="6306472" cy="2585323"/>
            </a:xfrm>
            <a:prstGeom prst="rect">
              <a:avLst/>
            </a:prstGeom>
          </p:spPr>
          <p:txBody>
            <a:bodyPr wrap="square">
              <a:spAutoFit/>
            </a:bodyPr>
            <a:lstStyle/>
            <a:p>
              <a:r>
                <a:rPr lang="zh-TW" altLang="en-US" sz="5400" b="1" dirty="0">
                  <a:latin typeface="微軟正黑體" panose="020B0604030504040204" pitchFamily="34" charset="-120"/>
                  <a:ea typeface="微軟正黑體" panose="020B0604030504040204" pitchFamily="34" charset="-120"/>
                </a:rPr>
                <a:t>加強學生辨清弧長、周界及扇形面積的分別</a:t>
              </a:r>
              <a:endParaRPr lang="zh-HK" altLang="en-US" sz="5400" b="1" dirty="0">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flipV="1">
              <a:off x="7312228" y="5292225"/>
              <a:ext cx="1438659" cy="1258827"/>
            </a:xfrm>
            <a:prstGeom prst="rect">
              <a:avLst/>
            </a:prstGeom>
          </p:spPr>
        </p:pic>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4847" y="2299454"/>
              <a:ext cx="1054521" cy="1054521"/>
            </a:xfrm>
            <a:prstGeom prst="rect">
              <a:avLst/>
            </a:prstGeom>
          </p:spPr>
        </p:pic>
      </p:grpSp>
    </p:spTree>
    <p:extLst>
      <p:ext uri="{BB962C8B-B14F-4D97-AF65-F5344CB8AC3E}">
        <p14:creationId xmlns:p14="http://schemas.microsoft.com/office/powerpoint/2010/main" val="30418095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44" y="402827"/>
            <a:ext cx="7832712" cy="4407044"/>
          </a:xfrm>
          <a:prstGeom prst="rect">
            <a:avLst/>
          </a:prstGeom>
        </p:spPr>
      </p:pic>
      <p:sp>
        <p:nvSpPr>
          <p:cNvPr id="12" name="矩形 11"/>
          <p:cNvSpPr/>
          <p:nvPr/>
        </p:nvSpPr>
        <p:spPr>
          <a:xfrm>
            <a:off x="1050280" y="531614"/>
            <a:ext cx="5527475" cy="461665"/>
          </a:xfrm>
          <a:prstGeom prst="rect">
            <a:avLst/>
          </a:prstGeom>
        </p:spPr>
        <p:txBody>
          <a:bodyPr wrap="none">
            <a:spAutoFit/>
          </a:bodyPr>
          <a:lstStyle/>
          <a:p>
            <a:r>
              <a:rPr lang="zh-TW" altLang="en-US" sz="2400" b="1" dirty="0">
                <a:latin typeface="微軟正黑體" panose="020B0604030504040204" pitchFamily="34" charset="-120"/>
                <a:ea typeface="微軟正黑體" panose="020B0604030504040204" pitchFamily="34" charset="-120"/>
              </a:rPr>
              <a:t>計算以下這個扇形的</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 </a:t>
            </a:r>
            <a:r>
              <a:rPr lang="zh-TW" altLang="en-US" sz="2400" b="1" dirty="0" smtClean="0">
                <a:latin typeface="微軟正黑體" panose="020B0604030504040204" pitchFamily="34" charset="-120"/>
                <a:ea typeface="微軟正黑體" panose="020B0604030504040204" pitchFamily="34" charset="-120"/>
              </a:rPr>
              <a:t> </a:t>
            </a:r>
            <a:r>
              <a:rPr lang="en-US" altLang="zh-TW" sz="2400" b="1" dirty="0" smtClean="0">
                <a:latin typeface="微軟正黑體" panose="020B0604030504040204" pitchFamily="34" charset="-120"/>
                <a:ea typeface="微軟正黑體" panose="020B0604030504040204" pitchFamily="34" charset="-120"/>
              </a:rPr>
              <a:t>(</a:t>
            </a:r>
            <a:r>
              <a:rPr lang="en-US" altLang="zh-TW" sz="2400" b="1" dirty="0">
                <a:latin typeface="微軟正黑體" panose="020B0604030504040204" pitchFamily="34" charset="-120"/>
                <a:ea typeface="微軟正黑體" panose="020B0604030504040204" pitchFamily="34" charset="-120"/>
              </a:rPr>
              <a:t>a)</a:t>
            </a:r>
            <a:r>
              <a:rPr lang="zh-TW" altLang="en-US" sz="2400" b="1" dirty="0">
                <a:latin typeface="微軟正黑體" panose="020B0604030504040204" pitchFamily="34" charset="-120"/>
                <a:ea typeface="微軟正黑體" panose="020B0604030504040204" pitchFamily="34" charset="-120"/>
              </a:rPr>
              <a:t> 弧長  </a:t>
            </a:r>
            <a:r>
              <a:rPr lang="en-US" altLang="zh-TW" sz="2400" b="1" dirty="0">
                <a:latin typeface="微軟正黑體" panose="020B0604030504040204" pitchFamily="34" charset="-120"/>
                <a:ea typeface="微軟正黑體" panose="020B0604030504040204" pitchFamily="34" charset="-120"/>
              </a:rPr>
              <a:t>(b)</a:t>
            </a:r>
            <a:r>
              <a:rPr lang="zh-TW" altLang="en-US" sz="2400" b="1" dirty="0">
                <a:latin typeface="微軟正黑體" panose="020B0604030504040204" pitchFamily="34" charset="-120"/>
                <a:ea typeface="微軟正黑體" panose="020B0604030504040204" pitchFamily="34" charset="-120"/>
              </a:rPr>
              <a:t> 周界</a:t>
            </a:r>
            <a:endParaRPr lang="zh-HK" altLang="en-US" sz="2400" b="1" dirty="0">
              <a:latin typeface="微軟正黑體" panose="020B0604030504040204" pitchFamily="34" charset="-120"/>
              <a:ea typeface="微軟正黑體" panose="020B0604030504040204" pitchFamily="34" charset="-120"/>
            </a:endParaRPr>
          </a:p>
        </p:txBody>
      </p:sp>
      <p:grpSp>
        <p:nvGrpSpPr>
          <p:cNvPr id="14" name="群組 13"/>
          <p:cNvGrpSpPr/>
          <p:nvPr/>
        </p:nvGrpSpPr>
        <p:grpSpPr>
          <a:xfrm>
            <a:off x="122288" y="4059865"/>
            <a:ext cx="8899424" cy="2712496"/>
            <a:chOff x="122288" y="4059865"/>
            <a:chExt cx="8899424" cy="2712496"/>
          </a:xfrm>
        </p:grpSpPr>
        <p:grpSp>
          <p:nvGrpSpPr>
            <p:cNvPr id="5" name="群組 4"/>
            <p:cNvGrpSpPr/>
            <p:nvPr/>
          </p:nvGrpSpPr>
          <p:grpSpPr>
            <a:xfrm>
              <a:off x="122288" y="4059865"/>
              <a:ext cx="8899424" cy="2712496"/>
              <a:chOff x="122288" y="4059865"/>
              <a:chExt cx="8899424" cy="2712496"/>
            </a:xfrm>
          </p:grpSpPr>
          <p:pic>
            <p:nvPicPr>
              <p:cNvPr id="9" name="圖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88" y="4059865"/>
                <a:ext cx="8899424" cy="2712496"/>
              </a:xfrm>
              <a:prstGeom prst="rect">
                <a:avLst/>
              </a:prstGeom>
            </p:spPr>
          </p:pic>
          <p:sp>
            <p:nvSpPr>
              <p:cNvPr id="10" name="矩形 9"/>
              <p:cNvSpPr/>
              <p:nvPr/>
            </p:nvSpPr>
            <p:spPr>
              <a:xfrm>
                <a:off x="722102" y="415196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11" name="圖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953" y="4101969"/>
                <a:ext cx="571532" cy="500091"/>
              </a:xfrm>
              <a:prstGeom prst="rect">
                <a:avLst/>
              </a:prstGeom>
            </p:spPr>
          </p:pic>
        </p:grpSp>
        <p:sp>
          <p:nvSpPr>
            <p:cNvPr id="6" name="矩形 5"/>
            <p:cNvSpPr/>
            <p:nvPr/>
          </p:nvSpPr>
          <p:spPr>
            <a:xfrm>
              <a:off x="278673" y="4625924"/>
              <a:ext cx="8534400" cy="307777"/>
            </a:xfrm>
            <a:prstGeom prst="rect">
              <a:avLst/>
            </a:prstGeom>
          </p:spPr>
          <p:txBody>
            <a:bodyPr wrap="square">
              <a:spAutoFit/>
            </a:bodyPr>
            <a:lstStyle/>
            <a:p>
              <a:r>
                <a:rPr lang="en-US" altLang="zh-TW" sz="1400" dirty="0" smtClean="0">
                  <a:latin typeface="微軟正黑體" panose="020B0604030504040204" pitchFamily="34" charset="-120"/>
                  <a:ea typeface="微軟正黑體" panose="020B0604030504040204" pitchFamily="34" charset="-120"/>
                </a:rPr>
                <a:t>1. </a:t>
              </a:r>
              <a:r>
                <a:rPr lang="zh-TW" altLang="en-US" sz="1400" dirty="0" smtClean="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請</a:t>
              </a:r>
              <a:r>
                <a:rPr lang="zh-TW" altLang="en-US" sz="1400" dirty="0" smtClean="0">
                  <a:latin typeface="微軟正黑體" panose="020B0604030504040204" pitchFamily="34" charset="-120"/>
                  <a:ea typeface="微軟正黑體" panose="020B0604030504040204" pitchFamily="34" charset="-120"/>
                </a:rPr>
                <a:t>你用</a:t>
              </a:r>
              <a:r>
                <a:rPr lang="zh-TW" altLang="en-US" sz="1400" dirty="0">
                  <a:latin typeface="微軟正黑體" panose="020B0604030504040204" pitchFamily="34" charset="-120"/>
                  <a:ea typeface="微軟正黑體" panose="020B0604030504040204" pitchFamily="34" charset="-120"/>
                </a:rPr>
                <a:t>螢光筆把這個扇形的弧長刻劃出來。</a:t>
              </a:r>
              <a:r>
                <a:rPr lang="zh-TW" altLang="en-US" sz="1400" b="1" dirty="0">
                  <a:solidFill>
                    <a:srgbClr val="FF0000"/>
                  </a:solidFill>
                  <a:latin typeface="微軟正黑體" panose="020B0604030504040204" pitchFamily="34" charset="-120"/>
                  <a:ea typeface="微軟正黑體" panose="020B0604030504040204" pitchFamily="34" charset="-120"/>
                </a:rPr>
                <a:t> </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專科詞彙與學科概念</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dirty="0" smtClean="0">
                  <a:solidFill>
                    <a:srgbClr val="FF0000"/>
                  </a:solidFill>
                  <a:latin typeface="微軟正黑體" panose="020B0604030504040204" pitchFamily="34" charset="-120"/>
                  <a:ea typeface="微軟正黑體" panose="020B0604030504040204" pitchFamily="34" charset="-120"/>
                </a:rPr>
                <a:t> </a:t>
              </a:r>
              <a:endParaRPr lang="en-US" altLang="zh-TW" sz="1400" b="1" dirty="0">
                <a:solidFill>
                  <a:srgbClr val="FF0000"/>
                </a:solidFill>
                <a:latin typeface="微軟正黑體" panose="020B0604030504040204" pitchFamily="34" charset="-120"/>
                <a:ea typeface="微軟正黑體" panose="020B0604030504040204" pitchFamily="34" charset="-120"/>
              </a:endParaRPr>
            </a:p>
          </p:txBody>
        </p:sp>
        <p:sp>
          <p:nvSpPr>
            <p:cNvPr id="7" name="矩形 6"/>
            <p:cNvSpPr/>
            <p:nvPr/>
          </p:nvSpPr>
          <p:spPr>
            <a:xfrm>
              <a:off x="278673" y="4938351"/>
              <a:ext cx="8534400" cy="523220"/>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2. </a:t>
              </a:r>
              <a:r>
                <a:rPr lang="zh-TW" altLang="en-US" sz="1400" dirty="0" smtClean="0">
                  <a:latin typeface="微軟正黑體" panose="020B0604030504040204" pitchFamily="34" charset="-120"/>
                  <a:ea typeface="微軟正黑體" panose="020B0604030504040204" pitchFamily="34" charset="-120"/>
                </a:rPr>
                <a:t>「你可以用你已學過的弧長公式來計算這個扇形的弧長嗎</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en-US" altLang="zh-TW" sz="1400" dirty="0" smtClean="0">
                  <a:latin typeface="微軟正黑體" panose="020B0604030504040204" pitchFamily="34" charset="-120"/>
                  <a:ea typeface="微軟正黑體" panose="020B0604030504040204" pitchFamily="34" charset="-120"/>
                </a:rPr>
                <a:t/>
              </a:r>
              <a:br>
                <a:rPr lang="en-US" altLang="zh-TW" sz="1400" dirty="0" smtClean="0">
                  <a:latin typeface="微軟正黑體" panose="020B0604030504040204" pitchFamily="34" charset="-120"/>
                  <a:ea typeface="微軟正黑體" panose="020B0604030504040204" pitchFamily="34" charset="-120"/>
                </a:rPr>
              </a:b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dirty="0" smtClean="0">
                  <a:solidFill>
                    <a:srgbClr val="FF0000"/>
                  </a:solidFill>
                  <a:latin typeface="微軟正黑體" panose="020B0604030504040204" pitchFamily="34" charset="-120"/>
                  <a:ea typeface="微軟正黑體" panose="020B0604030504040204" pitchFamily="34" charset="-120"/>
                </a:rPr>
                <a:t>專科詞彙與學科概念聯繫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a:t>
              </a:r>
              <a:r>
                <a:rPr lang="zh-TW" altLang="en-US" sz="1400" b="1" dirty="0" smtClean="0">
                  <a:solidFill>
                    <a:srgbClr val="FF0000"/>
                  </a:solidFill>
                  <a:latin typeface="微軟正黑體" panose="020B0604030504040204" pitchFamily="34" charset="-120"/>
                  <a:ea typeface="微軟正黑體" panose="020B0604030504040204" pitchFamily="34" charset="-120"/>
                </a:rPr>
                <a:t>知識</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dirty="0" smtClean="0">
                  <a:solidFill>
                    <a:srgbClr val="FF0000"/>
                  </a:solidFill>
                  <a:latin typeface="微軟正黑體" panose="020B0604030504040204" pitchFamily="34" charset="-120"/>
                  <a:ea typeface="微軟正黑體" panose="020B0604030504040204" pitchFamily="34" charset="-120"/>
                </a:rPr>
                <a:t> </a:t>
              </a:r>
              <a:endParaRPr lang="en-US" altLang="zh-TW" sz="1400" b="1" dirty="0">
                <a:solidFill>
                  <a:srgbClr val="FF0000"/>
                </a:solidFill>
                <a:latin typeface="微軟正黑體" panose="020B0604030504040204" pitchFamily="34" charset="-120"/>
                <a:ea typeface="微軟正黑體" panose="020B0604030504040204" pitchFamily="34" charset="-120"/>
              </a:endParaRPr>
            </a:p>
          </p:txBody>
        </p:sp>
        <p:sp>
          <p:nvSpPr>
            <p:cNvPr id="8" name="矩形 7"/>
            <p:cNvSpPr/>
            <p:nvPr/>
          </p:nvSpPr>
          <p:spPr>
            <a:xfrm>
              <a:off x="278673" y="5461571"/>
              <a:ext cx="8630194" cy="523220"/>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3. </a:t>
              </a:r>
              <a:r>
                <a:rPr lang="zh-TW" altLang="en-US" sz="1400" dirty="0" smtClean="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現在，請你用另外一支螢光筆，把這個扇形的周界刻劃出來。你</a:t>
              </a:r>
              <a:r>
                <a:rPr lang="zh-TW" altLang="en-US" sz="1400" dirty="0" smtClean="0">
                  <a:latin typeface="微軟正黑體" panose="020B0604030504040204" pitchFamily="34" charset="-120"/>
                  <a:ea typeface="微軟正黑體" panose="020B0604030504040204" pitchFamily="34" charset="-120"/>
                </a:rPr>
                <a:t>看到</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周界</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與</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弧長</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的</a:t>
              </a:r>
              <a:r>
                <a:rPr lang="zh-TW" altLang="en-US" sz="1400" dirty="0">
                  <a:latin typeface="微軟正黑體" panose="020B0604030504040204" pitchFamily="34" charset="-120"/>
                  <a:ea typeface="微軟正黑體" panose="020B0604030504040204" pitchFamily="34" charset="-120"/>
                </a:rPr>
                <a:t>分別嗎</a:t>
              </a:r>
              <a:r>
                <a:rPr lang="en-US" altLang="zh-TW" sz="1400" dirty="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 」</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專科詞彙與學科概念</a:t>
              </a:r>
              <a:r>
                <a:rPr lang="zh-TW" altLang="en-US" sz="1400" b="1" dirty="0" smtClean="0">
                  <a:solidFill>
                    <a:srgbClr val="FF0000"/>
                  </a:solidFill>
                  <a:latin typeface="微軟正黑體" panose="020B0604030504040204" pitchFamily="34" charset="-120"/>
                  <a:ea typeface="微軟正黑體" panose="020B0604030504040204" pitchFamily="34" charset="-120"/>
                </a:rPr>
                <a:t>聯繫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 </a:t>
              </a:r>
              <a:endParaRPr lang="en-US" altLang="zh-TW" sz="1400" b="1" dirty="0">
                <a:solidFill>
                  <a:srgbClr val="FF0000"/>
                </a:solidFill>
                <a:latin typeface="微軟正黑體" panose="020B0604030504040204" pitchFamily="34" charset="-120"/>
                <a:ea typeface="微軟正黑體" panose="020B0604030504040204" pitchFamily="34" charset="-120"/>
              </a:endParaRPr>
            </a:p>
          </p:txBody>
        </p:sp>
        <p:sp>
          <p:nvSpPr>
            <p:cNvPr id="13" name="矩形 12"/>
            <p:cNvSpPr/>
            <p:nvPr/>
          </p:nvSpPr>
          <p:spPr>
            <a:xfrm>
              <a:off x="278673" y="5984791"/>
              <a:ext cx="8630194" cy="738664"/>
            </a:xfrm>
            <a:prstGeom prst="rect">
              <a:avLst/>
            </a:prstGeom>
          </p:spPr>
          <p:txBody>
            <a:bodyPr wrap="square">
              <a:spAutoFit/>
            </a:bodyPr>
            <a:lstStyle/>
            <a:p>
              <a:pPr marL="269875" indent="-269875"/>
              <a:r>
                <a:rPr lang="en-US" altLang="zh-TW" sz="1400" dirty="0" smtClean="0">
                  <a:latin typeface="微軟正黑體" panose="020B0604030504040204" pitchFamily="34" charset="-120"/>
                  <a:ea typeface="微軟正黑體" panose="020B0604030504040204" pitchFamily="34" charset="-120"/>
                </a:rPr>
                <a:t>4. </a:t>
              </a:r>
              <a:r>
                <a:rPr lang="zh-TW" altLang="en-US" sz="1400" dirty="0" smtClean="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你可以</a:t>
              </a:r>
              <a:r>
                <a:rPr lang="zh-TW" altLang="en-US" sz="1400" dirty="0" smtClean="0">
                  <a:latin typeface="微軟正黑體" panose="020B0604030504040204" pitchFamily="34" charset="-120"/>
                  <a:ea typeface="微軟正黑體" panose="020B0604030504040204" pitchFamily="34" charset="-120"/>
                </a:rPr>
                <a:t>用以上已找到的資料來</a:t>
              </a:r>
              <a:r>
                <a:rPr lang="zh-TW" altLang="en-US" sz="1400" dirty="0">
                  <a:latin typeface="微軟正黑體" panose="020B0604030504040204" pitchFamily="34" charset="-120"/>
                  <a:ea typeface="微軟正黑體" panose="020B0604030504040204" pitchFamily="34" charset="-120"/>
                </a:rPr>
                <a:t>計算這個扇形</a:t>
              </a:r>
              <a:r>
                <a:rPr lang="zh-TW" altLang="en-US" sz="1400" dirty="0" smtClean="0">
                  <a:latin typeface="微軟正黑體" panose="020B0604030504040204" pitchFamily="34" charset="-120"/>
                  <a:ea typeface="微軟正黑體" panose="020B0604030504040204" pitchFamily="34" charset="-120"/>
                </a:rPr>
                <a:t>的周界嗎</a:t>
              </a:r>
              <a:r>
                <a:rPr lang="en-US" altLang="zh-TW" sz="1400" dirty="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en-US" altLang="zh-TW" sz="1400" dirty="0">
                  <a:latin typeface="微軟正黑體" panose="020B0604030504040204" pitchFamily="34" charset="-120"/>
                  <a:ea typeface="微軟正黑體" panose="020B0604030504040204" pitchFamily="34" charset="-120"/>
                </a:rPr>
                <a:t/>
              </a:r>
              <a:br>
                <a:rPr lang="en-US" altLang="zh-TW" sz="1400" dirty="0">
                  <a:latin typeface="微軟正黑體" panose="020B0604030504040204" pitchFamily="34" charset="-120"/>
                  <a:ea typeface="微軟正黑體" panose="020B0604030504040204" pitchFamily="34" charset="-120"/>
                </a:rPr>
              </a:b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專科詞彙與學科概念</a:t>
              </a:r>
              <a:r>
                <a:rPr lang="zh-TW" altLang="en-US" sz="1400" b="1" dirty="0" smtClean="0">
                  <a:solidFill>
                    <a:srgbClr val="FF0000"/>
                  </a:solidFill>
                  <a:latin typeface="微軟正黑體" panose="020B0604030504040204" pitchFamily="34" charset="-120"/>
                  <a:ea typeface="微軟正黑體" panose="020B0604030504040204" pitchFamily="34" charset="-120"/>
                </a:rPr>
                <a:t>聯繫 </a:t>
              </a:r>
              <a:r>
                <a:rPr lang="zh-TW" altLang="en-US" sz="1400" b="1" dirty="0" smtClean="0">
                  <a:latin typeface="微軟正黑體" panose="020B0604030504040204" pitchFamily="34" charset="-120"/>
                  <a:ea typeface="微軟正黑體" panose="020B0604030504040204" pitchFamily="34" charset="-120"/>
                </a:rPr>
                <a:t>和 </a:t>
              </a:r>
              <a:r>
                <a:rPr lang="zh-TW" altLang="en-US" sz="1400" b="1" dirty="0" smtClean="0">
                  <a:solidFill>
                    <a:srgbClr val="FF0000"/>
                  </a:solidFill>
                  <a:latin typeface="微軟正黑體" panose="020B0604030504040204" pitchFamily="34" charset="-120"/>
                  <a:ea typeface="微軟正黑體" panose="020B0604030504040204" pitchFamily="34" charset="-120"/>
                </a:rPr>
                <a:t>聯繫</a:t>
              </a:r>
              <a:r>
                <a:rPr lang="zh-TW" altLang="en-US" sz="1400" b="1" dirty="0">
                  <a:solidFill>
                    <a:srgbClr val="FF0000"/>
                  </a:solidFill>
                  <a:latin typeface="微軟正黑體" panose="020B0604030504040204" pitchFamily="34" charset="-120"/>
                  <a:ea typeface="微軟正黑體" panose="020B0604030504040204" pitchFamily="34" charset="-120"/>
                </a:rPr>
                <a:t>前備知識</a:t>
              </a:r>
              <a:r>
                <a:rPr lang="en-US" altLang="zh-TW" sz="1400" b="1" dirty="0">
                  <a:solidFill>
                    <a:srgbClr val="FF0000"/>
                  </a:solidFill>
                  <a:latin typeface="微軟正黑體" panose="020B0604030504040204" pitchFamily="34" charset="-120"/>
                  <a:ea typeface="微軟正黑體" panose="020B0604030504040204" pitchFamily="34" charset="-120"/>
                </a:rPr>
                <a:t>)</a:t>
              </a:r>
              <a:r>
                <a:rPr lang="zh-TW" altLang="en-US" sz="1400" b="1" dirty="0">
                  <a:solidFill>
                    <a:srgbClr val="FF0000"/>
                  </a:solidFill>
                  <a:latin typeface="微軟正黑體" panose="020B0604030504040204" pitchFamily="34" charset="-120"/>
                  <a:ea typeface="微軟正黑體" panose="020B0604030504040204" pitchFamily="34" charset="-120"/>
                </a:rPr>
                <a:t> </a:t>
              </a:r>
              <a:endParaRPr lang="en-US" altLang="zh-TW" sz="1400" b="1" dirty="0">
                <a:solidFill>
                  <a:srgbClr val="FF0000"/>
                </a:solidFill>
                <a:latin typeface="微軟正黑體" panose="020B0604030504040204" pitchFamily="34" charset="-120"/>
                <a:ea typeface="微軟正黑體" panose="020B0604030504040204" pitchFamily="34" charset="-120"/>
              </a:endParaRPr>
            </a:p>
            <a:p>
              <a:pPr marL="269875" indent="-269875"/>
              <a:endParaRPr lang="en-US" altLang="zh-TW" sz="1400"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2721977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88353" y="2525716"/>
            <a:ext cx="6347904" cy="1323439"/>
          </a:xfrm>
          <a:prstGeom prst="rect">
            <a:avLst/>
          </a:prstGeom>
        </p:spPr>
        <p:txBody>
          <a:bodyPr wrap="square">
            <a:spAutoFit/>
          </a:bodyPr>
          <a:lstStyle/>
          <a:p>
            <a:r>
              <a:rPr lang="zh-TW" altLang="en-US" sz="4000" b="1" dirty="0" smtClean="0">
                <a:latin typeface="微軟正黑體" panose="020B0604030504040204" pitchFamily="34" charset="-120"/>
                <a:ea typeface="微軟正黑體" panose="020B0604030504040204" pitchFamily="34" charset="-120"/>
              </a:rPr>
              <a:t>引入「文字題流程圖」，把文字式圖形題轉化成數式</a:t>
            </a:r>
            <a:endParaRPr lang="zh-HK" altLang="en-US" sz="4000" b="1" dirty="0">
              <a:latin typeface="微軟正黑體" panose="020B0604030504040204" pitchFamily="34" charset="-120"/>
              <a:ea typeface="微軟正黑體" panose="020B0604030504040204" pitchFamily="34" charset="-120"/>
            </a:endParaRPr>
          </a:p>
        </p:txBody>
      </p:sp>
      <p:sp>
        <p:nvSpPr>
          <p:cNvPr id="8" name="Rectangle 2"/>
          <p:cNvSpPr>
            <a:spLocks noGrp="1" noChangeArrowheads="1"/>
          </p:cNvSpPr>
          <p:nvPr>
            <p:ph type="title"/>
          </p:nvPr>
        </p:nvSpPr>
        <p:spPr>
          <a:xfrm>
            <a:off x="1969007" y="274638"/>
            <a:ext cx="4649075" cy="1143000"/>
          </a:xfrm>
        </p:spPr>
        <p:txBody>
          <a:bodyPr>
            <a:normAutofit/>
          </a:bodyPr>
          <a:lstStyle/>
          <a:p>
            <a:pPr eaLnBrk="1" hangingPunct="1"/>
            <a:r>
              <a:rPr lang="zh-TW" altLang="en-US" sz="4800" b="1" dirty="0" smtClean="0">
                <a:latin typeface="微軟正黑體" panose="020B0604030504040204" pitchFamily="34" charset="-120"/>
                <a:ea typeface="微軟正黑體" panose="020B0604030504040204" pitchFamily="34" charset="-120"/>
              </a:rPr>
              <a:t>針對學習</a:t>
            </a:r>
            <a:r>
              <a:rPr lang="zh-HK" altLang="en-US" sz="4800" b="1" dirty="0" smtClean="0">
                <a:latin typeface="微軟正黑體" panose="020B0604030504040204" pitchFamily="34" charset="-120"/>
                <a:ea typeface="微軟正黑體" panose="020B0604030504040204" pitchFamily="34" charset="-120"/>
              </a:rPr>
              <a:t>難點</a:t>
            </a:r>
            <a:r>
              <a:rPr lang="en-US" altLang="zh-HK" sz="4800" b="1" dirty="0">
                <a:latin typeface="微軟正黑體" panose="020B0604030504040204" pitchFamily="34" charset="-120"/>
                <a:ea typeface="微軟正黑體" panose="020B0604030504040204" pitchFamily="34" charset="-120"/>
              </a:rPr>
              <a:t>2</a:t>
            </a:r>
            <a:endParaRPr lang="zh-HK" altLang="zh-HK" sz="4800" b="1" dirty="0" smtClean="0">
              <a:latin typeface="微軟正黑體" panose="020B0604030504040204" pitchFamily="34" charset="-120"/>
              <a:ea typeface="微軟正黑體" panose="020B0604030504040204" pitchFamily="34" charset="-120"/>
            </a:endParaRPr>
          </a:p>
        </p:txBody>
      </p: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04" y="355775"/>
            <a:ext cx="755904" cy="755904"/>
          </a:xfrm>
          <a:prstGeom prst="rect">
            <a:avLst/>
          </a:prstGeom>
        </p:spPr>
      </p:pic>
      <p:pic>
        <p:nvPicPr>
          <p:cNvPr id="12" name="圖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30728">
            <a:off x="7091560" y="4436772"/>
            <a:ext cx="1738237" cy="1448531"/>
          </a:xfrm>
          <a:prstGeom prst="rect">
            <a:avLst/>
          </a:prstGeom>
        </p:spPr>
      </p:pic>
    </p:spTree>
    <p:extLst>
      <p:ext uri="{BB962C8B-B14F-4D97-AF65-F5344CB8AC3E}">
        <p14:creationId xmlns:p14="http://schemas.microsoft.com/office/powerpoint/2010/main" val="4244871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群組 17"/>
          <p:cNvGrpSpPr/>
          <p:nvPr/>
        </p:nvGrpSpPr>
        <p:grpSpPr>
          <a:xfrm>
            <a:off x="673789" y="56069"/>
            <a:ext cx="8101329" cy="6686181"/>
            <a:chOff x="673789" y="56069"/>
            <a:chExt cx="8101329" cy="6686181"/>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7835" y="367245"/>
              <a:ext cx="6869231" cy="6092965"/>
            </a:xfrm>
            <a:prstGeom prst="rect">
              <a:avLst/>
            </a:prstGeom>
          </p:spPr>
        </p:pic>
        <p:pic>
          <p:nvPicPr>
            <p:cNvPr id="16" name="圖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336459" y="5483423"/>
              <a:ext cx="1438659" cy="1258827"/>
            </a:xfrm>
            <a:prstGeom prst="rect">
              <a:avLst/>
            </a:prstGeom>
          </p:spPr>
        </p:pic>
        <p:pic>
          <p:nvPicPr>
            <p:cNvPr id="17" name="圖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flipV="1">
              <a:off x="673789" y="56069"/>
              <a:ext cx="1438659" cy="1258827"/>
            </a:xfrm>
            <a:prstGeom prst="rect">
              <a:avLst/>
            </a:prstGeom>
          </p:spPr>
        </p:pic>
        <p:sp>
          <p:nvSpPr>
            <p:cNvPr id="5" name="矩形 4"/>
            <p:cNvSpPr/>
            <p:nvPr/>
          </p:nvSpPr>
          <p:spPr>
            <a:xfrm>
              <a:off x="2897502" y="580884"/>
              <a:ext cx="3348995" cy="707886"/>
            </a:xfrm>
            <a:prstGeom prst="rect">
              <a:avLst/>
            </a:prstGeom>
          </p:spPr>
          <p:txBody>
            <a:bodyPr wrap="none">
              <a:spAutoFit/>
            </a:bodyPr>
            <a:lstStyle/>
            <a:p>
              <a:pPr algn="ctr"/>
              <a:r>
                <a:rPr lang="zh-TW" altLang="zh-HK" sz="4000" b="1" kern="1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文字題流程圖</a:t>
              </a:r>
              <a:endParaRPr lang="zh-HK" altLang="en-US" sz="4000" b="1" dirty="0">
                <a:solidFill>
                  <a:schemeClr val="bg1"/>
                </a:solidFill>
                <a:latin typeface="微軟正黑體" panose="020B0604030504040204" pitchFamily="34" charset="-120"/>
                <a:ea typeface="微軟正黑體" panose="020B0604030504040204" pitchFamily="34" charset="-120"/>
              </a:endParaRPr>
            </a:p>
          </p:txBody>
        </p:sp>
        <p:sp>
          <p:nvSpPr>
            <p:cNvPr id="6" name="矩形 5"/>
            <p:cNvSpPr/>
            <p:nvPr/>
          </p:nvSpPr>
          <p:spPr>
            <a:xfrm>
              <a:off x="2208532" y="1618186"/>
              <a:ext cx="4381328" cy="400110"/>
            </a:xfrm>
            <a:prstGeom prst="rect">
              <a:avLst/>
            </a:prstGeom>
          </p:spPr>
          <p:txBody>
            <a:bodyPr wrap="none">
              <a:spAutoFit/>
            </a:bodyPr>
            <a:lstStyle/>
            <a:p>
              <a:r>
                <a:rPr lang="zh-TW" altLang="en-US" sz="2000" dirty="0" smtClean="0">
                  <a:latin typeface="微軟正黑體" panose="020B0604030504040204" pitchFamily="34" charset="-120"/>
                  <a:ea typeface="微軟正黑體" panose="020B0604030504040204" pitchFamily="34" charset="-120"/>
                </a:rPr>
                <a:t>從題目中認出</a:t>
              </a:r>
              <a:r>
                <a:rPr lang="zh-TW" altLang="en-US" sz="2000" dirty="0">
                  <a:latin typeface="微軟正黑體" panose="020B0604030504040204" pitchFamily="34" charset="-120"/>
                  <a:ea typeface="微軟正黑體" panose="020B0604030504040204" pitchFamily="34" charset="-120"/>
                </a:rPr>
                <a:t>圖形 </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扇形</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 圓形</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 等等</a:t>
              </a:r>
              <a:r>
                <a:rPr lang="en-US" altLang="zh-TW" sz="2000" dirty="0">
                  <a:latin typeface="微軟正黑體" panose="020B0604030504040204" pitchFamily="34" charset="-120"/>
                  <a:ea typeface="微軟正黑體" panose="020B0604030504040204" pitchFamily="34" charset="-120"/>
                </a:rPr>
                <a:t>)</a:t>
              </a:r>
            </a:p>
          </p:txBody>
        </p:sp>
        <p:sp>
          <p:nvSpPr>
            <p:cNvPr id="7" name="矩形 6"/>
            <p:cNvSpPr/>
            <p:nvPr/>
          </p:nvSpPr>
          <p:spPr>
            <a:xfrm>
              <a:off x="2208533" y="2280198"/>
              <a:ext cx="5926622" cy="707886"/>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聯想與該圖形有關的公式  </a:t>
              </a:r>
              <a:r>
                <a:rPr lang="en-US" altLang="zh-TW" sz="2000" dirty="0" smtClean="0">
                  <a:latin typeface="微軟正黑體" panose="020B0604030504040204" pitchFamily="34" charset="-120"/>
                  <a:ea typeface="微軟正黑體" panose="020B0604030504040204" pitchFamily="34" charset="-120"/>
                </a:rPr>
                <a:t>( </a:t>
              </a:r>
              <a:r>
                <a:rPr lang="zh-TW" altLang="en-US" sz="2000" dirty="0" smtClean="0">
                  <a:latin typeface="微軟正黑體" panose="020B0604030504040204" pitchFamily="34" charset="-120"/>
                  <a:ea typeface="微軟正黑體" panose="020B0604030504040204" pitchFamily="34" charset="-120"/>
                </a:rPr>
                <a:t>如</a:t>
              </a:r>
              <a:r>
                <a:rPr lang="zh-TW" altLang="en-US" sz="2000" dirty="0">
                  <a:latin typeface="微軟正黑體" panose="020B0604030504040204" pitchFamily="34" charset="-120"/>
                  <a:ea typeface="微軟正黑體" panose="020B0604030504040204" pitchFamily="34" charset="-120"/>
                </a:rPr>
                <a:t>上述是扇形</a:t>
              </a:r>
              <a:r>
                <a:rPr lang="zh-TW" altLang="en-US" sz="2000" dirty="0" smtClean="0">
                  <a:latin typeface="微軟正黑體" panose="020B0604030504040204" pitchFamily="34" charset="-120"/>
                  <a:ea typeface="微軟正黑體" panose="020B0604030504040204" pitchFamily="34" charset="-120"/>
                </a:rPr>
                <a:t>，那</a:t>
              </a:r>
              <a:r>
                <a:rPr lang="zh-TW" altLang="en-US" sz="2000" dirty="0">
                  <a:latin typeface="微軟正黑體" panose="020B0604030504040204" pitchFamily="34" charset="-120"/>
                  <a:ea typeface="微軟正黑體" panose="020B0604030504040204" pitchFamily="34" charset="-120"/>
                </a:rPr>
                <a:t>有關的公式</a:t>
              </a:r>
              <a:r>
                <a:rPr lang="zh-TW" altLang="en-US" sz="2000">
                  <a:latin typeface="微軟正黑體" panose="020B0604030504040204" pitchFamily="34" charset="-120"/>
                  <a:ea typeface="微軟正黑體" panose="020B0604030504040204" pitchFamily="34" charset="-120"/>
                </a:rPr>
                <a:t>可以</a:t>
              </a:r>
              <a:r>
                <a:rPr lang="zh-TW" altLang="en-US" sz="2000">
                  <a:latin typeface="微軟正黑體" panose="020B0604030504040204" pitchFamily="34" charset="-120"/>
                  <a:ea typeface="微軟正黑體" panose="020B0604030504040204" pitchFamily="34" charset="-120"/>
                </a:rPr>
                <a:t>是弧長</a:t>
              </a:r>
              <a:r>
                <a:rPr lang="zh-TW" altLang="en-US" sz="2000" dirty="0">
                  <a:latin typeface="微軟正黑體" panose="020B0604030504040204" pitchFamily="34" charset="-120"/>
                  <a:ea typeface="微軟正黑體" panose="020B0604030504040204" pitchFamily="34" charset="-120"/>
                </a:rPr>
                <a:t>、扇形</a:t>
              </a:r>
              <a:r>
                <a:rPr lang="zh-TW" altLang="en-US" sz="2000" dirty="0" smtClean="0">
                  <a:latin typeface="微軟正黑體" panose="020B0604030504040204" pitchFamily="34" charset="-120"/>
                  <a:ea typeface="微軟正黑體" panose="020B0604030504040204" pitchFamily="34" charset="-120"/>
                </a:rPr>
                <a:t>面積 </a:t>
              </a:r>
              <a:r>
                <a:rPr lang="en-US" altLang="zh-TW" sz="2000" dirty="0" smtClean="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p:txBody>
        </p:sp>
        <p:sp>
          <p:nvSpPr>
            <p:cNvPr id="8" name="矩形 7"/>
            <p:cNvSpPr/>
            <p:nvPr/>
          </p:nvSpPr>
          <p:spPr>
            <a:xfrm>
              <a:off x="2208532" y="3053827"/>
              <a:ext cx="5926622" cy="707886"/>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從上述公式，列出所需的重點 </a:t>
              </a:r>
              <a:r>
                <a:rPr lang="en-US" altLang="zh-TW" sz="2000" dirty="0" smtClean="0">
                  <a:latin typeface="微軟正黑體" panose="020B0604030504040204" pitchFamily="34" charset="-120"/>
                  <a:ea typeface="微軟正黑體" panose="020B0604030504040204" pitchFamily="34" charset="-120"/>
                </a:rPr>
                <a:t/>
              </a:r>
              <a:br>
                <a:rPr lang="en-US" altLang="zh-TW" sz="2000" dirty="0" smtClean="0">
                  <a:latin typeface="微軟正黑體" panose="020B0604030504040204" pitchFamily="34" charset="-120"/>
                  <a:ea typeface="微軟正黑體" panose="020B0604030504040204" pitchFamily="34" charset="-120"/>
                </a:rPr>
              </a:br>
              <a:r>
                <a:rPr lang="en-US" altLang="zh-TW" sz="2000" dirty="0" smtClean="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圓心角</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 半徑</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 </a:t>
              </a:r>
              <a:r>
                <a:rPr lang="zh-TW" altLang="en-US" sz="2000" dirty="0" smtClean="0">
                  <a:latin typeface="微軟正黑體" panose="020B0604030504040204" pitchFamily="34" charset="-120"/>
                  <a:ea typeface="微軟正黑體" panose="020B0604030504040204" pitchFamily="34" charset="-120"/>
                </a:rPr>
                <a:t>弧長</a:t>
              </a:r>
              <a:r>
                <a:rPr lang="en-US" altLang="zh-TW" sz="2000" dirty="0" smtClean="0">
                  <a:latin typeface="微軟正黑體" panose="020B0604030504040204" pitchFamily="34" charset="-120"/>
                  <a:ea typeface="微軟正黑體" panose="020B0604030504040204" pitchFamily="34" charset="-120"/>
                </a:rPr>
                <a:t>?</a:t>
              </a:r>
              <a:r>
                <a:rPr lang="zh-TW" altLang="en-US" sz="2000" dirty="0" smtClean="0">
                  <a:latin typeface="微軟正黑體" panose="020B0604030504040204" pitchFamily="34" charset="-120"/>
                  <a:ea typeface="微軟正黑體" panose="020B0604030504040204" pitchFamily="34" charset="-120"/>
                </a:rPr>
                <a:t> </a:t>
              </a:r>
              <a:r>
                <a:rPr lang="zh-TW" altLang="en-US" sz="2000" dirty="0">
                  <a:latin typeface="微軟正黑體" panose="020B0604030504040204" pitchFamily="34" charset="-120"/>
                  <a:ea typeface="微軟正黑體" panose="020B0604030504040204" pitchFamily="34" charset="-120"/>
                </a:rPr>
                <a:t>扇形的面積</a:t>
              </a:r>
              <a:r>
                <a:rPr lang="en-US" altLang="zh-TW" sz="2000" dirty="0">
                  <a:latin typeface="微軟正黑體" panose="020B0604030504040204" pitchFamily="34" charset="-120"/>
                  <a:ea typeface="微軟正黑體" panose="020B0604030504040204" pitchFamily="34" charset="-120"/>
                </a:rPr>
                <a:t>?)</a:t>
              </a:r>
            </a:p>
          </p:txBody>
        </p:sp>
        <p:sp>
          <p:nvSpPr>
            <p:cNvPr id="13" name="矩形 12"/>
            <p:cNvSpPr/>
            <p:nvPr/>
          </p:nvSpPr>
          <p:spPr>
            <a:xfrm>
              <a:off x="2208532" y="3841829"/>
              <a:ext cx="5926622" cy="1015663"/>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從文字題及圖像上圈出關鍵資料，以及把這些資料與上述公式重點聯繫起來，從而確定利用那一條公式去計算題目</a:t>
              </a:r>
              <a:endParaRPr lang="en-US" altLang="zh-TW" sz="2000" dirty="0">
                <a:latin typeface="微軟正黑體" panose="020B0604030504040204" pitchFamily="34" charset="-120"/>
                <a:ea typeface="微軟正黑體" panose="020B0604030504040204" pitchFamily="34" charset="-120"/>
              </a:endParaRPr>
            </a:p>
          </p:txBody>
        </p:sp>
        <p:sp>
          <p:nvSpPr>
            <p:cNvPr id="14" name="矩形 13"/>
            <p:cNvSpPr/>
            <p:nvPr/>
          </p:nvSpPr>
          <p:spPr>
            <a:xfrm>
              <a:off x="2208532" y="5098005"/>
              <a:ext cx="5926622" cy="400110"/>
            </a:xfrm>
            <a:prstGeom prst="rect">
              <a:avLst/>
            </a:prstGeom>
          </p:spPr>
          <p:txBody>
            <a:bodyPr wrap="none">
              <a:spAutoFit/>
            </a:bodyPr>
            <a:lstStyle/>
            <a:p>
              <a:r>
                <a:rPr lang="zh-TW" altLang="en-US" sz="2000" dirty="0">
                  <a:latin typeface="微軟正黑體" panose="020B0604030504040204" pitchFamily="34" charset="-120"/>
                  <a:ea typeface="微軟正黑體" panose="020B0604030504040204" pitchFamily="34" charset="-120"/>
                </a:rPr>
                <a:t>把關鍵資料代入公式，把公式</a:t>
              </a:r>
              <a:r>
                <a:rPr lang="en-US" altLang="zh-TW" sz="2000" dirty="0">
                  <a:latin typeface="微軟正黑體" panose="020B0604030504040204" pitchFamily="34" charset="-120"/>
                  <a:ea typeface="微軟正黑體" panose="020B0604030504040204" pitchFamily="34" charset="-120"/>
                </a:rPr>
                <a:t>/</a:t>
              </a:r>
              <a:r>
                <a:rPr lang="zh-TW" altLang="zh-HK" sz="2000" dirty="0">
                  <a:latin typeface="微軟正黑體" panose="020B0604030504040204" pitchFamily="34" charset="-120"/>
                  <a:ea typeface="微軟正黑體" panose="020B0604030504040204" pitchFamily="34" charset="-120"/>
                </a:rPr>
                <a:t>方程與文字互相驗證</a:t>
              </a:r>
              <a:endParaRPr lang="en-US" altLang="zh-TW" sz="2000" dirty="0">
                <a:latin typeface="微軟正黑體" panose="020B0604030504040204" pitchFamily="34" charset="-120"/>
                <a:ea typeface="微軟正黑體" panose="020B0604030504040204" pitchFamily="34" charset="-120"/>
              </a:endParaRPr>
            </a:p>
          </p:txBody>
        </p:sp>
        <p:sp>
          <p:nvSpPr>
            <p:cNvPr id="15" name="矩形 14"/>
            <p:cNvSpPr/>
            <p:nvPr/>
          </p:nvSpPr>
          <p:spPr>
            <a:xfrm>
              <a:off x="2208532" y="5900103"/>
              <a:ext cx="954107" cy="400110"/>
            </a:xfrm>
            <a:prstGeom prst="rect">
              <a:avLst/>
            </a:prstGeom>
          </p:spPr>
          <p:txBody>
            <a:bodyPr wrap="none">
              <a:spAutoFit/>
            </a:bodyPr>
            <a:lstStyle/>
            <a:p>
              <a:r>
                <a:rPr lang="zh-TW" altLang="zh-HK" sz="2000" kern="100" dirty="0">
                  <a:latin typeface="微軟正黑體" panose="020B0604030504040204" pitchFamily="34" charset="-120"/>
                  <a:ea typeface="微軟正黑體" panose="020B0604030504040204" pitchFamily="34" charset="-120"/>
                  <a:cs typeface="Times New Roman" panose="02020603050405020304" pitchFamily="18" charset="0"/>
                </a:rPr>
                <a:t>解方程</a:t>
              </a:r>
              <a:endParaRPr lang="zh-HK" altLang="en-US" sz="2000"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1119007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577" y="204482"/>
            <a:ext cx="8734846" cy="6449035"/>
          </a:xfrm>
          <a:prstGeom prst="rect">
            <a:avLst/>
          </a:prstGeom>
        </p:spPr>
      </p:pic>
      <p:sp>
        <p:nvSpPr>
          <p:cNvPr id="3" name="矩形 2"/>
          <p:cNvSpPr/>
          <p:nvPr/>
        </p:nvSpPr>
        <p:spPr>
          <a:xfrm>
            <a:off x="341737" y="501134"/>
            <a:ext cx="4801314" cy="707886"/>
          </a:xfrm>
          <a:prstGeom prst="rect">
            <a:avLst/>
          </a:prstGeom>
        </p:spPr>
        <p:txBody>
          <a:bodyPr wrap="none">
            <a:spAutoFit/>
          </a:bodyPr>
          <a:lstStyle/>
          <a:p>
            <a:pPr algn="ctr">
              <a:defRPr/>
            </a:pPr>
            <a:r>
              <a:rPr lang="zh-TW" altLang="zh-HK" sz="4000" b="1" dirty="0">
                <a:solidFill>
                  <a:schemeClr val="accent2">
                    <a:lumMod val="75000"/>
                  </a:schemeClr>
                </a:solidFill>
                <a:latin typeface="微軟正黑體" panose="020B0604030504040204" pitchFamily="34" charset="-120"/>
                <a:ea typeface="微軟正黑體" panose="020B0604030504040204" pitchFamily="34" charset="-120"/>
              </a:rPr>
              <a:t>求</a:t>
            </a:r>
            <a:r>
              <a:rPr lang="zh-TW" altLang="en-US" sz="4000" b="1" dirty="0">
                <a:solidFill>
                  <a:schemeClr val="accent2">
                    <a:lumMod val="75000"/>
                  </a:schemeClr>
                </a:solidFill>
                <a:latin typeface="微軟正黑體" panose="020B0604030504040204" pitchFamily="34" charset="-120"/>
                <a:ea typeface="微軟正黑體" panose="020B0604030504040204" pitchFamily="34" charset="-120"/>
              </a:rPr>
              <a:t>右圖的</a:t>
            </a:r>
            <a:r>
              <a:rPr lang="zh-TW" altLang="zh-HK" sz="4000" b="1" dirty="0">
                <a:solidFill>
                  <a:schemeClr val="accent2">
                    <a:lumMod val="75000"/>
                  </a:schemeClr>
                </a:solidFill>
                <a:latin typeface="微軟正黑體" panose="020B0604030504040204" pitchFamily="34" charset="-120"/>
                <a:ea typeface="微軟正黑體" panose="020B0604030504040204" pitchFamily="34" charset="-120"/>
              </a:rPr>
              <a:t>扇形面積。</a:t>
            </a:r>
          </a:p>
        </p:txBody>
      </p:sp>
      <p:sp>
        <p:nvSpPr>
          <p:cNvPr id="4" name="矩形 3"/>
          <p:cNvSpPr/>
          <p:nvPr/>
        </p:nvSpPr>
        <p:spPr>
          <a:xfrm>
            <a:off x="450388" y="1887974"/>
            <a:ext cx="1430200" cy="369332"/>
          </a:xfrm>
          <a:prstGeom prst="rect">
            <a:avLst/>
          </a:prstGeom>
        </p:spPr>
        <p:txBody>
          <a:bodyPr wrap="none">
            <a:spAutoFit/>
          </a:bodyPr>
          <a:lstStyle/>
          <a:p>
            <a:pPr lvl="0" fontAlgn="base">
              <a:spcBef>
                <a:spcPct val="20000"/>
              </a:spcBef>
              <a:spcAft>
                <a:spcPct val="0"/>
              </a:spcAft>
              <a:buClr>
                <a:schemeClr val="tx1"/>
              </a:buClr>
            </a:pPr>
            <a:r>
              <a:rPr lang="en-US" altLang="zh-TW" dirty="0" smtClean="0">
                <a:latin typeface="微軟正黑體" panose="020B0604030504040204" pitchFamily="34" charset="-120"/>
                <a:ea typeface="微軟正黑體" panose="020B0604030504040204" pitchFamily="34" charset="-120"/>
              </a:rPr>
              <a:t>1)  </a:t>
            </a:r>
            <a:r>
              <a:rPr lang="zh-TW" altLang="zh-HK" dirty="0">
                <a:latin typeface="微軟正黑體" panose="020B0604030504040204" pitchFamily="34" charset="-120"/>
                <a:ea typeface="微軟正黑體" panose="020B0604030504040204" pitchFamily="34" charset="-120"/>
              </a:rPr>
              <a:t>認出圖形</a:t>
            </a:r>
            <a:endParaRPr kumimoji="1" lang="zh-TW" altLang="en-US" sz="2000" dirty="0">
              <a:latin typeface="微軟正黑體" panose="020B0604030504040204" pitchFamily="34" charset="-120"/>
              <a:ea typeface="微軟正黑體" panose="020B0604030504040204" pitchFamily="34" charset="-120"/>
            </a:endParaRPr>
          </a:p>
        </p:txBody>
      </p:sp>
      <p:sp>
        <p:nvSpPr>
          <p:cNvPr id="5" name="矩形 4"/>
          <p:cNvSpPr/>
          <p:nvPr/>
        </p:nvSpPr>
        <p:spPr>
          <a:xfrm>
            <a:off x="5671170" y="1887974"/>
            <a:ext cx="992579" cy="369332"/>
          </a:xfrm>
          <a:prstGeom prst="rect">
            <a:avLst/>
          </a:prstGeom>
        </p:spPr>
        <p:txBody>
          <a:bodyPr wrap="none">
            <a:spAutoFit/>
          </a:bodyPr>
          <a:lstStyle/>
          <a:p>
            <a:pPr marL="285750" lvl="0" indent="-285750" fontAlgn="base">
              <a:spcBef>
                <a:spcPct val="20000"/>
              </a:spcBef>
              <a:spcAft>
                <a:spcPct val="0"/>
              </a:spcAft>
              <a:buClr>
                <a:schemeClr val="tx1"/>
              </a:buClr>
              <a:buFont typeface="Wingdings" panose="05000000000000000000" pitchFamily="2" charset="2"/>
              <a:buChar char="l"/>
            </a:pPr>
            <a:r>
              <a:rPr kumimoji="1" lang="zh-TW" altLang="en-US" dirty="0" smtClean="0">
                <a:latin typeface="微軟正黑體" panose="020B0604030504040204" pitchFamily="34" charset="-120"/>
                <a:ea typeface="微軟正黑體" panose="020B0604030504040204" pitchFamily="34" charset="-120"/>
              </a:rPr>
              <a:t> 扇形</a:t>
            </a:r>
            <a:endParaRPr kumimoji="1" lang="zh-TW" altLang="en-US" dirty="0">
              <a:latin typeface="微軟正黑體" panose="020B0604030504040204" pitchFamily="34" charset="-120"/>
              <a:ea typeface="微軟正黑體" panose="020B0604030504040204" pitchFamily="34" charset="-120"/>
            </a:endParaRPr>
          </a:p>
        </p:txBody>
      </p:sp>
      <p:sp>
        <p:nvSpPr>
          <p:cNvPr id="6" name="矩形 5"/>
          <p:cNvSpPr/>
          <p:nvPr/>
        </p:nvSpPr>
        <p:spPr>
          <a:xfrm>
            <a:off x="450388" y="2554422"/>
            <a:ext cx="3307886" cy="646331"/>
          </a:xfrm>
          <a:prstGeom prst="rect">
            <a:avLst/>
          </a:prstGeom>
        </p:spPr>
        <p:txBody>
          <a:bodyPr wrap="square">
            <a:spAutoFit/>
          </a:bodyPr>
          <a:lstStyle/>
          <a:p>
            <a:pPr marL="365125" lvl="0" indent="-365125" fontAlgn="base">
              <a:spcBef>
                <a:spcPct val="20000"/>
              </a:spcBef>
              <a:spcAft>
                <a:spcPct val="0"/>
              </a:spcAft>
              <a:buClr>
                <a:schemeClr val="tx1"/>
              </a:buClr>
            </a:pP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 </a:t>
            </a:r>
            <a:r>
              <a:rPr lang="zh-TW" altLang="en-US" dirty="0" smtClean="0">
                <a:latin typeface="微軟正黑體" panose="020B0604030504040204" pitchFamily="34" charset="-120"/>
                <a:ea typeface="微軟正黑體" panose="020B0604030504040204" pitchFamily="34" charset="-120"/>
              </a:rPr>
              <a:t> </a:t>
            </a:r>
            <a:r>
              <a:rPr lang="zh-TW" altLang="zh-HK" dirty="0" smtClean="0">
                <a:latin typeface="微軟正黑體" panose="020B0604030504040204" pitchFamily="34" charset="-120"/>
                <a:ea typeface="微軟正黑體" panose="020B0604030504040204" pitchFamily="34" charset="-120"/>
              </a:rPr>
              <a:t>聯想</a:t>
            </a:r>
            <a:r>
              <a:rPr lang="zh-TW" altLang="zh-HK" dirty="0">
                <a:latin typeface="微軟正黑體" panose="020B0604030504040204" pitchFamily="34" charset="-120"/>
                <a:ea typeface="微軟正黑體" panose="020B0604030504040204" pitchFamily="34" charset="-120"/>
              </a:rPr>
              <a:t>與該圖形有關的公式</a:t>
            </a:r>
            <a:r>
              <a:rPr lang="zh-TW" altLang="en-US" dirty="0">
                <a:latin typeface="微軟正黑體" panose="020B0604030504040204" pitchFamily="34" charset="-120"/>
                <a:ea typeface="微軟正黑體" panose="020B0604030504040204" pitchFamily="34" charset="-120"/>
              </a:rPr>
              <a:t>，及</a:t>
            </a:r>
            <a:r>
              <a:rPr lang="zh-TW" altLang="zh-HK" dirty="0">
                <a:latin typeface="微軟正黑體" panose="020B0604030504040204" pitchFamily="34" charset="-120"/>
                <a:ea typeface="微軟正黑體" panose="020B0604030504040204" pitchFamily="34" charset="-120"/>
              </a:rPr>
              <a:t>列出所需的重點</a:t>
            </a:r>
            <a:endParaRPr kumimoji="1" lang="zh-TW" altLang="en-US" sz="2000"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a14="http://schemas.microsoft.com/office/drawing/2010/main">
        <mc:Choice Requires="a14">
          <p:sp>
            <p:nvSpPr>
              <p:cNvPr id="7" name="矩形 6"/>
              <p:cNvSpPr/>
              <p:nvPr/>
            </p:nvSpPr>
            <p:spPr>
              <a:xfrm>
                <a:off x="5671170" y="2603341"/>
                <a:ext cx="2616678" cy="556819"/>
              </a:xfrm>
              <a:prstGeom prst="rect">
                <a:avLst/>
              </a:prstGeom>
            </p:spPr>
            <p:txBody>
              <a:bodyPr wrap="none">
                <a:spAutoFit/>
              </a:bodyPr>
              <a:lstStyle/>
              <a:p>
                <a:pPr marL="285750" lvl="0" indent="-285750" fontAlgn="base">
                  <a:spcBef>
                    <a:spcPct val="20000"/>
                  </a:spcBef>
                  <a:spcAft>
                    <a:spcPct val="0"/>
                  </a:spcAft>
                  <a:buClr>
                    <a:schemeClr val="tx1"/>
                  </a:buClr>
                  <a:buFont typeface="Wingdings" panose="05000000000000000000" pitchFamily="2" charset="2"/>
                  <a:buChar char="l"/>
                </a:pPr>
                <a:r>
                  <a:rPr kumimoji="1" lang="zh-TW" altLang="en-US" dirty="0" smtClean="0">
                    <a:latin typeface="微軟正黑體" panose="020B0604030504040204" pitchFamily="34" charset="-120"/>
                    <a:ea typeface="微軟正黑體" panose="020B0604030504040204" pitchFamily="34" charset="-120"/>
                  </a:rPr>
                  <a:t> 弧</a:t>
                </a:r>
                <a:r>
                  <a:rPr kumimoji="1" lang="zh-TW" altLang="en-US" dirty="0">
                    <a:latin typeface="微軟正黑體" panose="020B0604030504040204" pitchFamily="34" charset="-120"/>
                    <a:ea typeface="微軟正黑體" panose="020B0604030504040204" pitchFamily="34" charset="-120"/>
                  </a:rPr>
                  <a:t>長 </a:t>
                </a:r>
                <a:r>
                  <a:rPr kumimoji="1" lang="en-US" altLang="zh-TW" dirty="0">
                    <a:latin typeface="微軟正黑體" panose="020B0604030504040204" pitchFamily="34" charset="-120"/>
                    <a:ea typeface="微軟正黑體" panose="020B0604030504040204" pitchFamily="34" charset="-120"/>
                  </a:rPr>
                  <a:t>=</a:t>
                </a:r>
                <a:r>
                  <a:rPr kumimoji="1" lang="zh-TW" altLang="en-US" dirty="0">
                    <a:latin typeface="微軟正黑體" panose="020B0604030504040204" pitchFamily="34" charset="-120"/>
                    <a:ea typeface="微軟正黑體" panose="020B0604030504040204" pitchFamily="34" charset="-120"/>
                  </a:rPr>
                  <a:t> </a:t>
                </a:r>
                <a14:m>
                  <m:oMath xmlns:m="http://schemas.openxmlformats.org/officeDocument/2006/math">
                    <m:f>
                      <m:fPr>
                        <m:ctrlPr>
                          <a:rPr kumimoji="1" lang="en-US" altLang="zh-TW" i="1" dirty="0">
                            <a:latin typeface="Cambria Math"/>
                          </a:rPr>
                        </m:ctrlPr>
                      </m:fPr>
                      <m:num>
                        <m:r>
                          <a:rPr kumimoji="1" lang="zh-TW" altLang="en-US" dirty="0">
                            <a:latin typeface="Cambria Math" panose="02040503050406030204" pitchFamily="18" charset="0"/>
                          </a:rPr>
                          <m:t>圓</m:t>
                        </m:r>
                        <m:r>
                          <a:rPr kumimoji="1" lang="zh-TW" altLang="en-US" i="1" dirty="0">
                            <a:latin typeface="Cambria Math" panose="02040503050406030204" pitchFamily="18" charset="0"/>
                          </a:rPr>
                          <m:t>心角</m:t>
                        </m:r>
                      </m:num>
                      <m:den>
                        <m:r>
                          <a:rPr kumimoji="1" lang="en-US" altLang="zh-TW" i="1" dirty="0">
                            <a:latin typeface="Cambria Math" panose="02040503050406030204" pitchFamily="18" charset="0"/>
                          </a:rPr>
                          <m:t>360°</m:t>
                        </m:r>
                      </m:den>
                    </m:f>
                    <m:r>
                      <a:rPr kumimoji="1" lang="en-US" altLang="zh-TW" i="1" dirty="0">
                        <a:latin typeface="Cambria Math" panose="02040503050406030204" pitchFamily="18" charset="0"/>
                      </a:rPr>
                      <m:t>×2</m:t>
                    </m:r>
                    <m:r>
                      <a:rPr kumimoji="1" lang="en-US" altLang="zh-TW" i="1" dirty="0">
                        <a:latin typeface="Cambria Math" panose="02040503050406030204" pitchFamily="18" charset="0"/>
                      </a:rPr>
                      <m:t>𝜋</m:t>
                    </m:r>
                    <m:r>
                      <a:rPr kumimoji="1" lang="en-US" altLang="zh-TW" i="1" dirty="0">
                        <a:latin typeface="Cambria Math" panose="02040503050406030204" pitchFamily="18" charset="0"/>
                      </a:rPr>
                      <m:t>𝑟</m:t>
                    </m:r>
                  </m:oMath>
                </a14:m>
                <a:endParaRPr kumimoji="1" lang="zh-TW" altLang="en-US" dirty="0">
                  <a:latin typeface="微軟正黑體" panose="020B0604030504040204" pitchFamily="34" charset="-120"/>
                  <a:ea typeface="微軟正黑體" panose="020B0604030504040204" pitchFamily="34" charset="-120"/>
                </a:endParaRPr>
              </a:p>
            </p:txBody>
          </p:sp>
        </mc:Choice>
        <mc:Fallback xmlns="">
          <p:sp>
            <p:nvSpPr>
              <p:cNvPr id="7" name="矩形 6"/>
              <p:cNvSpPr>
                <a:spLocks noRot="1" noChangeAspect="1" noMove="1" noResize="1" noEditPoints="1" noAdjustHandles="1" noChangeArrowheads="1" noChangeShapeType="1" noTextEdit="1"/>
              </p:cNvSpPr>
              <p:nvPr/>
            </p:nvSpPr>
            <p:spPr>
              <a:xfrm>
                <a:off x="5671170" y="2603341"/>
                <a:ext cx="2616678" cy="556819"/>
              </a:xfrm>
              <a:prstGeom prst="rect">
                <a:avLst/>
              </a:prstGeom>
              <a:blipFill rotWithShape="0">
                <a:blip r:embed="rId4"/>
                <a:stretch>
                  <a:fillRect l="-1395" b="-5495"/>
                </a:stretch>
              </a:blipFill>
            </p:spPr>
            <p:txBody>
              <a:bodyPr/>
              <a:lstStyle/>
              <a:p>
                <a:r>
                  <a:rPr lang="zh-HK" altLang="en-US">
                    <a:noFill/>
                  </a:rPr>
                  <a:t> </a:t>
                </a:r>
              </a:p>
            </p:txBody>
          </p:sp>
        </mc:Fallback>
      </mc:AlternateContent>
      <mc:AlternateContent xmlns:mc="http://schemas.openxmlformats.org/markup-compatibility/2006" xmlns:a14="http://schemas.microsoft.com/office/drawing/2010/main">
        <mc:Choice Requires="a14">
          <p:sp>
            <p:nvSpPr>
              <p:cNvPr id="8" name="矩形 7"/>
              <p:cNvSpPr/>
              <p:nvPr/>
            </p:nvSpPr>
            <p:spPr>
              <a:xfrm>
                <a:off x="5671170" y="3358979"/>
                <a:ext cx="3052567" cy="556819"/>
              </a:xfrm>
              <a:prstGeom prst="rect">
                <a:avLst/>
              </a:prstGeom>
            </p:spPr>
            <p:txBody>
              <a:bodyPr wrap="none">
                <a:spAutoFit/>
              </a:bodyPr>
              <a:lstStyle/>
              <a:p>
                <a:pPr marL="285750" indent="-285750">
                  <a:buFont typeface="Wingdings" panose="05000000000000000000" pitchFamily="2" charset="2"/>
                  <a:buChar char="l"/>
                </a:pPr>
                <a:r>
                  <a:rPr kumimoji="1" lang="zh-TW" altLang="en-US" dirty="0" smtClean="0">
                    <a:latin typeface="微軟正黑體" panose="020B0604030504040204" pitchFamily="34" charset="-120"/>
                    <a:ea typeface="微軟正黑體" panose="020B0604030504040204" pitchFamily="34" charset="-120"/>
                  </a:rPr>
                  <a:t> 扇形</a:t>
                </a:r>
                <a:r>
                  <a:rPr kumimoji="1" lang="zh-TW" altLang="en-US" dirty="0">
                    <a:latin typeface="微軟正黑體" panose="020B0604030504040204" pitchFamily="34" charset="-120"/>
                    <a:ea typeface="微軟正黑體" panose="020B0604030504040204" pitchFamily="34" charset="-120"/>
                  </a:rPr>
                  <a:t>面積</a:t>
                </a:r>
                <a:r>
                  <a:rPr kumimoji="1" lang="en-US" altLang="zh-TW" dirty="0">
                    <a:latin typeface="微軟正黑體" panose="020B0604030504040204" pitchFamily="34" charset="-120"/>
                    <a:ea typeface="微軟正黑體" panose="020B0604030504040204" pitchFamily="34" charset="-120"/>
                  </a:rPr>
                  <a:t>=</a:t>
                </a:r>
                <a:r>
                  <a:rPr kumimoji="1" lang="zh-TW" altLang="en-US" dirty="0">
                    <a:latin typeface="微軟正黑體" panose="020B0604030504040204" pitchFamily="34" charset="-120"/>
                    <a:ea typeface="微軟正黑體" panose="020B0604030504040204" pitchFamily="34" charset="-120"/>
                  </a:rPr>
                  <a:t> </a:t>
                </a:r>
                <a14:m>
                  <m:oMath xmlns:m="http://schemas.openxmlformats.org/officeDocument/2006/math">
                    <m:f>
                      <m:fPr>
                        <m:ctrlPr>
                          <a:rPr kumimoji="1" lang="en-US" altLang="zh-TW" i="1" dirty="0">
                            <a:latin typeface="Cambria Math"/>
                          </a:rPr>
                        </m:ctrlPr>
                      </m:fPr>
                      <m:num>
                        <m:r>
                          <a:rPr kumimoji="1" lang="zh-TW" altLang="en-US" dirty="0">
                            <a:latin typeface="Cambria Math" panose="02040503050406030204" pitchFamily="18" charset="0"/>
                          </a:rPr>
                          <m:t>圓</m:t>
                        </m:r>
                        <m:r>
                          <a:rPr kumimoji="1" lang="zh-TW" altLang="en-US" i="1" dirty="0">
                            <a:latin typeface="Cambria Math" panose="02040503050406030204" pitchFamily="18" charset="0"/>
                          </a:rPr>
                          <m:t>心角</m:t>
                        </m:r>
                      </m:num>
                      <m:den>
                        <m:r>
                          <a:rPr kumimoji="1" lang="en-US" altLang="zh-TW" i="1" dirty="0">
                            <a:latin typeface="Cambria Math" panose="02040503050406030204" pitchFamily="18" charset="0"/>
                          </a:rPr>
                          <m:t>360°</m:t>
                        </m:r>
                      </m:den>
                    </m:f>
                    <m:r>
                      <a:rPr kumimoji="1" lang="en-US" altLang="zh-TW" i="1" dirty="0">
                        <a:latin typeface="Cambria Math" panose="02040503050406030204" pitchFamily="18" charset="0"/>
                      </a:rPr>
                      <m:t>×</m:t>
                    </m:r>
                    <m:r>
                      <a:rPr kumimoji="1" lang="en-US" altLang="zh-TW" i="1" dirty="0">
                        <a:latin typeface="Cambria Math" panose="02040503050406030204" pitchFamily="18" charset="0"/>
                      </a:rPr>
                      <m:t>𝜋</m:t>
                    </m:r>
                    <m:sSup>
                      <m:sSupPr>
                        <m:ctrlPr>
                          <a:rPr kumimoji="1" lang="en-US" altLang="zh-TW" i="1" dirty="0">
                            <a:latin typeface="Cambria Math"/>
                          </a:rPr>
                        </m:ctrlPr>
                      </m:sSupPr>
                      <m:e>
                        <m:r>
                          <a:rPr kumimoji="1" lang="en-US" altLang="zh-TW" i="1" dirty="0">
                            <a:latin typeface="Cambria Math" panose="02040503050406030204" pitchFamily="18" charset="0"/>
                          </a:rPr>
                          <m:t>𝑟</m:t>
                        </m:r>
                      </m:e>
                      <m:sup>
                        <m:r>
                          <a:rPr kumimoji="1" lang="en-US" altLang="zh-TW" i="1" dirty="0">
                            <a:latin typeface="Cambria Math" panose="02040503050406030204" pitchFamily="18" charset="0"/>
                          </a:rPr>
                          <m:t>2</m:t>
                        </m:r>
                      </m:sup>
                    </m:sSup>
                  </m:oMath>
                </a14:m>
                <a:endParaRPr lang="zh-HK" altLang="en-US" dirty="0">
                  <a:latin typeface="微軟正黑體" panose="020B0604030504040204" pitchFamily="34" charset="-120"/>
                  <a:ea typeface="微軟正黑體" panose="020B0604030504040204" pitchFamily="34" charset="-120"/>
                </a:endParaRPr>
              </a:p>
            </p:txBody>
          </p:sp>
        </mc:Choice>
        <mc:Fallback xmlns="">
          <p:sp>
            <p:nvSpPr>
              <p:cNvPr id="8" name="矩形 7"/>
              <p:cNvSpPr>
                <a:spLocks noRot="1" noChangeAspect="1" noMove="1" noResize="1" noEditPoints="1" noAdjustHandles="1" noChangeArrowheads="1" noChangeShapeType="1" noTextEdit="1"/>
              </p:cNvSpPr>
              <p:nvPr/>
            </p:nvSpPr>
            <p:spPr>
              <a:xfrm>
                <a:off x="5671170" y="3358979"/>
                <a:ext cx="3052567" cy="556819"/>
              </a:xfrm>
              <a:prstGeom prst="rect">
                <a:avLst/>
              </a:prstGeom>
              <a:blipFill rotWithShape="0">
                <a:blip r:embed="rId5"/>
                <a:stretch>
                  <a:fillRect l="-1198" b="-5495"/>
                </a:stretch>
              </a:blipFill>
            </p:spPr>
            <p:txBody>
              <a:bodyPr/>
              <a:lstStyle/>
              <a:p>
                <a:r>
                  <a:rPr lang="zh-HK" altLang="en-US">
                    <a:noFill/>
                  </a:rPr>
                  <a:t> </a:t>
                </a:r>
              </a:p>
            </p:txBody>
          </p:sp>
        </mc:Fallback>
      </mc:AlternateContent>
      <p:sp>
        <p:nvSpPr>
          <p:cNvPr id="9" name="矩形 8"/>
          <p:cNvSpPr/>
          <p:nvPr/>
        </p:nvSpPr>
        <p:spPr>
          <a:xfrm>
            <a:off x="450388" y="4209785"/>
            <a:ext cx="3738524" cy="369332"/>
          </a:xfrm>
          <a:prstGeom prst="rect">
            <a:avLst/>
          </a:prstGeom>
        </p:spPr>
        <p:txBody>
          <a:bodyPr wrap="none">
            <a:spAutoFit/>
          </a:bodyPr>
          <a:lstStyle/>
          <a:p>
            <a:pPr lvl="0" fontAlgn="base">
              <a:spcBef>
                <a:spcPct val="20000"/>
              </a:spcBef>
              <a:spcAft>
                <a:spcPct val="0"/>
              </a:spcAft>
              <a:buClr>
                <a:schemeClr val="tx1"/>
              </a:buClr>
            </a:pPr>
            <a:r>
              <a:rPr lang="en-US" altLang="zh-TW" dirty="0">
                <a:latin typeface="微軟正黑體" panose="020B0604030504040204" pitchFamily="34" charset="-120"/>
                <a:ea typeface="微軟正黑體" panose="020B0604030504040204" pitchFamily="34" charset="-120"/>
              </a:rPr>
              <a:t>3)</a:t>
            </a:r>
            <a:r>
              <a:rPr lang="zh-TW" altLang="en-US" dirty="0">
                <a:latin typeface="微軟正黑體" panose="020B0604030504040204" pitchFamily="34" charset="-120"/>
                <a:ea typeface="微軟正黑體" panose="020B0604030504040204" pitchFamily="34" charset="-120"/>
              </a:rPr>
              <a:t> </a:t>
            </a:r>
            <a:r>
              <a:rPr lang="zh-TW" altLang="en-US" dirty="0" smtClean="0">
                <a:latin typeface="微軟正黑體" panose="020B0604030504040204" pitchFamily="34" charset="-120"/>
                <a:ea typeface="微軟正黑體" panose="020B0604030504040204" pitchFamily="34" charset="-120"/>
              </a:rPr>
              <a:t> </a:t>
            </a:r>
            <a:r>
              <a:rPr lang="zh-TW" altLang="zh-HK" dirty="0" smtClean="0">
                <a:latin typeface="微軟正黑體" panose="020B0604030504040204" pitchFamily="34" charset="-120"/>
                <a:ea typeface="微軟正黑體" panose="020B0604030504040204" pitchFamily="34" charset="-120"/>
              </a:rPr>
              <a:t>從</a:t>
            </a:r>
            <a:r>
              <a:rPr lang="zh-TW" altLang="zh-HK" dirty="0">
                <a:latin typeface="微軟正黑體" panose="020B0604030504040204" pitchFamily="34" charset="-120"/>
                <a:ea typeface="微軟正黑體" panose="020B0604030504040204" pitchFamily="34" charset="-120"/>
              </a:rPr>
              <a:t>文字題及圖像上圈出關鍵資料</a:t>
            </a:r>
            <a:endParaRPr kumimoji="1" lang="zh-TW" altLang="en-US" sz="2000" dirty="0">
              <a:latin typeface="微軟正黑體" panose="020B0604030504040204" pitchFamily="34" charset="-120"/>
              <a:ea typeface="微軟正黑體" panose="020B0604030504040204" pitchFamily="34" charset="-120"/>
            </a:endParaRPr>
          </a:p>
        </p:txBody>
      </p:sp>
      <p:sp>
        <p:nvSpPr>
          <p:cNvPr id="10" name="矩形 9"/>
          <p:cNvSpPr/>
          <p:nvPr/>
        </p:nvSpPr>
        <p:spPr>
          <a:xfrm>
            <a:off x="450388" y="4746230"/>
            <a:ext cx="3738524" cy="369332"/>
          </a:xfrm>
          <a:prstGeom prst="rect">
            <a:avLst/>
          </a:prstGeom>
        </p:spPr>
        <p:txBody>
          <a:bodyPr wrap="none">
            <a:spAutoFit/>
          </a:bodyPr>
          <a:lstStyle/>
          <a:p>
            <a:pPr lvl="0" fontAlgn="base">
              <a:spcBef>
                <a:spcPct val="20000"/>
              </a:spcBef>
              <a:spcAft>
                <a:spcPct val="0"/>
              </a:spcAft>
              <a:buClr>
                <a:schemeClr val="tx1"/>
              </a:buClr>
            </a:pPr>
            <a:r>
              <a:rPr lang="en-US" altLang="zh-TW" dirty="0">
                <a:latin typeface="微軟正黑體" panose="020B0604030504040204" pitchFamily="34" charset="-120"/>
                <a:ea typeface="微軟正黑體" panose="020B0604030504040204" pitchFamily="34" charset="-120"/>
              </a:rPr>
              <a:t>4</a:t>
            </a:r>
            <a:r>
              <a:rPr lang="en-US" altLang="zh-TW" dirty="0" smtClean="0">
                <a:latin typeface="微軟正黑體" panose="020B0604030504040204" pitchFamily="34" charset="-120"/>
                <a:ea typeface="微軟正黑體" panose="020B0604030504040204" pitchFamily="34" charset="-120"/>
              </a:rPr>
              <a:t>) </a:t>
            </a:r>
            <a:r>
              <a:rPr lang="zh-TW" altLang="en-US" dirty="0" smtClean="0">
                <a:latin typeface="微軟正黑體" panose="020B0604030504040204" pitchFamily="34" charset="-120"/>
                <a:ea typeface="微軟正黑體" panose="020B0604030504040204" pitchFamily="34" charset="-120"/>
              </a:rPr>
              <a:t> </a:t>
            </a:r>
            <a:r>
              <a:rPr lang="zh-TW" altLang="zh-HK" dirty="0" smtClean="0">
                <a:latin typeface="微軟正黑體" panose="020B0604030504040204" pitchFamily="34" charset="-120"/>
                <a:ea typeface="微軟正黑體" panose="020B0604030504040204" pitchFamily="34" charset="-120"/>
              </a:rPr>
              <a:t>確定</a:t>
            </a:r>
            <a:r>
              <a:rPr lang="zh-TW" altLang="en-US" dirty="0" smtClean="0">
                <a:latin typeface="微軟正黑體" panose="020B0604030504040204" pitchFamily="34" charset="-120"/>
                <a:ea typeface="微軟正黑體" panose="020B0604030504040204" pitchFamily="34" charset="-120"/>
              </a:rPr>
              <a:t>運</a:t>
            </a:r>
            <a:r>
              <a:rPr lang="zh-TW" altLang="zh-HK" dirty="0" smtClean="0">
                <a:latin typeface="微軟正黑體" panose="020B0604030504040204" pitchFamily="34" charset="-120"/>
                <a:ea typeface="微軟正黑體" panose="020B0604030504040204" pitchFamily="34" charset="-120"/>
              </a:rPr>
              <a:t>用</a:t>
            </a:r>
            <a:r>
              <a:rPr lang="zh-TW" altLang="zh-HK" dirty="0">
                <a:latin typeface="微軟正黑體" panose="020B0604030504040204" pitchFamily="34" charset="-120"/>
                <a:ea typeface="微軟正黑體" panose="020B0604030504040204" pitchFamily="34" charset="-120"/>
              </a:rPr>
              <a:t>那一條公式去計算題目</a:t>
            </a:r>
            <a:endParaRPr kumimoji="1" lang="zh-TW" altLang="en-US" sz="2000" dirty="0">
              <a:latin typeface="微軟正黑體" panose="020B0604030504040204" pitchFamily="34" charset="-120"/>
              <a:ea typeface="微軟正黑體" panose="020B0604030504040204" pitchFamily="34" charset="-120"/>
            </a:endParaRPr>
          </a:p>
        </p:txBody>
      </p:sp>
      <p:sp>
        <p:nvSpPr>
          <p:cNvPr id="11" name="矩形 10"/>
          <p:cNvSpPr/>
          <p:nvPr/>
        </p:nvSpPr>
        <p:spPr>
          <a:xfrm>
            <a:off x="456394" y="5162008"/>
            <a:ext cx="3650764" cy="584775"/>
          </a:xfrm>
          <a:prstGeom prst="rect">
            <a:avLst/>
          </a:prstGeom>
        </p:spPr>
        <p:txBody>
          <a:bodyPr wrap="square">
            <a:spAutoFit/>
          </a:bodyPr>
          <a:lstStyle/>
          <a:p>
            <a:pPr marL="274638" lvl="0" indent="-274638" fontAlgn="base">
              <a:spcBef>
                <a:spcPct val="20000"/>
              </a:spcBef>
              <a:spcAft>
                <a:spcPct val="0"/>
              </a:spcAft>
              <a:buClr>
                <a:schemeClr val="tx1"/>
              </a:buClr>
            </a:pPr>
            <a:r>
              <a:rPr lang="en-US" altLang="zh-TW" sz="1600" dirty="0">
                <a:latin typeface="微軟正黑體" panose="020B0604030504040204" pitchFamily="34" charset="-120"/>
                <a:ea typeface="微軟正黑體" panose="020B0604030504040204" pitchFamily="34" charset="-120"/>
              </a:rPr>
              <a:t>5</a:t>
            </a:r>
            <a:r>
              <a:rPr lang="en-US" altLang="zh-TW" sz="1600" dirty="0" smtClean="0">
                <a:latin typeface="微軟正黑體" panose="020B0604030504040204" pitchFamily="34" charset="-120"/>
                <a:ea typeface="微軟正黑體" panose="020B0604030504040204" pitchFamily="34" charset="-120"/>
              </a:rPr>
              <a:t>)  </a:t>
            </a:r>
            <a:r>
              <a:rPr lang="zh-TW" altLang="zh-HK" sz="1600" dirty="0" smtClean="0">
                <a:latin typeface="微軟正黑體" panose="020B0604030504040204" pitchFamily="34" charset="-120"/>
                <a:ea typeface="微軟正黑體" panose="020B0604030504040204" pitchFamily="34" charset="-120"/>
              </a:rPr>
              <a:t>把</a:t>
            </a:r>
            <a:r>
              <a:rPr lang="zh-TW" altLang="zh-HK" sz="1600" dirty="0">
                <a:latin typeface="微軟正黑體" panose="020B0604030504040204" pitchFamily="34" charset="-120"/>
                <a:ea typeface="微軟正黑體" panose="020B0604030504040204" pitchFamily="34" charset="-120"/>
              </a:rPr>
              <a:t>關鍵資料代入公式，把公式</a:t>
            </a:r>
            <a:r>
              <a:rPr lang="en-US" altLang="zh-HK" sz="1600" dirty="0">
                <a:latin typeface="微軟正黑體" panose="020B0604030504040204" pitchFamily="34" charset="-120"/>
                <a:ea typeface="微軟正黑體" panose="020B0604030504040204" pitchFamily="34" charset="-120"/>
              </a:rPr>
              <a:t>/</a:t>
            </a:r>
            <a:r>
              <a:rPr lang="zh-TW" altLang="zh-HK" sz="1600" dirty="0">
                <a:latin typeface="微軟正黑體" panose="020B0604030504040204" pitchFamily="34" charset="-120"/>
                <a:ea typeface="微軟正黑體" panose="020B0604030504040204" pitchFamily="34" charset="-120"/>
              </a:rPr>
              <a:t>方程與文字互相驗證</a:t>
            </a:r>
            <a:endParaRPr kumimoji="1" lang="zh-TW" altLang="en-US"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a14="http://schemas.microsoft.com/office/drawing/2010/main">
        <mc:Choice Requires="a14">
          <p:sp>
            <p:nvSpPr>
              <p:cNvPr id="12" name="矩形 11"/>
              <p:cNvSpPr/>
              <p:nvPr/>
            </p:nvSpPr>
            <p:spPr>
              <a:xfrm>
                <a:off x="5671170" y="4669253"/>
                <a:ext cx="3092578" cy="492827"/>
              </a:xfrm>
              <a:prstGeom prst="rect">
                <a:avLst/>
              </a:prstGeom>
            </p:spPr>
            <p:txBody>
              <a:bodyPr wrap="none">
                <a:spAutoFit/>
              </a:bodyPr>
              <a:lstStyle/>
              <a:p>
                <a:pPr marL="285750" indent="-285750">
                  <a:buFont typeface="Wingdings" panose="05000000000000000000" pitchFamily="2" charset="2"/>
                  <a:buChar char="l"/>
                </a:pPr>
                <a:r>
                  <a:rPr kumimoji="1" lang="zh-TW" altLang="en-US" dirty="0" smtClean="0">
                    <a:latin typeface="微軟正黑體" panose="020B0604030504040204" pitchFamily="34" charset="-120"/>
                    <a:ea typeface="微軟正黑體" panose="020B0604030504040204" pitchFamily="34" charset="-120"/>
                  </a:rPr>
                  <a:t> 扇形</a:t>
                </a:r>
                <a:r>
                  <a:rPr kumimoji="1" lang="zh-TW" altLang="en-US" dirty="0">
                    <a:latin typeface="微軟正黑體" panose="020B0604030504040204" pitchFamily="34" charset="-120"/>
                    <a:ea typeface="微軟正黑體" panose="020B0604030504040204" pitchFamily="34" charset="-120"/>
                  </a:rPr>
                  <a:t>面積</a:t>
                </a:r>
                <a:r>
                  <a:rPr kumimoji="1" lang="en-US" altLang="zh-TW" dirty="0">
                    <a:latin typeface="微軟正黑體" panose="020B0604030504040204" pitchFamily="34" charset="-120"/>
                    <a:ea typeface="微軟正黑體" panose="020B0604030504040204" pitchFamily="34" charset="-120"/>
                  </a:rPr>
                  <a:t>=</a:t>
                </a:r>
                <a:r>
                  <a:rPr kumimoji="1" lang="zh-TW" altLang="en-US" dirty="0">
                    <a:latin typeface="微軟正黑體" panose="020B0604030504040204" pitchFamily="34" charset="-120"/>
                    <a:ea typeface="微軟正黑體" panose="020B0604030504040204" pitchFamily="34" charset="-120"/>
                  </a:rPr>
                  <a:t> </a:t>
                </a:r>
                <a14:m>
                  <m:oMath xmlns:m="http://schemas.openxmlformats.org/officeDocument/2006/math">
                    <m:f>
                      <m:fPr>
                        <m:ctrlPr>
                          <a:rPr kumimoji="1" lang="en-US" altLang="zh-TW" i="1" dirty="0">
                            <a:latin typeface="Cambria Math"/>
                          </a:rPr>
                        </m:ctrlPr>
                      </m:fPr>
                      <m:num>
                        <m:r>
                          <a:rPr kumimoji="1" lang="en-US" altLang="zh-TW" i="1" dirty="0">
                            <a:latin typeface="Cambria Math" panose="02040503050406030204" pitchFamily="18" charset="0"/>
                          </a:rPr>
                          <m:t>210°</m:t>
                        </m:r>
                      </m:num>
                      <m:den>
                        <m:r>
                          <a:rPr kumimoji="1" lang="en-US" altLang="zh-TW" i="1" dirty="0">
                            <a:latin typeface="Cambria Math" panose="02040503050406030204" pitchFamily="18" charset="0"/>
                          </a:rPr>
                          <m:t>360°</m:t>
                        </m:r>
                      </m:den>
                    </m:f>
                    <m:r>
                      <a:rPr kumimoji="1" lang="en-US" altLang="zh-TW" i="1" dirty="0">
                        <a:latin typeface="Cambria Math" panose="02040503050406030204" pitchFamily="18" charset="0"/>
                      </a:rPr>
                      <m:t>×</m:t>
                    </m:r>
                    <m:r>
                      <a:rPr kumimoji="1" lang="en-US" altLang="zh-TW" i="1" dirty="0">
                        <a:latin typeface="Cambria Math" panose="02040503050406030204" pitchFamily="18" charset="0"/>
                      </a:rPr>
                      <m:t>𝜋</m:t>
                    </m:r>
                    <m:sSup>
                      <m:sSupPr>
                        <m:ctrlPr>
                          <a:rPr kumimoji="1" lang="en-US" altLang="zh-TW" i="1" dirty="0">
                            <a:latin typeface="Cambria Math"/>
                          </a:rPr>
                        </m:ctrlPr>
                      </m:sSupPr>
                      <m:e>
                        <m:r>
                          <a:rPr kumimoji="1" lang="en-US" altLang="zh-TW" i="1" dirty="0">
                            <a:latin typeface="Cambria Math" panose="02040503050406030204" pitchFamily="18" charset="0"/>
                          </a:rPr>
                          <m:t>(1.2)</m:t>
                        </m:r>
                      </m:e>
                      <m:sup>
                        <m:r>
                          <a:rPr kumimoji="1" lang="en-US" altLang="zh-TW" i="1" dirty="0">
                            <a:latin typeface="Cambria Math" panose="02040503050406030204" pitchFamily="18" charset="0"/>
                          </a:rPr>
                          <m:t>2</m:t>
                        </m:r>
                      </m:sup>
                    </m:sSup>
                  </m:oMath>
                </a14:m>
                <a:endParaRPr lang="zh-HK" altLang="en-US" dirty="0">
                  <a:latin typeface="微軟正黑體" panose="020B0604030504040204" pitchFamily="34" charset="-120"/>
                  <a:ea typeface="微軟正黑體" panose="020B0604030504040204" pitchFamily="34" charset="-120"/>
                </a:endParaRPr>
              </a:p>
            </p:txBody>
          </p:sp>
        </mc:Choice>
        <mc:Fallback xmlns="">
          <p:sp>
            <p:nvSpPr>
              <p:cNvPr id="12" name="矩形 11"/>
              <p:cNvSpPr>
                <a:spLocks noRot="1" noChangeAspect="1" noMove="1" noResize="1" noEditPoints="1" noAdjustHandles="1" noChangeArrowheads="1" noChangeShapeType="1" noTextEdit="1"/>
              </p:cNvSpPr>
              <p:nvPr/>
            </p:nvSpPr>
            <p:spPr>
              <a:xfrm>
                <a:off x="5671170" y="4669253"/>
                <a:ext cx="3092578" cy="492827"/>
              </a:xfrm>
              <a:prstGeom prst="rect">
                <a:avLst/>
              </a:prstGeom>
              <a:blipFill rotWithShape="0">
                <a:blip r:embed="rId6"/>
                <a:stretch>
                  <a:fillRect l="-1181" b="-6173"/>
                </a:stretch>
              </a:blipFill>
            </p:spPr>
            <p:txBody>
              <a:bodyPr/>
              <a:lstStyle/>
              <a:p>
                <a:r>
                  <a:rPr lang="zh-HK" altLang="en-US">
                    <a:noFill/>
                  </a:rPr>
                  <a:t> </a:t>
                </a:r>
              </a:p>
            </p:txBody>
          </p:sp>
        </mc:Fallback>
      </mc:AlternateContent>
      <p:sp>
        <p:nvSpPr>
          <p:cNvPr id="13" name="矩形 12"/>
          <p:cNvSpPr/>
          <p:nvPr/>
        </p:nvSpPr>
        <p:spPr>
          <a:xfrm>
            <a:off x="450388" y="5945630"/>
            <a:ext cx="2334293" cy="369332"/>
          </a:xfrm>
          <a:prstGeom prst="rect">
            <a:avLst/>
          </a:prstGeom>
        </p:spPr>
        <p:txBody>
          <a:bodyPr wrap="none">
            <a:spAutoFit/>
          </a:bodyPr>
          <a:lstStyle/>
          <a:p>
            <a:pPr lvl="0" fontAlgn="base">
              <a:spcBef>
                <a:spcPct val="20000"/>
              </a:spcBef>
              <a:spcAft>
                <a:spcPct val="0"/>
              </a:spcAft>
              <a:buClr>
                <a:schemeClr val="tx1"/>
              </a:buClr>
            </a:pPr>
            <a:r>
              <a:rPr kumimoji="1" lang="en-US" altLang="zh-TW" dirty="0" smtClean="0">
                <a:latin typeface="微軟正黑體" panose="020B0604030504040204" pitchFamily="34" charset="-120"/>
                <a:ea typeface="微軟正黑體" panose="020B0604030504040204" pitchFamily="34" charset="-120"/>
              </a:rPr>
              <a:t>6)  </a:t>
            </a:r>
            <a:r>
              <a:rPr lang="zh-TW" altLang="zh-HK" dirty="0" smtClean="0">
                <a:latin typeface="微軟正黑體" panose="020B0604030504040204" pitchFamily="34" charset="-120"/>
                <a:ea typeface="微軟正黑體" panose="020B0604030504040204" pitchFamily="34" charset="-120"/>
              </a:rPr>
              <a:t>計算</a:t>
            </a:r>
            <a:r>
              <a:rPr lang="zh-TW" altLang="zh-HK" dirty="0">
                <a:latin typeface="微軟正黑體" panose="020B0604030504040204" pitchFamily="34" charset="-120"/>
                <a:ea typeface="微軟正黑體" panose="020B0604030504040204" pitchFamily="34" charset="-120"/>
              </a:rPr>
              <a:t>答案</a:t>
            </a:r>
            <a:r>
              <a:rPr lang="en-US" altLang="zh-HK" dirty="0">
                <a:latin typeface="微軟正黑體" panose="020B0604030504040204" pitchFamily="34" charset="-120"/>
                <a:ea typeface="微軟正黑體" panose="020B0604030504040204" pitchFamily="34" charset="-120"/>
              </a:rPr>
              <a:t> / </a:t>
            </a:r>
            <a:r>
              <a:rPr lang="zh-TW" altLang="zh-HK" dirty="0">
                <a:latin typeface="微軟正黑體" panose="020B0604030504040204" pitchFamily="34" charset="-120"/>
                <a:ea typeface="微軟正黑體" panose="020B0604030504040204" pitchFamily="34" charset="-120"/>
              </a:rPr>
              <a:t>解方程</a:t>
            </a:r>
            <a:endParaRPr kumimoji="1" lang="zh-TW" altLang="en-US" dirty="0">
              <a:latin typeface="微軟正黑體" panose="020B0604030504040204" pitchFamily="34" charset="-120"/>
              <a:ea typeface="微軟正黑體" panose="020B0604030504040204" pitchFamily="34" charset="-120"/>
            </a:endParaRPr>
          </a:p>
        </p:txBody>
      </p:sp>
      <mc:AlternateContent xmlns:mc="http://schemas.openxmlformats.org/markup-compatibility/2006" xmlns:a14="http://schemas.microsoft.com/office/drawing/2010/main">
        <mc:Choice Requires="a14">
          <p:sp>
            <p:nvSpPr>
              <p:cNvPr id="14" name="矩形 13"/>
              <p:cNvSpPr/>
              <p:nvPr/>
            </p:nvSpPr>
            <p:spPr>
              <a:xfrm>
                <a:off x="5671170" y="5930688"/>
                <a:ext cx="2850460" cy="369332"/>
              </a:xfrm>
              <a:prstGeom prst="rect">
                <a:avLst/>
              </a:prstGeom>
            </p:spPr>
            <p:txBody>
              <a:bodyPr wrap="none">
                <a:spAutoFit/>
              </a:bodyPr>
              <a:lstStyle/>
              <a:p>
                <a:pPr marL="285750" indent="-285750" fontAlgn="base">
                  <a:spcBef>
                    <a:spcPct val="20000"/>
                  </a:spcBef>
                  <a:spcAft>
                    <a:spcPct val="0"/>
                  </a:spcAft>
                  <a:buClr>
                    <a:schemeClr val="tx1"/>
                  </a:buClr>
                  <a:buFont typeface="Wingdings" panose="05000000000000000000" pitchFamily="2" charset="2"/>
                  <a:buChar char="l"/>
                </a:pPr>
                <a:r>
                  <a:rPr kumimoji="1" lang="zh-TW" altLang="en-US" dirty="0" smtClean="0">
                    <a:latin typeface="微軟正黑體" panose="020B0604030504040204" pitchFamily="34" charset="-120"/>
                    <a:ea typeface="微軟正黑體" panose="020B0604030504040204" pitchFamily="34" charset="-120"/>
                  </a:rPr>
                  <a:t> 扇形</a:t>
                </a:r>
                <a:r>
                  <a:rPr kumimoji="1" lang="zh-TW" altLang="en-US" dirty="0">
                    <a:latin typeface="微軟正黑體" panose="020B0604030504040204" pitchFamily="34" charset="-120"/>
                    <a:ea typeface="微軟正黑體" panose="020B0604030504040204" pitchFamily="34" charset="-120"/>
                  </a:rPr>
                  <a:t>面積</a:t>
                </a:r>
                <a:r>
                  <a:rPr kumimoji="1" lang="en-US" altLang="zh-TW" dirty="0">
                    <a:latin typeface="微軟正黑體" panose="020B0604030504040204" pitchFamily="34" charset="-120"/>
                    <a:ea typeface="微軟正黑體" panose="020B0604030504040204" pitchFamily="34" charset="-120"/>
                  </a:rPr>
                  <a:t>=</a:t>
                </a:r>
                <a:r>
                  <a:rPr kumimoji="1" lang="zh-TW" altLang="en-US" dirty="0">
                    <a:latin typeface="微軟正黑體" panose="020B0604030504040204" pitchFamily="34" charset="-120"/>
                    <a:ea typeface="微軟正黑體" panose="020B0604030504040204" pitchFamily="34" charset="-120"/>
                  </a:rPr>
                  <a:t> </a:t>
                </a:r>
                <a14:m>
                  <m:oMath xmlns:m="http://schemas.openxmlformats.org/officeDocument/2006/math">
                    <m:r>
                      <a:rPr kumimoji="1" lang="en-US" altLang="zh-TW" i="1" dirty="0">
                        <a:latin typeface="Cambria Math" panose="02040503050406030204" pitchFamily="18" charset="0"/>
                      </a:rPr>
                      <m:t>2.6376</m:t>
                    </m:r>
                    <m:r>
                      <a:rPr kumimoji="1" lang="en-US" altLang="zh-TW" b="0" i="1" dirty="0" smtClean="0">
                        <a:latin typeface="Cambria Math" panose="02040503050406030204" pitchFamily="18" charset="0"/>
                      </a:rPr>
                      <m:t> </m:t>
                    </m:r>
                    <m:r>
                      <m:rPr>
                        <m:nor/>
                      </m:rPr>
                      <a:rPr lang="en-US" altLang="zh-TW" dirty="0">
                        <a:latin typeface="微軟正黑體" panose="020B0604030504040204" pitchFamily="34" charset="-120"/>
                        <a:ea typeface="微軟正黑體" panose="020B0604030504040204" pitchFamily="34" charset="-120"/>
                      </a:rPr>
                      <m:t>cm</m:t>
                    </m:r>
                    <m:r>
                      <m:rPr>
                        <m:nor/>
                      </m:rPr>
                      <a:rPr lang="en-US" altLang="zh-TW" baseline="30000" dirty="0">
                        <a:latin typeface="微軟正黑體" panose="020B0604030504040204" pitchFamily="34" charset="-120"/>
                        <a:ea typeface="微軟正黑體" panose="020B0604030504040204" pitchFamily="34" charset="-120"/>
                      </a:rPr>
                      <m:t>2</m:t>
                    </m:r>
                  </m:oMath>
                </a14:m>
                <a:endParaRPr lang="zh-HK" altLang="en-US" dirty="0">
                  <a:latin typeface="微軟正黑體" panose="020B0604030504040204" pitchFamily="34" charset="-120"/>
                  <a:ea typeface="微軟正黑體" panose="020B0604030504040204" pitchFamily="34" charset="-120"/>
                </a:endParaRPr>
              </a:p>
            </p:txBody>
          </p:sp>
        </mc:Choice>
        <mc:Fallback xmlns="">
          <p:sp>
            <p:nvSpPr>
              <p:cNvPr id="14" name="矩形 13"/>
              <p:cNvSpPr>
                <a:spLocks noRot="1" noChangeAspect="1" noMove="1" noResize="1" noEditPoints="1" noAdjustHandles="1" noChangeArrowheads="1" noChangeShapeType="1" noTextEdit="1"/>
              </p:cNvSpPr>
              <p:nvPr/>
            </p:nvSpPr>
            <p:spPr>
              <a:xfrm>
                <a:off x="5671170" y="5930688"/>
                <a:ext cx="2850460" cy="369332"/>
              </a:xfrm>
              <a:prstGeom prst="rect">
                <a:avLst/>
              </a:prstGeom>
              <a:blipFill rotWithShape="0">
                <a:blip r:embed="rId7"/>
                <a:stretch>
                  <a:fillRect l="-1282" t="-10000" b="-26667"/>
                </a:stretch>
              </a:blipFill>
            </p:spPr>
            <p:txBody>
              <a:bodyPr/>
              <a:lstStyle/>
              <a:p>
                <a:r>
                  <a:rPr lang="zh-HK" altLang="en-US">
                    <a:noFill/>
                  </a:rPr>
                  <a:t> </a:t>
                </a:r>
              </a:p>
            </p:txBody>
          </p:sp>
        </mc:Fallback>
      </mc:AlternateContent>
      <p:sp>
        <p:nvSpPr>
          <p:cNvPr id="15" name="圓角矩形 14"/>
          <p:cNvSpPr/>
          <p:nvPr/>
        </p:nvSpPr>
        <p:spPr>
          <a:xfrm>
            <a:off x="2468880" y="501134"/>
            <a:ext cx="2103120" cy="70788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6" name="圓角矩形 15"/>
          <p:cNvSpPr/>
          <p:nvPr/>
        </p:nvSpPr>
        <p:spPr>
          <a:xfrm>
            <a:off x="6979509" y="609600"/>
            <a:ext cx="427131" cy="24547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圓角矩形 16"/>
          <p:cNvSpPr/>
          <p:nvPr/>
        </p:nvSpPr>
        <p:spPr>
          <a:xfrm>
            <a:off x="6624560" y="903354"/>
            <a:ext cx="427131" cy="24547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圓角矩形 17"/>
          <p:cNvSpPr/>
          <p:nvPr/>
        </p:nvSpPr>
        <p:spPr>
          <a:xfrm>
            <a:off x="6021902" y="2720123"/>
            <a:ext cx="624429" cy="353943"/>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圓角矩形 18"/>
          <p:cNvSpPr/>
          <p:nvPr/>
        </p:nvSpPr>
        <p:spPr>
          <a:xfrm>
            <a:off x="6782211" y="2594129"/>
            <a:ext cx="794246" cy="353943"/>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圓角矩形 19"/>
          <p:cNvSpPr/>
          <p:nvPr/>
        </p:nvSpPr>
        <p:spPr>
          <a:xfrm>
            <a:off x="8014151" y="2745611"/>
            <a:ext cx="273697" cy="302966"/>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1" name="圓角矩形 20"/>
          <p:cNvSpPr/>
          <p:nvPr/>
        </p:nvSpPr>
        <p:spPr>
          <a:xfrm>
            <a:off x="6039320" y="3488731"/>
            <a:ext cx="1012371" cy="353943"/>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2" name="圓角矩形 21"/>
          <p:cNvSpPr/>
          <p:nvPr/>
        </p:nvSpPr>
        <p:spPr>
          <a:xfrm>
            <a:off x="7179334" y="3329223"/>
            <a:ext cx="794246" cy="353943"/>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3" name="圓角矩形 22"/>
          <p:cNvSpPr/>
          <p:nvPr/>
        </p:nvSpPr>
        <p:spPr>
          <a:xfrm>
            <a:off x="8319653" y="3514219"/>
            <a:ext cx="273697" cy="302966"/>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351991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par>
                          <p:cTn id="18" fill="hold">
                            <p:stCondLst>
                              <p:cond delay="2000"/>
                            </p:stCondLst>
                            <p:childTnLst>
                              <p:par>
                                <p:cTn id="19" presetID="6"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circle(in)">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ircle(in)">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circle(in)">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circle(in)">
                                      <p:cBhvr>
                                        <p:cTn id="69" dur="2000"/>
                                        <p:tgtEl>
                                          <p:spTgt spid="10"/>
                                        </p:tgtEl>
                                      </p:cBhvr>
                                    </p:animEffect>
                                  </p:childTnLst>
                                </p:cTn>
                              </p:par>
                            </p:childTnLst>
                          </p:cTn>
                        </p:par>
                        <p:par>
                          <p:cTn id="70" fill="hold">
                            <p:stCondLst>
                              <p:cond delay="2000"/>
                            </p:stCondLst>
                            <p:childTnLst>
                              <p:par>
                                <p:cTn id="71" presetID="6" presetClass="entr" presetSubtype="16"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circle(in)">
                                      <p:cBhvr>
                                        <p:cTn id="73" dur="20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6" presetClass="entr" presetSubtype="16"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circle(in)">
                                      <p:cBhvr>
                                        <p:cTn id="78" dur="2000"/>
                                        <p:tgtEl>
                                          <p:spTgt spid="12"/>
                                        </p:tgtEl>
                                      </p:cBhvr>
                                    </p:animEffect>
                                  </p:childTnLst>
                                </p:cTn>
                              </p:par>
                            </p:childTnLst>
                          </p:cTn>
                        </p:par>
                      </p:childTnLst>
                    </p:cTn>
                  </p:par>
                  <p:par>
                    <p:cTn id="79" fill="hold">
                      <p:stCondLst>
                        <p:cond delay="indefinite"/>
                      </p:stCondLst>
                      <p:childTnLst>
                        <p:par>
                          <p:cTn id="80" fill="hold">
                            <p:stCondLst>
                              <p:cond delay="0"/>
                            </p:stCondLst>
                            <p:childTnLst>
                              <p:par>
                                <p:cTn id="81" presetID="6" presetClass="entr" presetSubtype="16" fill="hold" grpId="0" nodeType="click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circle(in)">
                                      <p:cBhvr>
                                        <p:cTn id="83" dur="2000"/>
                                        <p:tgtEl>
                                          <p:spTgt spid="13"/>
                                        </p:tgtEl>
                                      </p:cBhvr>
                                    </p:animEffect>
                                  </p:childTnLst>
                                </p:cTn>
                              </p:par>
                            </p:childTnLst>
                          </p:cTn>
                        </p:par>
                      </p:childTnLst>
                    </p:cTn>
                  </p:par>
                  <p:par>
                    <p:cTn id="84" fill="hold">
                      <p:stCondLst>
                        <p:cond delay="indefinite"/>
                      </p:stCondLst>
                      <p:childTnLst>
                        <p:par>
                          <p:cTn id="85" fill="hold">
                            <p:stCondLst>
                              <p:cond delay="0"/>
                            </p:stCondLst>
                            <p:childTnLst>
                              <p:par>
                                <p:cTn id="86" presetID="6" presetClass="entr" presetSubtype="16" fill="hold" grpId="0" nodeType="click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circle(in)">
                                      <p:cBhvr>
                                        <p:cTn id="8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122288" y="1180476"/>
            <a:ext cx="8899424" cy="4900102"/>
            <a:chOff x="122288" y="1180476"/>
            <a:chExt cx="8899424" cy="4900102"/>
          </a:xfrm>
        </p:grpSpPr>
        <p:grpSp>
          <p:nvGrpSpPr>
            <p:cNvPr id="25" name="群組 24"/>
            <p:cNvGrpSpPr/>
            <p:nvPr/>
          </p:nvGrpSpPr>
          <p:grpSpPr>
            <a:xfrm>
              <a:off x="122288" y="1180476"/>
              <a:ext cx="8899424" cy="4900102"/>
              <a:chOff x="122288" y="1180476"/>
              <a:chExt cx="8899424" cy="4900102"/>
            </a:xfrm>
          </p:grpSpPr>
          <p:pic>
            <p:nvPicPr>
              <p:cNvPr id="22" name="圖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288" y="1180476"/>
                <a:ext cx="8899424" cy="4803251"/>
              </a:xfrm>
              <a:prstGeom prst="rect">
                <a:avLst/>
              </a:prstGeom>
            </p:spPr>
          </p:pic>
          <p:sp>
            <p:nvSpPr>
              <p:cNvPr id="3" name="矩形 2"/>
              <p:cNvSpPr/>
              <p:nvPr/>
            </p:nvSpPr>
            <p:spPr>
              <a:xfrm>
                <a:off x="722102" y="1269372"/>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953" y="1219381"/>
                <a:ext cx="571532" cy="500091"/>
              </a:xfrm>
              <a:prstGeom prst="rect">
                <a:avLst/>
              </a:prstGeom>
            </p:spPr>
          </p:pic>
          <p:pic>
            <p:nvPicPr>
              <p:cNvPr id="6" name="圖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90047" y="5002871"/>
                <a:ext cx="1231665" cy="1077707"/>
              </a:xfrm>
              <a:prstGeom prst="rect">
                <a:avLst/>
              </a:prstGeom>
            </p:spPr>
          </p:pic>
        </p:grpSp>
        <p:sp>
          <p:nvSpPr>
            <p:cNvPr id="8" name="矩形 7"/>
            <p:cNvSpPr/>
            <p:nvPr/>
          </p:nvSpPr>
          <p:spPr>
            <a:xfrm>
              <a:off x="304800" y="2047018"/>
              <a:ext cx="8534400" cy="584775"/>
            </a:xfrm>
            <a:prstGeom prst="rect">
              <a:avLst/>
            </a:prstGeom>
          </p:spPr>
          <p:txBody>
            <a:bodyPr wrap="square">
              <a:spAutoFit/>
            </a:bodyPr>
            <a:lstStyle/>
            <a:p>
              <a:pPr marL="269875" indent="-269875"/>
              <a:r>
                <a:rPr lang="en-US" altLang="zh-TW" sz="1600" dirty="0" smtClean="0">
                  <a:latin typeface="微軟正黑體" panose="020B0604030504040204" pitchFamily="34" charset="-120"/>
                  <a:ea typeface="微軟正黑體" panose="020B0604030504040204" pitchFamily="34" charset="-120"/>
                </a:rPr>
                <a:t>1.</a:t>
              </a:r>
              <a:r>
                <a:rPr lang="zh-TW" altLang="en-US" sz="1600" dirty="0" smtClean="0">
                  <a:latin typeface="微軟正黑體" panose="020B0604030504040204" pitchFamily="34" charset="-120"/>
                  <a:ea typeface="微軟正黑體" panose="020B0604030504040204" pitchFamily="34" charset="-120"/>
                </a:rPr>
                <a:t> 「請你圈出題目中的關鍵字詞」，使學生可以先注意題目的要求。 </a:t>
              </a:r>
              <a:r>
                <a:rPr lang="en-US" altLang="zh-TW" sz="1600" dirty="0" smtClean="0">
                  <a:latin typeface="微軟正黑體" panose="020B0604030504040204" pitchFamily="34" charset="-120"/>
                  <a:ea typeface="微軟正黑體" panose="020B0604030504040204" pitchFamily="34" charset="-120"/>
                </a:rPr>
                <a:t/>
              </a:r>
              <a:br>
                <a:rPr lang="en-US" altLang="zh-TW" sz="1600" dirty="0" smtClean="0">
                  <a:latin typeface="微軟正黑體" panose="020B0604030504040204" pitchFamily="34" charset="-120"/>
                  <a:ea typeface="微軟正黑體" panose="020B0604030504040204" pitchFamily="34" charset="-120"/>
                </a:rPr>
              </a:br>
              <a:r>
                <a:rPr lang="en-US" altLang="zh-TW" sz="1600"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辨識關鍵</a:t>
              </a:r>
              <a:r>
                <a:rPr lang="zh-TW" altLang="en-US" sz="1600" b="1" dirty="0" smtClean="0">
                  <a:solidFill>
                    <a:srgbClr val="FF0000"/>
                  </a:solidFill>
                  <a:latin typeface="微軟正黑體" panose="020B0604030504040204" pitchFamily="34" charset="-120"/>
                  <a:ea typeface="微軟正黑體" panose="020B0604030504040204" pitchFamily="34" charset="-120"/>
                </a:rPr>
                <a:t>資料</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endParaRPr lang="en-US" altLang="zh-TW" sz="1600" dirty="0">
                <a:solidFill>
                  <a:srgbClr val="FF0000"/>
                </a:solidFill>
                <a:latin typeface="微軟正黑體" panose="020B0604030504040204" pitchFamily="34" charset="-120"/>
                <a:ea typeface="微軟正黑體" panose="020B0604030504040204" pitchFamily="34" charset="-120"/>
              </a:endParaRPr>
            </a:p>
          </p:txBody>
        </p:sp>
        <p:sp>
          <p:nvSpPr>
            <p:cNvPr id="9" name="矩形 8"/>
            <p:cNvSpPr/>
            <p:nvPr/>
          </p:nvSpPr>
          <p:spPr>
            <a:xfrm>
              <a:off x="304800" y="2718186"/>
              <a:ext cx="8534400" cy="584775"/>
            </a:xfrm>
            <a:prstGeom prst="rect">
              <a:avLst/>
            </a:prstGeom>
          </p:spPr>
          <p:txBody>
            <a:bodyPr wrap="square">
              <a:spAutoFit/>
            </a:bodyPr>
            <a:lstStyle/>
            <a:p>
              <a:pPr marL="269875" indent="-269875"/>
              <a:r>
                <a:rPr lang="en-US" altLang="zh-TW" sz="1600" dirty="0" smtClean="0">
                  <a:latin typeface="微軟正黑體" panose="020B0604030504040204" pitchFamily="34" charset="-120"/>
                  <a:ea typeface="微軟正黑體" panose="020B0604030504040204" pitchFamily="34" charset="-120"/>
                </a:rPr>
                <a:t>2.</a:t>
              </a:r>
              <a:r>
                <a:rPr lang="zh-TW" altLang="en-US" sz="1600" dirty="0" smtClean="0">
                  <a:latin typeface="微軟正黑體" panose="020B0604030504040204" pitchFamily="34" charset="-120"/>
                  <a:ea typeface="微軟正黑體" panose="020B0604030504040204" pitchFamily="34" charset="-120"/>
                </a:rPr>
                <a:t> 「</a:t>
              </a:r>
              <a:r>
                <a:rPr lang="zh-TW" altLang="en-US" sz="1600" dirty="0">
                  <a:latin typeface="微軟正黑體" panose="020B0604030504040204" pitchFamily="34" charset="-120"/>
                  <a:ea typeface="微軟正黑體" panose="020B0604030504040204" pitchFamily="34" charset="-120"/>
                </a:rPr>
                <a:t>請你現在認出圖中是甚麼圖形。」當同學指出</a:t>
              </a:r>
              <a:r>
                <a:rPr lang="zh-TW" altLang="en-US" sz="1600" dirty="0" smtClean="0">
                  <a:latin typeface="微軟正黑體" panose="020B0604030504040204" pitchFamily="34" charset="-120"/>
                  <a:ea typeface="微軟正黑體" panose="020B0604030504040204" pitchFamily="34" charset="-120"/>
                </a:rPr>
                <a:t>這是</a:t>
              </a:r>
              <a:r>
                <a:rPr lang="zh-TW" altLang="en-US" sz="1600" dirty="0">
                  <a:latin typeface="微軟正黑體" panose="020B0604030504040204" pitchFamily="34" charset="-120"/>
                  <a:ea typeface="微軟正黑體" panose="020B0604030504040204" pitchFamily="34" charset="-120"/>
                </a:rPr>
                <a:t>扇形時，老師再問</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 「你可以聯想出有哪些公式是與扇形有關的嗎</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聯繫前備</a:t>
              </a:r>
              <a:r>
                <a:rPr lang="zh-TW" altLang="en-US" sz="1600" b="1" dirty="0" smtClean="0">
                  <a:solidFill>
                    <a:srgbClr val="FF0000"/>
                  </a:solidFill>
                  <a:latin typeface="微軟正黑體" panose="020B0604030504040204" pitchFamily="34" charset="-120"/>
                  <a:ea typeface="微軟正黑體" panose="020B0604030504040204" pitchFamily="34" charset="-120"/>
                </a:rPr>
                <a:t>知識</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endParaRPr lang="en-US" altLang="zh-TW" sz="1600" dirty="0">
                <a:solidFill>
                  <a:srgbClr val="FF0000"/>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304800" y="3390910"/>
              <a:ext cx="8534400" cy="830997"/>
            </a:xfrm>
            <a:prstGeom prst="rect">
              <a:avLst/>
            </a:prstGeom>
          </p:spPr>
          <p:txBody>
            <a:bodyPr wrap="square">
              <a:spAutoFit/>
            </a:bodyPr>
            <a:lstStyle/>
            <a:p>
              <a:pPr marL="269875" indent="-269875"/>
              <a:r>
                <a:rPr lang="en-US" altLang="zh-TW" sz="1600" dirty="0" smtClean="0">
                  <a:latin typeface="微軟正黑體" panose="020B0604030504040204" pitchFamily="34" charset="-120"/>
                  <a:ea typeface="微軟正黑體" panose="020B0604030504040204" pitchFamily="34" charset="-120"/>
                </a:rPr>
                <a:t>3.</a:t>
              </a:r>
              <a:r>
                <a:rPr lang="zh-TW" altLang="en-US" sz="1600" dirty="0" smtClean="0">
                  <a:latin typeface="微軟正黑體" panose="020B0604030504040204" pitchFamily="34" charset="-120"/>
                  <a:ea typeface="微軟正黑體" panose="020B0604030504040204" pitchFamily="34" charset="-120"/>
                </a:rPr>
                <a:t> 「你所列出的公式中，有哪一個公式是與扇形的面積有關</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 </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smtClean="0">
                  <a:solidFill>
                    <a:srgbClr val="FF0000"/>
                  </a:solidFill>
                  <a:latin typeface="微軟正黑體" panose="020B0604030504040204" pitchFamily="34" charset="-120"/>
                  <a:ea typeface="微軟正黑體" panose="020B0604030504040204" pitchFamily="34" charset="-120"/>
                </a:rPr>
                <a:t>專科詞彙與學科概念聯繫</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 你可以把公式中的關鍵資料圈出來嗎</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同時，請你在圖中圈出一些與你剛剛在公式中圈出的的關鍵資料有關的數字。」</a:t>
              </a:r>
              <a:r>
                <a:rPr lang="en-US" altLang="zh-TW" sz="1600" b="1" dirty="0">
                  <a:solidFill>
                    <a:srgbClr val="FF0000"/>
                  </a:solidFill>
                  <a:latin typeface="微軟正黑體" panose="020B0604030504040204" pitchFamily="34" charset="-120"/>
                  <a:ea typeface="微軟正黑體" panose="020B0604030504040204" pitchFamily="34" charset="-120"/>
                </a:rPr>
                <a:t> (</a:t>
              </a:r>
              <a:r>
                <a:rPr lang="zh-TW" altLang="en-US" sz="1600" b="1" dirty="0" smtClean="0">
                  <a:solidFill>
                    <a:srgbClr val="FF0000"/>
                  </a:solidFill>
                  <a:latin typeface="微軟正黑體" panose="020B0604030504040204" pitchFamily="34" charset="-120"/>
                  <a:ea typeface="微軟正黑體" panose="020B0604030504040204" pitchFamily="34" charset="-120"/>
                </a:rPr>
                <a:t>辨識</a:t>
              </a:r>
              <a:r>
                <a:rPr lang="zh-TW" altLang="en-US" sz="1600" b="1" smtClean="0">
                  <a:solidFill>
                    <a:srgbClr val="FF0000"/>
                  </a:solidFill>
                  <a:latin typeface="微軟正黑體" panose="020B0604030504040204" pitchFamily="34" charset="-120"/>
                  <a:ea typeface="微軟正黑體" panose="020B0604030504040204" pitchFamily="34" charset="-120"/>
                </a:rPr>
                <a:t>關鍵資料 </a:t>
              </a:r>
              <a:r>
                <a:rPr lang="zh-TW" altLang="en-US" sz="1600" b="1" smtClean="0">
                  <a:latin typeface="微軟正黑體" panose="020B0604030504040204" pitchFamily="34" charset="-120"/>
                  <a:ea typeface="微軟正黑體" panose="020B0604030504040204" pitchFamily="34" charset="-120"/>
                </a:rPr>
                <a:t>和 </a:t>
              </a:r>
              <a:r>
                <a:rPr lang="zh-TW" altLang="en-US" sz="1600" b="1" smtClean="0">
                  <a:solidFill>
                    <a:srgbClr val="FF0000"/>
                  </a:solidFill>
                  <a:latin typeface="微軟正黑體" panose="020B0604030504040204" pitchFamily="34" charset="-120"/>
                  <a:ea typeface="微軟正黑體" panose="020B0604030504040204" pitchFamily="34" charset="-120"/>
                </a:rPr>
                <a:t>應用</a:t>
              </a:r>
              <a:r>
                <a:rPr lang="zh-TW" altLang="en-US" sz="1600" b="1" dirty="0">
                  <a:solidFill>
                    <a:srgbClr val="FF0000"/>
                  </a:solidFill>
                  <a:latin typeface="微軟正黑體" panose="020B0604030504040204" pitchFamily="34" charset="-120"/>
                  <a:ea typeface="微軟正黑體" panose="020B0604030504040204" pitchFamily="34" charset="-120"/>
                </a:rPr>
                <a:t>邏輯關係</a:t>
              </a:r>
              <a:r>
                <a:rPr lang="en-US" altLang="zh-TW" sz="1600" b="1" dirty="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專科</a:t>
              </a:r>
              <a:r>
                <a:rPr lang="zh-TW" altLang="en-US" sz="1600" b="1" dirty="0" smtClean="0">
                  <a:solidFill>
                    <a:srgbClr val="FF0000"/>
                  </a:solidFill>
                  <a:latin typeface="微軟正黑體" panose="020B0604030504040204" pitchFamily="34" charset="-120"/>
                  <a:ea typeface="微軟正黑體" panose="020B0604030504040204" pitchFamily="34" charset="-120"/>
                </a:rPr>
                <a:t>語體</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endParaRPr lang="zh-TW" altLang="en-US" sz="1600" b="1" dirty="0">
                <a:solidFill>
                  <a:srgbClr val="FF0000"/>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304800" y="4309856"/>
              <a:ext cx="8534400" cy="338554"/>
            </a:xfrm>
            <a:prstGeom prst="rect">
              <a:avLst/>
            </a:prstGeom>
          </p:spPr>
          <p:txBody>
            <a:bodyPr wrap="square">
              <a:spAutoFit/>
            </a:bodyPr>
            <a:lstStyle/>
            <a:p>
              <a:r>
                <a:rPr lang="en-US" altLang="zh-TW" sz="1600" dirty="0" smtClean="0">
                  <a:latin typeface="微軟正黑體" panose="020B0604030504040204" pitchFamily="34" charset="-120"/>
                  <a:ea typeface="微軟正黑體" panose="020B0604030504040204" pitchFamily="34" charset="-120"/>
                </a:rPr>
                <a:t>4.</a:t>
              </a:r>
              <a:r>
                <a:rPr lang="zh-TW" altLang="en-US" sz="1600" dirty="0" smtClean="0">
                  <a:latin typeface="微軟正黑體" panose="020B0604030504040204" pitchFamily="34" charset="-120"/>
                  <a:ea typeface="微軟正黑體" panose="020B0604030504040204" pitchFamily="34" charset="-120"/>
                </a:rPr>
                <a:t> 「</a:t>
              </a:r>
              <a:r>
                <a:rPr lang="zh-TW" altLang="en-US" sz="1600" dirty="0">
                  <a:latin typeface="微軟正黑體" panose="020B0604030504040204" pitchFamily="34" charset="-120"/>
                  <a:ea typeface="微軟正黑體" panose="020B0604030504040204" pitchFamily="34" charset="-120"/>
                </a:rPr>
                <a:t>你可以把圖中的關鍵資料代入去你的公式嗎</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應用邏輯關係</a:t>
              </a:r>
              <a:r>
                <a:rPr lang="en-US" altLang="zh-TW" sz="1600" b="1" dirty="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專科語體</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endParaRPr lang="en-US" altLang="zh-TW" sz="1600" b="1" dirty="0">
                <a:solidFill>
                  <a:srgbClr val="FF0000"/>
                </a:solidFill>
                <a:latin typeface="微軟正黑體" panose="020B0604030504040204" pitchFamily="34" charset="-120"/>
                <a:ea typeface="微軟正黑體" panose="020B0604030504040204" pitchFamily="34" charset="-120"/>
              </a:endParaRPr>
            </a:p>
          </p:txBody>
        </p:sp>
        <p:sp>
          <p:nvSpPr>
            <p:cNvPr id="13" name="矩形 12"/>
            <p:cNvSpPr/>
            <p:nvPr/>
          </p:nvSpPr>
          <p:spPr>
            <a:xfrm>
              <a:off x="304800" y="4736359"/>
              <a:ext cx="8534400" cy="338554"/>
            </a:xfrm>
            <a:prstGeom prst="rect">
              <a:avLst/>
            </a:prstGeom>
          </p:spPr>
          <p:txBody>
            <a:bodyPr wrap="square">
              <a:spAutoFit/>
            </a:bodyPr>
            <a:lstStyle/>
            <a:p>
              <a:r>
                <a:rPr lang="en-US" altLang="zh-TW" sz="1600" dirty="0" smtClean="0">
                  <a:latin typeface="微軟正黑體" panose="020B0604030504040204" pitchFamily="34" charset="-120"/>
                  <a:ea typeface="微軟正黑體" panose="020B0604030504040204" pitchFamily="34" charset="-120"/>
                </a:rPr>
                <a:t>5.</a:t>
              </a:r>
              <a:r>
                <a:rPr lang="zh-TW" altLang="en-US" sz="1600" dirty="0" smtClean="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在解方程前，請</a:t>
              </a:r>
              <a:r>
                <a:rPr lang="zh-TW" altLang="en-US" sz="1600" dirty="0" smtClean="0">
                  <a:latin typeface="微軟正黑體" panose="020B0604030504040204" pitchFamily="34" charset="-120"/>
                  <a:ea typeface="微軟正黑體" panose="020B0604030504040204" pitchFamily="34" charset="-120"/>
                </a:rPr>
                <a:t>你口頭描述</a:t>
              </a:r>
              <a:r>
                <a:rPr lang="zh-TW" altLang="en-US" sz="1600" dirty="0">
                  <a:latin typeface="微軟正黑體" panose="020B0604030504040204" pitchFamily="34" charset="-120"/>
                  <a:ea typeface="微軟正黑體" panose="020B0604030504040204" pitchFamily="34" charset="-120"/>
                </a:rPr>
                <a:t>方程，與文字互相</a:t>
              </a:r>
              <a:r>
                <a:rPr lang="zh-TW" altLang="zh-HK" sz="1600" dirty="0" smtClean="0">
                  <a:latin typeface="微軟正黑體" panose="020B0604030504040204" pitchFamily="34" charset="-120"/>
                  <a:ea typeface="微軟正黑體" panose="020B0604030504040204" pitchFamily="34" charset="-120"/>
                </a:rPr>
                <a:t>驗證</a:t>
              </a:r>
              <a:r>
                <a:rPr lang="zh-TW" altLang="en-US" sz="1600" dirty="0" smtClean="0">
                  <a:latin typeface="微軟正黑體" panose="020B0604030504040204" pitchFamily="34" charset="-120"/>
                  <a:ea typeface="微軟正黑體" panose="020B0604030504040204" pitchFamily="34" charset="-120"/>
                </a:rPr>
                <a:t>。」</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應用邏輯關係</a:t>
              </a:r>
              <a:r>
                <a:rPr lang="en-US" altLang="zh-TW" sz="1600" b="1" dirty="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專科語體</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endParaRPr lang="zh-TW" altLang="zh-HK" sz="1600" b="1" dirty="0">
                <a:solidFill>
                  <a:srgbClr val="FF0000"/>
                </a:solidFill>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103051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簡報1" id="{F0D3C99D-8D8F-430A-9326-ADCF76E59EC8}" vid="{C4ABDC8C-4EE0-4145-84E8-6116EFC9F98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Maths_temp_strategy_renew</Template>
  <TotalTime>564</TotalTime>
  <Words>2371</Words>
  <Application>Microsoft Office PowerPoint</Application>
  <PresentationFormat>如螢幕大小 (4:3)</PresentationFormat>
  <Paragraphs>205</Paragraphs>
  <Slides>23</Slides>
  <Notes>23</Notes>
  <HiddenSlides>0</HiddenSlides>
  <MMClips>0</MMClips>
  <ScaleCrop>false</ScaleCrop>
  <HeadingPairs>
    <vt:vector size="4" baseType="variant">
      <vt:variant>
        <vt:lpstr>佈景主題</vt:lpstr>
      </vt:variant>
      <vt:variant>
        <vt:i4>1</vt:i4>
      </vt:variant>
      <vt:variant>
        <vt:lpstr>投影片標題</vt:lpstr>
      </vt:variant>
      <vt:variant>
        <vt:i4>23</vt:i4>
      </vt:variant>
    </vt:vector>
  </HeadingPairs>
  <TitlesOfParts>
    <vt:vector size="24" baseType="lpstr">
      <vt:lpstr>Office 佈景主題</vt:lpstr>
      <vt:lpstr>PowerPoint 簡報</vt:lpstr>
      <vt:lpstr>學習難點1</vt:lpstr>
      <vt:lpstr>學習難點2</vt:lpstr>
      <vt:lpstr>PowerPoint 簡報</vt:lpstr>
      <vt:lpstr>PowerPoint 簡報</vt:lpstr>
      <vt:lpstr>PowerPoint 簡報</vt:lpstr>
      <vt:lpstr>針對學習難點1</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針對學習難點2</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CHAN, Yan-nuen Sharon</dc:creator>
  <cp:lastModifiedBy>Karina</cp:lastModifiedBy>
  <cp:revision>62</cp:revision>
  <cp:lastPrinted>2016-01-15T09:06:22Z</cp:lastPrinted>
  <dcterms:created xsi:type="dcterms:W3CDTF">2015-07-30T07:45:38Z</dcterms:created>
  <dcterms:modified xsi:type="dcterms:W3CDTF">2016-03-13T01:27:25Z</dcterms:modified>
</cp:coreProperties>
</file>