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80" r:id="rId3"/>
    <p:sldId id="296" r:id="rId4"/>
    <p:sldId id="297" r:id="rId5"/>
    <p:sldId id="310" r:id="rId6"/>
    <p:sldId id="308" r:id="rId7"/>
    <p:sldId id="309" r:id="rId8"/>
    <p:sldId id="283" r:id="rId9"/>
    <p:sldId id="284" r:id="rId10"/>
    <p:sldId id="285" r:id="rId11"/>
    <p:sldId id="286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6" r:id="rId20"/>
    <p:sldId id="305" r:id="rId21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8FAADC"/>
    <a:srgbClr val="76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-4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70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2FB1-BF4D-4FC0-B56B-CACBCA9A1A7E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D9A0-DD94-44C7-A6E3-D3A04C4CF44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41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7162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69215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4166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2175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4852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4426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1270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5790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26492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75441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48236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6467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21437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31828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056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2505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91105" y="2726174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全等及相似</a:t>
            </a:r>
            <a:endParaRPr lang="zh-HK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73" y="4023079"/>
            <a:ext cx="6875719" cy="2749069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028279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192816"/>
            <a:ext cx="63672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在判斷兩個三角形是否全等或相似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時，未能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正確辨識「對應邊」和「對應角」。</a:t>
            </a:r>
            <a:endParaRPr lang="zh-TW" altLang="zh-HK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626748" y="142452"/>
            <a:ext cx="1419059" cy="11825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969008" y="3363177"/>
                <a:ext cx="682447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已知</a:t>
                </a:r>
                <a:r>
                  <a:rPr lang="zh-HK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</a:t>
                </a:r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ABC</a:t>
                </a: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~</m:t>
                    </m:r>
                  </m:oMath>
                </a14:m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  </a:t>
                </a:r>
                <a:r>
                  <a:rPr lang="zh-HK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</a:t>
                </a:r>
                <a:r>
                  <a:rPr lang="en-US" altLang="zh-HK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RQP</a:t>
                </a: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Symbol" panose="05050102010706020507" pitchFamily="18" charset="2"/>
                  </a:rPr>
                  <a:t>。試</a:t>
                </a: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寫出下圖兩個三角形的「對應邊」和「對應角」。</a:t>
                </a:r>
                <a:endParaRPr lang="zh-TW" altLang="zh-HK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008" y="3363177"/>
                <a:ext cx="6824472" cy="707886"/>
              </a:xfrm>
              <a:prstGeom prst="rect">
                <a:avLst/>
              </a:prstGeom>
              <a:blipFill rotWithShape="0">
                <a:blip r:embed="rId6"/>
                <a:stretch>
                  <a:fillRect l="-893" t="-5172" r="-804" b="-14655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/>
          <p:nvPr/>
        </p:nvSpPr>
        <p:spPr>
          <a:xfrm>
            <a:off x="2500856" y="5814039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學生常犯錯誤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8" name="矩形 27"/>
          <p:cNvSpPr/>
          <p:nvPr/>
        </p:nvSpPr>
        <p:spPr>
          <a:xfrm>
            <a:off x="3641123" y="6274431"/>
            <a:ext cx="3480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AB 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PQ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是「對應邊」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0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72" y="4023078"/>
            <a:ext cx="6875719" cy="2749069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028279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192816"/>
            <a:ext cx="63672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在判斷兩個三角形是全等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混淆ＲＨＳ和ＳＡＳ這兩個理由。</a:t>
            </a:r>
            <a:endParaRPr lang="zh-TW" altLang="zh-HK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626748" y="142452"/>
            <a:ext cx="1419059" cy="11825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69008" y="3485892"/>
            <a:ext cx="6824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如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XZY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  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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  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QPR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是全等，試寫出其全等的理由。</a:t>
            </a:r>
            <a:endParaRPr lang="zh-TW" altLang="zh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00856" y="5814039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學生常犯錯誤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8" name="矩形 27"/>
          <p:cNvSpPr/>
          <p:nvPr/>
        </p:nvSpPr>
        <p:spPr>
          <a:xfrm>
            <a:off x="3641123" y="6274431"/>
            <a:ext cx="3480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PQR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  </a:t>
            </a:r>
            <a:r>
              <a: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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  </a:t>
            </a:r>
            <a:r>
              <a: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ZXY (RHS)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705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028279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498775"/>
            <a:ext cx="6367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在判斷兩個三角形是否相似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時，未能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說明相似的理由。</a:t>
            </a:r>
            <a:endParaRPr lang="zh-TW" altLang="zh-HK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626748" y="142452"/>
            <a:ext cx="1419059" cy="11825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69008" y="3485892"/>
            <a:ext cx="6824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寫出 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ABC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和 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PQR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 是一對相似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的三角形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的理由。 </a:t>
            </a:r>
            <a:endParaRPr lang="zh-TW" altLang="zh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74" y="4499326"/>
            <a:ext cx="1371487" cy="155435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516" y="4237220"/>
            <a:ext cx="2157806" cy="207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19" name="文字方塊 18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522819" y="5721113"/>
            <a:ext cx="3716899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6151170" y="3698414"/>
            <a:ext cx="2771233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622978" y="2645566"/>
            <a:ext cx="2329436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5832387" y="4659677"/>
            <a:ext cx="2995420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圓角矩形 24"/>
          <p:cNvSpPr/>
          <p:nvPr/>
        </p:nvSpPr>
        <p:spPr>
          <a:xfrm>
            <a:off x="251575" y="2593413"/>
            <a:ext cx="2329436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圓角矩形 25"/>
          <p:cNvSpPr/>
          <p:nvPr/>
        </p:nvSpPr>
        <p:spPr>
          <a:xfrm>
            <a:off x="614731" y="3394031"/>
            <a:ext cx="2329436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2846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409467" y="449123"/>
            <a:ext cx="4155248" cy="171733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圓角矩形 36"/>
          <p:cNvSpPr/>
          <p:nvPr/>
        </p:nvSpPr>
        <p:spPr>
          <a:xfrm>
            <a:off x="112256" y="3500562"/>
            <a:ext cx="4304187" cy="9343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圓角矩形 37"/>
          <p:cNvSpPr/>
          <p:nvPr/>
        </p:nvSpPr>
        <p:spPr>
          <a:xfrm>
            <a:off x="3804832" y="4718729"/>
            <a:ext cx="4903742" cy="171733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650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2174282" y="496421"/>
            <a:ext cx="6710637" cy="12003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圓角矩形 19"/>
          <p:cNvSpPr/>
          <p:nvPr/>
        </p:nvSpPr>
        <p:spPr>
          <a:xfrm>
            <a:off x="1657607" y="1798528"/>
            <a:ext cx="6710637" cy="168456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圓角矩形 20"/>
          <p:cNvSpPr/>
          <p:nvPr/>
        </p:nvSpPr>
        <p:spPr>
          <a:xfrm>
            <a:off x="460380" y="3532826"/>
            <a:ext cx="6710637" cy="9962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934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6263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學生需要：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明白何謂「全等」</a:t>
            </a:r>
            <a: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br>
              <a:rPr lang="en-US" altLang="zh-TW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理解數學語言，以便正確辨識「對應邊」和「對應角」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59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22288" y="4059865"/>
            <a:ext cx="8938979" cy="2712496"/>
            <a:chOff x="122288" y="4059865"/>
            <a:chExt cx="8938979" cy="2712496"/>
          </a:xfrm>
        </p:grpSpPr>
        <p:grpSp>
          <p:nvGrpSpPr>
            <p:cNvPr id="21" name="群組 20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27" name="圖片 2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>
              <a:off x="278673" y="4652051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「試把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等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配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成有意思的詞彙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78673" y="5052712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「圖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中兩個三角形是完全相等的，即代表甚麼是完全一樣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HK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</a:t>
              </a:r>
              <a:r>
                <a:rPr lang="zh-TW" altLang="zh-HK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8673" y="5459709"/>
              <a:ext cx="86301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「看看圖下的數學句子，哪一個符號是代表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全等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的意思？ 另外，</a:t>
              </a:r>
              <a:r>
                <a:rPr lang="zh-HK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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加上英文字母又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代表甚麼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31073" y="6099033"/>
              <a:ext cx="86301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 algn="ctr"/>
              <a:r>
                <a:rPr lang="en-US" altLang="zh-TW" b="1" i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**</a:t>
              </a:r>
              <a:r>
                <a:rPr lang="zh-TW" altLang="en-US" b="1" i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老師最後帶出全等三角形的特質及其數學概念</a:t>
              </a:r>
              <a:endPara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9" name="圖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1" y="1501369"/>
            <a:ext cx="2822215" cy="1127667"/>
          </a:xfrm>
          <a:prstGeom prst="rect">
            <a:avLst/>
          </a:prstGeom>
        </p:spPr>
      </p:pic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848356" y="1690929"/>
            <a:ext cx="2445364" cy="74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 </a:t>
            </a:r>
            <a:r>
              <a:rPr lang="zh-TW" altLang="en-US" sz="4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lang="zh-TW" altLang="en-US" sz="4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>
          <a:xfrm>
            <a:off x="512811" y="22826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何謂「全等」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72" y="1761026"/>
            <a:ext cx="2663732" cy="2115137"/>
          </a:xfrm>
          <a:prstGeom prst="rect">
            <a:avLst/>
          </a:prstGeom>
        </p:spPr>
      </p:pic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863596" y="3299525"/>
            <a:ext cx="10434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2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完全</a:t>
            </a:r>
            <a:endParaRPr lang="zh-TW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2315401" y="3299525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2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相等</a:t>
            </a:r>
            <a:endParaRPr lang="zh-TW" altLang="en-US" sz="2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296" y="1348032"/>
            <a:ext cx="4443617" cy="2803928"/>
          </a:xfrm>
          <a:prstGeom prst="rect">
            <a:avLst/>
          </a:prstGeom>
        </p:spPr>
      </p:pic>
      <p:sp>
        <p:nvSpPr>
          <p:cNvPr id="35" name="文字方塊 34"/>
          <p:cNvSpPr txBox="1"/>
          <p:nvPr/>
        </p:nvSpPr>
        <p:spPr>
          <a:xfrm>
            <a:off x="5270927" y="3307571"/>
            <a:ext cx="2366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HK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sz="28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ABC </a:t>
            </a:r>
            <a:r>
              <a:rPr lang="zh-HK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 </a:t>
            </a:r>
            <a:r>
              <a:rPr lang="en-US" altLang="zh-HK" sz="28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DFE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681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41682"/>
            <a:ext cx="8801896" cy="481544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1" y="2148469"/>
            <a:ext cx="3303759" cy="99966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31" y="3072452"/>
            <a:ext cx="3706061" cy="1115476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235" y="2153571"/>
            <a:ext cx="3303759" cy="999661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85" y="3077554"/>
            <a:ext cx="3706061" cy="1115476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512810" y="-71678"/>
            <a:ext cx="6787149" cy="1143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全等三角形的對應邊和對應角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43696" y="239179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27295" y="238194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42212" y="239179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815455" y="363113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相對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2099054" y="363270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呼應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413971" y="363113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邊長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59367" y="239179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74244" y="238525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89121" y="239179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4945865" y="362555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相對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6246003" y="36219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呼應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7560880" y="362555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03207" y="120594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對應邊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186492" y="120594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對應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313509" y="5325945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試把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對應邊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對應角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各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單字配成有意思的詞彙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3509" y="5770467"/>
              <a:ext cx="87169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3050" indent="-273050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歸納學生的答案後，再</a:t>
              </a:r>
              <a:r>
                <a:rPr lang="zh-TW" altLang="en-US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帶出兩組詞彙的數學概念和解釋。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</a:p>
            <a:p>
              <a:pPr marL="273050" indent="-273050"/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669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68064"/>
            <a:ext cx="7832712" cy="394378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470933" y="3029659"/>
            <a:ext cx="6202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根據先前已學習過的全等三角形的特質，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Symbol" panose="05050102010706020507" pitchFamily="18" charset="2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假如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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ABC 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 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DFE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，你可以指出哪幾組是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對應邊和對應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角？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grpSp>
          <p:nvGrpSpPr>
            <p:cNvPr id="49" name="群組 48"/>
            <p:cNvGrpSpPr/>
            <p:nvPr/>
          </p:nvGrpSpPr>
          <p:grpSpPr>
            <a:xfrm>
              <a:off x="122288" y="3682247"/>
              <a:ext cx="8899424" cy="3175753"/>
              <a:chOff x="122288" y="3682247"/>
              <a:chExt cx="8899424" cy="3175753"/>
            </a:xfrm>
          </p:grpSpPr>
          <p:pic>
            <p:nvPicPr>
              <p:cNvPr id="50" name="圖片 4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368224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51" name="矩形 50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52" name="圖片 5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53" name="矩形 52"/>
            <p:cNvSpPr/>
            <p:nvPr/>
          </p:nvSpPr>
          <p:spPr>
            <a:xfrm>
              <a:off x="341934" y="4322519"/>
              <a:ext cx="85125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1.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 「試用口頭解釋為何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是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 </a:t>
              </a:r>
              <a:r>
                <a:rPr lang="en-US" altLang="zh-HK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DFE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，而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不是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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DEF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或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 </a:t>
              </a:r>
              <a:r>
                <a:rPr lang="en-US" altLang="zh-HK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FDE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。」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專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科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詞彙與學科概念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聯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老師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引導學生指出全等三角形的命名是根據對應點命名的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(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專科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語體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endParaRPr lang="zh-TW" altLang="zh-HK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41934" y="5201016"/>
              <a:ext cx="85125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2.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 尋找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對應邊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：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「</a:t>
              </a:r>
              <a:r>
                <a:rPr lang="zh-HK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 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與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DFE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中的哪一條邊相等？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 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與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DFE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中的哪一條邊相等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？」（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老師可引導學生說出 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CA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和 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Ｄ 是對應邊。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專科詞彙與學科概念聯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endParaRPr lang="en-US" altLang="zh-TW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341933" y="5852711"/>
              <a:ext cx="860204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3.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 尋找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對應角：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「</a:t>
              </a:r>
              <a:r>
                <a:rPr lang="zh-HK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 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與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DFE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中的哪一個角相等？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ABC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 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B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與  </a:t>
              </a:r>
              <a:r>
                <a: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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DFE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中的哪一個角相等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？」（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老師可引導學生說出 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C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和 </a:t>
              </a:r>
              <a:r>
                <a:rPr lang="en-US" altLang="zh-HK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E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是對應角。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專科詞彙與學科概念聯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)</a:t>
              </a:r>
              <a:endParaRPr lang="zh-HK" altLang="en-US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470" y="1397669"/>
            <a:ext cx="4876397" cy="1188622"/>
          </a:xfrm>
          <a:prstGeom prst="rect">
            <a:avLst/>
          </a:prstGeom>
        </p:spPr>
      </p:pic>
      <p:sp>
        <p:nvSpPr>
          <p:cNvPr id="56" name="Rectangle 2"/>
          <p:cNvSpPr>
            <a:spLocks noGrp="1" noChangeArrowheads="1"/>
          </p:cNvSpPr>
          <p:nvPr>
            <p:ph type="title"/>
          </p:nvPr>
        </p:nvSpPr>
        <p:spPr>
          <a:xfrm>
            <a:off x="768485" y="-41198"/>
            <a:ext cx="4443595" cy="1143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尋找對應邊和對應角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37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2367171"/>
            <a:ext cx="66263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學生需要：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分辨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RHS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SAS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這兩個理由</a:t>
            </a:r>
            <a:endParaRPr lang="zh-TW" altLang="zh-HK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653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94182"/>
            <a:ext cx="8801896" cy="524822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1" y="1694865"/>
            <a:ext cx="3303759" cy="99966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31" y="3767249"/>
            <a:ext cx="3706061" cy="1115476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235" y="1699967"/>
            <a:ext cx="3303759" cy="999661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85" y="3772351"/>
            <a:ext cx="3706061" cy="1115476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512810" y="-71678"/>
            <a:ext cx="6787149" cy="1143000"/>
          </a:xfrm>
        </p:spPr>
        <p:txBody>
          <a:bodyPr>
            <a:noAutofit/>
          </a:bodyPr>
          <a:lstStyle/>
          <a:p>
            <a:r>
              <a:rPr lang="en-US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RHS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36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vs</a:t>
            </a:r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SAS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03808" y="1938187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K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R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64966" y="1928344"/>
            <a:ext cx="468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616751" y="1938187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815455" y="432593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直角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2099054" y="432750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斜邊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3567859" y="432593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3906" y="1938187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24739" y="1931650"/>
            <a:ext cx="4427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63660" y="1938187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5099752" y="432035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6399890" y="4316749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7714768" y="432035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51485" y="1144984"/>
            <a:ext cx="811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RHS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358014" y="1144984"/>
            <a:ext cx="764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SAS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368495" y="4989479"/>
            <a:ext cx="8380026" cy="1886329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313509" y="5420945"/>
              <a:ext cx="8534400" cy="427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「試指出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RHS』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SAS』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各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字母代表的意思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3509" y="5948592"/>
              <a:ext cx="8534400" cy="4272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「你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看到兩個判定條件的分別嗎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44" name="圖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31" y="2605995"/>
            <a:ext cx="3706061" cy="1115476"/>
          </a:xfrm>
          <a:prstGeom prst="rect">
            <a:avLst/>
          </a:prstGeom>
        </p:spPr>
      </p:pic>
      <p:pic>
        <p:nvPicPr>
          <p:cNvPr id="45" name="圖片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85" y="2611097"/>
            <a:ext cx="3706061" cy="1115476"/>
          </a:xfrm>
          <a:prstGeom prst="rect">
            <a:avLst/>
          </a:prstGeom>
        </p:spPr>
      </p:pic>
      <p:sp>
        <p:nvSpPr>
          <p:cNvPr id="46" name="文字方塊 45"/>
          <p:cNvSpPr txBox="1"/>
          <p:nvPr/>
        </p:nvSpPr>
        <p:spPr>
          <a:xfrm>
            <a:off x="805837" y="3063161"/>
            <a:ext cx="819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HK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Right </a:t>
            </a:r>
            <a:br>
              <a:rPr lang="en-US" altLang="zh-HK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HK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angle</a:t>
            </a:r>
            <a:endParaRPr lang="zh-HK" altLang="en-US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1904741" y="3220654"/>
            <a:ext cx="1207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Hypotenuse</a:t>
            </a:r>
            <a:endParaRPr lang="zh-HK" altLang="en-US" sz="1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3409163" y="3164680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Side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4941056" y="3159099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Side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6128983" y="315549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HK" sz="2400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Angle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7556071" y="3159099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Side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72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9" grpId="0"/>
      <p:bldP spid="40" grpId="0"/>
      <p:bldP spid="41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208174"/>
            <a:ext cx="7832712" cy="3943786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22288" y="4059865"/>
            <a:ext cx="8899424" cy="2958452"/>
            <a:chOff x="122288" y="4059865"/>
            <a:chExt cx="8899424" cy="2712496"/>
          </a:xfrm>
        </p:grpSpPr>
        <p:grpSp>
          <p:nvGrpSpPr>
            <p:cNvPr id="21" name="群組 20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27" name="圖片 2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>
              <a:off x="278673" y="4606331"/>
              <a:ext cx="8534400" cy="592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AutoNum type="arabicPeriod"/>
              </a:pP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「有多少條邊的長度是已知的？哪組是對應邊？對應邊中有沒有斜邊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如有，是哪一條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 </a:t>
              </a:r>
              <a:r>
                <a:rPr lang="zh-TW" altLang="en-US" b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聯繫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78673" y="5209404"/>
              <a:ext cx="8534400" cy="592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多少個角的度數是已知的？哪組是對應角？這個角的角度是多少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8673" y="5805000"/>
              <a:ext cx="8630194" cy="846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「綜合以上得出的資料，試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列出以上兩個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三角形為全等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的理由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74638" indent="-274638"/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40" y="1996437"/>
            <a:ext cx="1938368" cy="160921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899" y="1911183"/>
            <a:ext cx="2249238" cy="1773789"/>
          </a:xfrm>
          <a:prstGeom prst="rect">
            <a:avLst/>
          </a:prstGeom>
        </p:spPr>
      </p:pic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935462" y="31892"/>
            <a:ext cx="6787149" cy="1143000"/>
          </a:xfrm>
        </p:spPr>
        <p:txBody>
          <a:bodyPr>
            <a:noAutofit/>
          </a:bodyPr>
          <a:lstStyle/>
          <a:p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RHS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</a:t>
            </a:r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SAS ?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935462" y="1186886"/>
            <a:ext cx="6304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1a. 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試指出下圖是否全等三角形。如是，請列出原因。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33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208174"/>
            <a:ext cx="7832712" cy="3943786"/>
          </a:xfrm>
          <a:prstGeom prst="rect">
            <a:avLst/>
          </a:prstGeom>
        </p:spPr>
      </p:pic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935462" y="31892"/>
            <a:ext cx="6787149" cy="1143000"/>
          </a:xfrm>
        </p:spPr>
        <p:txBody>
          <a:bodyPr>
            <a:noAutofit/>
          </a:bodyPr>
          <a:lstStyle/>
          <a:p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RHS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</a:t>
            </a:r>
            <a:r>
              <a:rPr lang="en-US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SAS ?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935462" y="1186886"/>
            <a:ext cx="6325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1b</a:t>
            </a:r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  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試指出下圖是否全等三角形。如是，請列出原因。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130414" y="3852481"/>
            <a:ext cx="9012437" cy="3315548"/>
            <a:chOff x="122288" y="4059865"/>
            <a:chExt cx="9012437" cy="2712496"/>
          </a:xfrm>
        </p:grpSpPr>
        <p:grpSp>
          <p:nvGrpSpPr>
            <p:cNvPr id="21" name="群組 20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27" name="圖片 2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>
              <a:off x="269148" y="4626716"/>
              <a:ext cx="8534400" cy="478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多少條邊的長度是已知的？哪組是對應邊？對應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沒有斜邊</a:t>
              </a:r>
              <a:r>
                <a:rPr lang="en-US" altLang="zh-TW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如有，是哪一條</a:t>
              </a:r>
              <a:r>
                <a:rPr lang="en-US" altLang="zh-TW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1600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69148" y="5093370"/>
              <a:ext cx="8534400" cy="478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多少個角的度數是已知的？哪組是對應角？這個角的角度是多少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69397" y="5552790"/>
              <a:ext cx="8865328" cy="478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342900">
                <a:buAutoNum type="arabicPeriod" startAt="3"/>
              </a:pP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「綜合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以上得出的資料，試列出以上兩個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三角形為全等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理由。」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 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69148" y="6010245"/>
              <a:ext cx="8630194" cy="478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 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「以上兩個三角形均是直角三角形，為何它們全等的理由不是 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RHS?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65" y="2037874"/>
            <a:ext cx="2445948" cy="169818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34" y="1919339"/>
            <a:ext cx="1594694" cy="19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465821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62635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學生需要：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理解和正確列出判定相似三角形的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理由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理解數學語言，以便正確辨識「三邊成比例」及「兩邊成比列且夾角相等」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80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14386"/>
            <a:ext cx="8801896" cy="481544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36" y="1842120"/>
            <a:ext cx="5516285" cy="133077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27" y="3024107"/>
            <a:ext cx="5489914" cy="1482989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512810" y="-71678"/>
            <a:ext cx="6787149" cy="1143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三邊成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18901" y="2220208"/>
            <a:ext cx="723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47426" y="2243995"/>
            <a:ext cx="723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797273" y="2220208"/>
            <a:ext cx="13714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成比例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948229" y="3820889"/>
            <a:ext cx="106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三條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2690607" y="3820890"/>
            <a:ext cx="106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邊長</a:t>
            </a:r>
            <a:endParaRPr lang="zh-HK" altLang="en-US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620602" y="3637801"/>
            <a:ext cx="1763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師生比例</a:t>
            </a:r>
            <a:endParaRPr lang="en-US" altLang="zh-TW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建築比例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84991" y="120594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三邊成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0" name="群組 19"/>
          <p:cNvGrpSpPr/>
          <p:nvPr/>
        </p:nvGrpSpPr>
        <p:grpSpPr>
          <a:xfrm>
            <a:off x="130995" y="4510272"/>
            <a:ext cx="8899424" cy="2599980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360807" y="5287193"/>
              <a:ext cx="8534400" cy="5424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「試將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邊成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比例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拆成有意義的字詞，然後指出各字詞代表的意思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 </a:t>
              </a:r>
              <a:r>
                <a:rPr lang="zh-TW" altLang="en-US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詞義聯想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3509" y="5839613"/>
              <a:ext cx="8534400" cy="482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AutoNum type="arabicPeriod" startAt="2"/>
              </a:pP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老師歸納學生的答案後，再</a:t>
              </a:r>
              <a:r>
                <a:rPr lang="zh-TW" altLang="en-US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帶出該組詞彙的數學概念和解釋。</a:t>
              </a:r>
              <a:endParaRPr lang="en-US" altLang="zh-TW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232" y="3525828"/>
            <a:ext cx="2482843" cy="10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3" y="0"/>
            <a:ext cx="8250472" cy="4467280"/>
          </a:xfrm>
          <a:prstGeom prst="rect">
            <a:avLst/>
          </a:prstGeom>
        </p:spPr>
      </p:pic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509780" y="-125768"/>
            <a:ext cx="6787149" cy="1143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三邊成比例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935462" y="1186886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試指出下圖是否相似三角形。如是，請列出原因。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32" y="2282934"/>
            <a:ext cx="1694548" cy="98747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492" y="1807938"/>
            <a:ext cx="2401625" cy="2054182"/>
          </a:xfrm>
          <a:prstGeom prst="rect">
            <a:avLst/>
          </a:prstGeom>
        </p:spPr>
      </p:pic>
      <p:grpSp>
        <p:nvGrpSpPr>
          <p:cNvPr id="35" name="群組 34"/>
          <p:cNvGrpSpPr/>
          <p:nvPr/>
        </p:nvGrpSpPr>
        <p:grpSpPr>
          <a:xfrm>
            <a:off x="122288" y="4107163"/>
            <a:ext cx="8899424" cy="2712496"/>
            <a:chOff x="122288" y="4059865"/>
            <a:chExt cx="8899424" cy="2712496"/>
          </a:xfrm>
        </p:grpSpPr>
        <p:grpSp>
          <p:nvGrpSpPr>
            <p:cNvPr id="38" name="群組 37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43" name="圖片 4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44" name="矩形 43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45" name="圖片 4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39" name="矩形 38"/>
            <p:cNvSpPr/>
            <p:nvPr/>
          </p:nvSpPr>
          <p:spPr>
            <a:xfrm>
              <a:off x="278673" y="4708975"/>
              <a:ext cx="85344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49263" indent="-449263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多少條邊的長度是已知的？哪組是對應邊？你如何得知它們是對應邊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你曾經學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過哪些數學概念可以協助你解釋為何它們是對應邊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b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278673" y="5748270"/>
              <a:ext cx="86301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indent="-266700">
                <a:buAutoNum type="arabicPeriod" startAt="2"/>
              </a:pP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「綜合以上得出的資料，試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列出以上兩個三角形相似的理由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endPara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indent="447675"/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340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18" y="176581"/>
            <a:ext cx="8365191" cy="469962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95" y="1996624"/>
            <a:ext cx="3693871" cy="112766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29" y="2251034"/>
            <a:ext cx="4806948" cy="2115137"/>
          </a:xfrm>
          <a:prstGeom prst="rect">
            <a:avLst/>
          </a:prstGeom>
        </p:spPr>
      </p:pic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3358648" y="2186184"/>
            <a:ext cx="2445364" cy="74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夾 </a:t>
            </a:r>
            <a:r>
              <a:rPr lang="zh-TW" altLang="en-US" sz="4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TW" altLang="en-US" sz="4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2219049" y="3778217"/>
            <a:ext cx="20825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2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在兩者之間</a:t>
            </a:r>
            <a:endParaRPr lang="zh-TW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4852967" y="3778217"/>
            <a:ext cx="194901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r>
              <a:rPr lang="zh-TW" altLang="en-US" sz="2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r>
              <a:rPr lang="en-US" altLang="zh-TW" sz="2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HK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內角</a:t>
            </a:r>
            <a:endParaRPr lang="en-US" altLang="zh-TW" sz="2800" b="1" dirty="0" smtClean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endParaRPr lang="zh-TW" altLang="en-US" sz="2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313509" y="5420945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「試從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比例且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夾角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相等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關鍵資料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辨識關鍵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13509" y="5948592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「試指出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夾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的意思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詞義聯想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722102" y="1162202"/>
            <a:ext cx="279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何謂「夾角」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Rectangle 2"/>
          <p:cNvSpPr>
            <a:spLocks noGrp="1" noChangeArrowheads="1"/>
          </p:cNvSpPr>
          <p:nvPr>
            <p:ph type="title"/>
          </p:nvPr>
        </p:nvSpPr>
        <p:spPr>
          <a:xfrm>
            <a:off x="842227" y="31085"/>
            <a:ext cx="5193435" cy="1143000"/>
          </a:xfrm>
        </p:spPr>
        <p:txBody>
          <a:bodyPr>
            <a:noAutofit/>
          </a:bodyPr>
          <a:lstStyle/>
          <a:p>
            <a:r>
              <a:rPr lang="zh-TW" altLang="en-US" sz="3600" b="1" spc="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兩邊成</a:t>
            </a:r>
            <a:r>
              <a:rPr lang="zh-TW" altLang="en-US" sz="3600" b="1" spc="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比例且</a:t>
            </a:r>
            <a:r>
              <a:rPr lang="zh-TW" altLang="en-US" sz="3600" b="1" spc="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夾角</a:t>
            </a:r>
            <a:r>
              <a:rPr lang="zh-TW" altLang="en-US" sz="3600" b="1" spc="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相等</a:t>
            </a:r>
            <a:endParaRPr lang="zh-HK" altLang="zh-HK" sz="3600" b="1" spc="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777683" y="178386"/>
            <a:ext cx="2573164" cy="70989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圓角矩形 41"/>
          <p:cNvSpPr/>
          <p:nvPr/>
        </p:nvSpPr>
        <p:spPr>
          <a:xfrm>
            <a:off x="3847798" y="162620"/>
            <a:ext cx="1971980" cy="70989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2361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53" y="208174"/>
            <a:ext cx="8291403" cy="3943786"/>
          </a:xfrm>
          <a:prstGeom prst="rect">
            <a:avLst/>
          </a:prstGeom>
        </p:spPr>
      </p:pic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935462" y="31892"/>
            <a:ext cx="6787149" cy="1143000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兩邊成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比例且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夾角相等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935462" y="1186886"/>
            <a:ext cx="582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試指出下圖是否相似三角形。如是，請列出原因。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107453" y="3641620"/>
            <a:ext cx="9036547" cy="3637671"/>
            <a:chOff x="107654" y="3645237"/>
            <a:chExt cx="8914058" cy="3314016"/>
          </a:xfrm>
        </p:grpSpPr>
        <p:grpSp>
          <p:nvGrpSpPr>
            <p:cNvPr id="18" name="群組 17"/>
            <p:cNvGrpSpPr/>
            <p:nvPr/>
          </p:nvGrpSpPr>
          <p:grpSpPr>
            <a:xfrm>
              <a:off x="107654" y="3645237"/>
              <a:ext cx="8899424" cy="3175753"/>
              <a:chOff x="107654" y="3645237"/>
              <a:chExt cx="8899424" cy="3175753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654" y="364523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32" name="矩形 31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3" name="圖片 3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9" name="矩形 18"/>
            <p:cNvSpPr/>
            <p:nvPr/>
          </p:nvSpPr>
          <p:spPr>
            <a:xfrm>
              <a:off x="203384" y="4203746"/>
              <a:ext cx="8803695" cy="532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1950" indent="-361950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多少條邊的長度是已知的？哪組是對應邊？你如何得知它們是對應邊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你曾經學過哪些數學概念可以協助你解釋為何它們是對應邊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專科詞彙與學科概念聯繫聯繫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聯繫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12781" y="4836577"/>
              <a:ext cx="8808931" cy="532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1950" indent="-361950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「有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多少個角的度數是已知的？哪組是對應角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聯繫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31572" y="5398614"/>
              <a:ext cx="8790140" cy="7570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1950" indent="-361950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「兩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個三角形的對應角和對應邊的排列有甚麼特點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74638" indent="-274638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22176" y="5977879"/>
              <a:ext cx="8679778" cy="981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1950" indent="-361950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「綜合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以上得出的資料，試列出以上兩個三角形相似的理由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。」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應用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6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74638" indent="-274638"/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83" y="1832192"/>
            <a:ext cx="3899823" cy="186164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623" y="2425959"/>
            <a:ext cx="1917815" cy="100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4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1018</TotalTime>
  <Words>1909</Words>
  <Application>Microsoft Office PowerPoint</Application>
  <PresentationFormat>如螢幕大小 (4:3)</PresentationFormat>
  <Paragraphs>210</Paragraphs>
  <Slides>20</Slides>
  <Notes>17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PowerPoint 簡報</vt:lpstr>
      <vt:lpstr>學習難點1</vt:lpstr>
      <vt:lpstr>學習難點2</vt:lpstr>
      <vt:lpstr>學習難點3</vt:lpstr>
      <vt:lpstr>PowerPoint 簡報</vt:lpstr>
      <vt:lpstr>PowerPoint 簡報</vt:lpstr>
      <vt:lpstr>PowerPoint 簡報</vt:lpstr>
      <vt:lpstr>針對學習難點1</vt:lpstr>
      <vt:lpstr>何謂「全等」?</vt:lpstr>
      <vt:lpstr>全等三角形的對應邊和對應角</vt:lpstr>
      <vt:lpstr>尋找對應邊和對應角</vt:lpstr>
      <vt:lpstr>針對學習難點2</vt:lpstr>
      <vt:lpstr>RHS  vs  SAS</vt:lpstr>
      <vt:lpstr>RHS還是SAS ?</vt:lpstr>
      <vt:lpstr>RHS還是SAS ?</vt:lpstr>
      <vt:lpstr>針對學習難點3</vt:lpstr>
      <vt:lpstr>三邊成比例</vt:lpstr>
      <vt:lpstr>三邊成比例– 例子</vt:lpstr>
      <vt:lpstr>兩邊成比例且夾角相等</vt:lpstr>
      <vt:lpstr>兩邊成比例且夾角相等– 例子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CHENG, Siu-kuen Susan</cp:lastModifiedBy>
  <cp:revision>99</cp:revision>
  <cp:lastPrinted>2016-01-18T09:07:57Z</cp:lastPrinted>
  <dcterms:created xsi:type="dcterms:W3CDTF">2015-08-03T09:43:05Z</dcterms:created>
  <dcterms:modified xsi:type="dcterms:W3CDTF">2016-03-16T07:38:49Z</dcterms:modified>
</cp:coreProperties>
</file>