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256" r:id="rId2"/>
    <p:sldId id="346" r:id="rId3"/>
    <p:sldId id="379" r:id="rId4"/>
    <p:sldId id="383" r:id="rId5"/>
    <p:sldId id="348" r:id="rId6"/>
    <p:sldId id="265" r:id="rId7"/>
    <p:sldId id="270" r:id="rId8"/>
    <p:sldId id="353" r:id="rId9"/>
    <p:sldId id="355" r:id="rId10"/>
    <p:sldId id="356" r:id="rId11"/>
    <p:sldId id="284" r:id="rId12"/>
    <p:sldId id="295" r:id="rId13"/>
    <p:sldId id="303" r:id="rId14"/>
    <p:sldId id="360" r:id="rId15"/>
    <p:sldId id="361" r:id="rId16"/>
    <p:sldId id="394" r:id="rId17"/>
    <p:sldId id="310" r:id="rId18"/>
    <p:sldId id="362" r:id="rId19"/>
    <p:sldId id="363" r:id="rId20"/>
    <p:sldId id="395" r:id="rId21"/>
    <p:sldId id="396" r:id="rId22"/>
    <p:sldId id="366" r:id="rId23"/>
    <p:sldId id="370" r:id="rId24"/>
    <p:sldId id="371" r:id="rId25"/>
    <p:sldId id="330" r:id="rId26"/>
    <p:sldId id="392" r:id="rId27"/>
    <p:sldId id="393" r:id="rId28"/>
    <p:sldId id="376" r:id="rId29"/>
    <p:sldId id="377" r:id="rId30"/>
    <p:sldId id="342" r:id="rId31"/>
  </p:sldIdLst>
  <p:sldSz cx="9144000" cy="6858000" type="screen4x3"/>
  <p:notesSz cx="6797675" cy="9928225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119" userDrawn="1">
          <p15:clr>
            <a:srgbClr val="A4A3A4"/>
          </p15:clr>
        </p15:guide>
        <p15:guide id="3" orient="horz" pos="3128" userDrawn="1">
          <p15:clr>
            <a:srgbClr val="A4A3A4"/>
          </p15:clr>
        </p15:guide>
        <p15:guide id="4" pos="2101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491A"/>
    <a:srgbClr val="F2622B"/>
    <a:srgbClr val="008000"/>
    <a:srgbClr val="CCDBE0"/>
    <a:srgbClr val="292724"/>
    <a:srgbClr val="C02330"/>
    <a:srgbClr val="E7EDF0"/>
    <a:srgbClr val="58585A"/>
    <a:srgbClr val="616161"/>
    <a:srgbClr val="BE1E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67782" autoAdjust="0"/>
  </p:normalViewPr>
  <p:slideViewPr>
    <p:cSldViewPr snapToGrid="0" showGuides="1">
      <p:cViewPr varScale="1">
        <p:scale>
          <a:sx n="70" d="100"/>
          <a:sy n="70" d="100"/>
        </p:scale>
        <p:origin x="-135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812"/>
    </p:cViewPr>
  </p:sorterViewPr>
  <p:notesViewPr>
    <p:cSldViewPr snapToGrid="0" showGuides="1">
      <p:cViewPr varScale="1">
        <p:scale>
          <a:sx n="76" d="100"/>
          <a:sy n="76" d="100"/>
        </p:scale>
        <p:origin x="3312" y="72"/>
      </p:cViewPr>
      <p:guideLst>
        <p:guide orient="horz" pos="2880"/>
        <p:guide orient="horz" pos="3128"/>
        <p:guide pos="2119"/>
        <p:guide pos="2101"/>
        <p:guide pos="216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5" y="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4FC437-D7FE-469C-B884-E7D74B628432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9430092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5" y="9430092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4182DB-A094-40C0-A607-148317675C4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45869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854061-38BE-425C-9619-CCE34466B284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961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9430092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5" y="9430092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C1E519-3244-462F-BA49-9363FB2CB68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97208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endParaRPr lang="zh-TW" altLang="en-US" sz="1800" dirty="0">
              <a:latin typeface="Arial" panose="020B0604020202020204" pitchFamily="34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1E519-3244-462F-BA49-9363FB2CB68A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27714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82132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1E519-3244-462F-BA49-9363FB2CB68A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96699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1E519-3244-462F-BA49-9363FB2CB68A}" type="slidenum">
              <a:rPr lang="zh-HK" altLang="en-US" smtClean="0"/>
              <a:t>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2737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教師請學生從課文中圈出新詞彙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42851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1E519-3244-462F-BA49-9363FB2CB68A}" type="slidenum">
              <a:rPr lang="zh-HK" altLang="en-US" smtClean="0"/>
              <a:t>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50755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None/>
            </a:pP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None/>
            </a:pP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None/>
            </a:pP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詞義聯想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找出與目標詞彙意思相近的詞彙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找出與目標詞彙意思相反的詞彙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1E519-3244-462F-BA49-9363FB2CB68A}" type="slidenum">
              <a:rPr lang="zh-HK" altLang="en-US" smtClean="0"/>
              <a:t>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892499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HK" altLang="en-US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en-US" altLang="zh-TW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觀察目標字，按已有知識辨識形旁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用形旁的意思推測目標字的含意</a:t>
            </a:r>
            <a:endParaRPr lang="en-US" altLang="zh-TW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164028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0576" indent="-220576">
              <a:defRPr/>
            </a:pPr>
            <a:r>
              <a:rPr lang="zh-TW" altLang="zh-HK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</a:p>
          <a:p>
            <a:pPr marL="220576" indent="-220576">
              <a:defRPr/>
            </a:pPr>
            <a:endParaRPr lang="en-US" altLang="zh-TW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26604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教師引導學生</a:t>
            </a:r>
            <a:r>
              <a:rPr kumimoji="1" lang="zh-TW" altLang="zh-HK" sz="1200" dirty="0" smtClean="0">
                <a:latin typeface="標楷體" pitchFamily="65" charset="-120"/>
                <a:ea typeface="標楷體" pitchFamily="65" charset="-120"/>
              </a:rPr>
              <a:t>綜合所有單位的意思，</a:t>
            </a:r>
            <a:r>
              <a:rPr kumimoji="1" lang="zh-TW" altLang="en-US" sz="1200" dirty="0" smtClean="0">
                <a:latin typeface="標楷體" pitchFamily="65" charset="-120"/>
                <a:ea typeface="標楷體" pitchFamily="65" charset="-120"/>
              </a:rPr>
              <a:t>並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推敲整個字詞組合的意思</a:t>
            </a: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1" lang="zh-TW" altLang="zh-HK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16249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教師引導學生聯想白水的意思為在陽光照射下，河水像潔白的布帛。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1E519-3244-462F-BA49-9363FB2CB68A}" type="slidenum">
              <a:rPr lang="zh-HK" altLang="en-US" smtClean="0"/>
              <a:t>11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732816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1E519-3244-462F-BA49-9363FB2CB68A}" type="slidenum">
              <a:rPr lang="zh-HK" altLang="en-US" smtClean="0"/>
              <a:t>12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34739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</a:t>
            </a:r>
            <a:r>
              <a:rPr lang="zh-TW" altLang="zh-HK" sz="1200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配</a:t>
            </a: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詞</a:t>
            </a:r>
            <a:endParaRPr lang="en-US" altLang="zh-TW" sz="1200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</a:p>
          <a:p>
            <a:pPr>
              <a:defRPr/>
            </a:pPr>
            <a:endParaRPr lang="zh-HK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13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792505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HK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zh-HK" altLang="en-US" sz="1200" b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觀察目標字，按已有知識辨識形旁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用形旁的意思推測目標字的含意</a:t>
            </a:r>
          </a:p>
          <a:p>
            <a:pPr defTabSz="882305">
              <a:spcBef>
                <a:spcPct val="0"/>
              </a:spcBef>
              <a:defRPr/>
            </a:pPr>
            <a:endParaRPr lang="en-US" altLang="zh-TW" sz="1200" b="1" u="sng" dirty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290387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HK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zh-HK" altLang="en-US" sz="1200" b="1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觀察目標字，按已有知識辨識形旁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用形旁的意思推測目標字的含意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arenR"/>
            </a:pP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</a:p>
          <a:p>
            <a:pPr>
              <a:defRPr/>
            </a:pPr>
            <a:endParaRPr lang="zh-HK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757788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TW" altLang="en-US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1E519-3244-462F-BA49-9363FB2CB68A}" type="slidenum">
              <a:rPr lang="zh-HK" altLang="en-US" smtClean="0"/>
              <a:t>16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359603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1E519-3244-462F-BA49-9363FB2CB68A}" type="slidenum">
              <a:rPr lang="zh-HK" altLang="en-US" smtClean="0"/>
              <a:t>17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611987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alibri Light" panose="020F0302020204030204" pitchFamily="34" charset="0"/>
              <a:buNone/>
              <a:tabLst/>
              <a:defRPr/>
            </a:pPr>
            <a:r>
              <a:rPr lang="zh-TW" altLang="zh-HK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</a:t>
            </a:r>
            <a:r>
              <a:rPr lang="zh-TW" altLang="zh-HK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配</a:t>
            </a:r>
            <a:r>
              <a:rPr lang="zh-TW" altLang="zh-HK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詞</a:t>
            </a:r>
            <a:endParaRPr lang="en-US" altLang="zh-TW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</a:p>
          <a:p>
            <a:pPr marL="220576" indent="-220576">
              <a:defRPr/>
            </a:pPr>
            <a:endParaRPr lang="en-US" altLang="zh-TW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266046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教師引導學生</a:t>
            </a:r>
            <a:r>
              <a:rPr kumimoji="1" lang="zh-TW" altLang="zh-HK" sz="1200" dirty="0" smtClean="0">
                <a:latin typeface="標楷體" pitchFamily="65" charset="-120"/>
                <a:ea typeface="標楷體" pitchFamily="65" charset="-120"/>
              </a:rPr>
              <a:t>綜合所有單位的意思，</a:t>
            </a:r>
            <a:r>
              <a:rPr kumimoji="1" lang="zh-TW" altLang="en-US" sz="1200" dirty="0" smtClean="0">
                <a:latin typeface="標楷體" pitchFamily="65" charset="-120"/>
                <a:ea typeface="標楷體" pitchFamily="65" charset="-120"/>
              </a:rPr>
              <a:t>並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推敲整個字詞組合的意思</a:t>
            </a: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1" lang="zh-TW" altLang="zh-HK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162498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alibri Light" panose="020F0302020204030204" pitchFamily="34" charset="0"/>
              <a:buNone/>
              <a:tabLst/>
              <a:defRPr/>
            </a:pPr>
            <a:r>
              <a:rPr lang="zh-TW" altLang="zh-HK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</a:t>
            </a:r>
            <a:r>
              <a:rPr lang="zh-TW" altLang="zh-HK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配</a:t>
            </a:r>
            <a:r>
              <a:rPr lang="zh-TW" altLang="zh-HK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詞</a:t>
            </a:r>
            <a:endParaRPr lang="en-US" altLang="zh-TW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</a:p>
          <a:p>
            <a:pPr marL="220576" indent="-220576">
              <a:defRPr/>
            </a:pPr>
            <a:endParaRPr lang="en-US" altLang="zh-TW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20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297130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教師引導學生</a:t>
            </a:r>
            <a:r>
              <a:rPr kumimoji="1" lang="zh-TW" altLang="zh-HK" sz="1200" dirty="0" smtClean="0">
                <a:latin typeface="標楷體" pitchFamily="65" charset="-120"/>
                <a:ea typeface="標楷體" pitchFamily="65" charset="-120"/>
              </a:rPr>
              <a:t>綜合所有單位的意思，</a:t>
            </a:r>
            <a:r>
              <a:rPr kumimoji="1" lang="zh-TW" altLang="en-US" sz="1200" dirty="0" smtClean="0">
                <a:latin typeface="標楷體" pitchFamily="65" charset="-120"/>
                <a:ea typeface="標楷體" pitchFamily="65" charset="-120"/>
              </a:rPr>
              <a:t>並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推敲整個字詞組合的意思</a:t>
            </a: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1" lang="zh-TW" altLang="zh-HK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21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376906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HK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zh-HK" altLang="en-US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觀察目標字，按已有知識辨識形旁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用形旁的意思推測目標字的含意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arenR"/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閱讀句子或段落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綜合這些線索，推敲目標詞彙的意思</a:t>
            </a:r>
          </a:p>
          <a:p>
            <a:pPr>
              <a:spcBef>
                <a:spcPct val="0"/>
              </a:spcBef>
              <a:defRPr/>
            </a:pP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>
              <a:spcBef>
                <a:spcPct val="0"/>
              </a:spcBef>
              <a:defRPr/>
            </a:pPr>
            <a:endParaRPr lang="en-US" altLang="zh-TW" sz="1200" b="1" u="sng" dirty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22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757788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None/>
            </a:pP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詞義聯想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找出與目標詞彙意思相近的詞彙</a:t>
            </a: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altLang="zh-TW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找出與目標詞彙意思相反的詞彙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alibri Light" panose="020F0302020204030204" pitchFamily="34" charset="0"/>
              <a:buAutoNum type="arabicPeriod"/>
              <a:tabLst/>
              <a:defRPr/>
            </a:pPr>
            <a:endParaRPr lang="zh-TW" altLang="en-US" sz="12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Font typeface="Calibri Light" panose="020F0302020204030204" pitchFamily="34" charset="0"/>
              <a:buAutoNum type="arabicPeriod"/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23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757788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TW" altLang="en-US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1E519-3244-462F-BA49-9363FB2CB68A}" type="slidenum">
              <a:rPr lang="zh-HK" altLang="en-US" smtClean="0"/>
              <a:t>24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732816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1E519-3244-462F-BA49-9363FB2CB68A}" type="slidenum">
              <a:rPr lang="zh-HK" altLang="en-US" smtClean="0"/>
              <a:t>25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013537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305">
              <a:spcBef>
                <a:spcPct val="0"/>
              </a:spcBef>
              <a:defRPr/>
            </a:pPr>
            <a:endParaRPr kumimoji="1" lang="zh-TW" altLang="en-US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26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757788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2305">
              <a:spcBef>
                <a:spcPct val="0"/>
              </a:spcBef>
              <a:defRPr/>
            </a:pPr>
            <a:endParaRPr kumimoji="1" lang="zh-TW" altLang="en-US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27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757788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HK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zh-HK" altLang="en-US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觀察目標字，按已有知識辨識形旁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用形旁的意思推測目標字的含意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arenR"/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閱讀句子或段落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綜合這些線索，推敲目標詞彙的意思</a:t>
            </a:r>
            <a:endParaRPr lang="zh-TW" altLang="zh-HK" sz="1200" kern="1200" dirty="0"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28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290387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TW" altLang="en-US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1E519-3244-462F-BA49-9363FB2CB68A}" type="slidenum">
              <a:rPr lang="zh-HK" altLang="en-US" smtClean="0"/>
              <a:t>29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732816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1E519-3244-462F-BA49-9363FB2CB68A}" type="slidenum">
              <a:rPr lang="zh-HK" altLang="en-US" smtClean="0"/>
              <a:t>30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1006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38456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26758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92720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93194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47546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2707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27828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8393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508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0983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07076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CA1D5-C5DE-4C15-B39B-4832DA16F539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7912E-0F39-47A7-928E-6DBD974A399E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4264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3.png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emf"/><Relationship Id="rId11" Type="http://schemas.openxmlformats.org/officeDocument/2006/relationships/image" Target="../media/image22.png"/><Relationship Id="rId5" Type="http://schemas.openxmlformats.org/officeDocument/2006/relationships/image" Target="../media/image9.png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emf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emf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14.emf"/><Relationship Id="rId10" Type="http://schemas.openxmlformats.org/officeDocument/2006/relationships/image" Target="../media/image30.png"/><Relationship Id="rId4" Type="http://schemas.openxmlformats.org/officeDocument/2006/relationships/image" Target="../media/image13.png"/><Relationship Id="rId9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emf"/><Relationship Id="rId3" Type="http://schemas.openxmlformats.org/officeDocument/2006/relationships/image" Target="../media/image31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image" Target="../media/image36.png"/><Relationship Id="rId5" Type="http://schemas.openxmlformats.org/officeDocument/2006/relationships/image" Target="../media/image18.png"/><Relationship Id="rId10" Type="http://schemas.openxmlformats.org/officeDocument/2006/relationships/image" Target="../media/image35.png"/><Relationship Id="rId4" Type="http://schemas.openxmlformats.org/officeDocument/2006/relationships/image" Target="../media/image14.emf"/><Relationship Id="rId9" Type="http://schemas.openxmlformats.org/officeDocument/2006/relationships/image" Target="../media/image34.png"/><Relationship Id="rId1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emf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emf"/><Relationship Id="rId5" Type="http://schemas.openxmlformats.org/officeDocument/2006/relationships/image" Target="../media/image32.png"/><Relationship Id="rId10" Type="http://schemas.openxmlformats.org/officeDocument/2006/relationships/image" Target="../media/image15.emf"/><Relationship Id="rId4" Type="http://schemas.openxmlformats.org/officeDocument/2006/relationships/image" Target="../media/image14.emf"/><Relationship Id="rId9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emf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emf"/><Relationship Id="rId11" Type="http://schemas.openxmlformats.org/officeDocument/2006/relationships/image" Target="../media/image38.emf"/><Relationship Id="rId5" Type="http://schemas.openxmlformats.org/officeDocument/2006/relationships/image" Target="../media/image43.png"/><Relationship Id="rId10" Type="http://schemas.openxmlformats.org/officeDocument/2006/relationships/image" Target="../media/image14.emf"/><Relationship Id="rId4" Type="http://schemas.openxmlformats.org/officeDocument/2006/relationships/image" Target="../media/image42.png"/><Relationship Id="rId9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5.png"/><Relationship Id="rId7" Type="http://schemas.openxmlformats.org/officeDocument/2006/relationships/image" Target="../media/image38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openxmlformats.org/officeDocument/2006/relationships/image" Target="../media/image44.png"/><Relationship Id="rId4" Type="http://schemas.openxmlformats.org/officeDocument/2006/relationships/image" Target="../media/image14.emf"/><Relationship Id="rId9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8.pn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5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emf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 txBox="1">
            <a:spLocks/>
          </p:cNvSpPr>
          <p:nvPr/>
        </p:nvSpPr>
        <p:spPr>
          <a:xfrm>
            <a:off x="695007" y="1573776"/>
            <a:ext cx="77724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送友人  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李白</a:t>
            </a:r>
            <a:endParaRPr lang="zh-HK" altLang="en-US" sz="7200" dirty="0"/>
          </a:p>
        </p:txBody>
      </p:sp>
    </p:spTree>
    <p:extLst>
      <p:ext uri="{BB962C8B-B14F-4D97-AF65-F5344CB8AC3E}">
        <p14:creationId xmlns:p14="http://schemas.microsoft.com/office/powerpoint/2010/main" val="336003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594360" y="348485"/>
            <a:ext cx="2990983" cy="8199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54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學習難點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1504188" y="2837979"/>
            <a:ext cx="6135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2788" indent="-712788"/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 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未能推敲新詞彙的意思</a:t>
            </a: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例如：橫、白水、孤蓬</a:t>
            </a: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5874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圖片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50" y="543435"/>
            <a:ext cx="9143244" cy="6296647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193516" y="1029924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260564" y="793134"/>
            <a:ext cx="14579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</a:t>
            </a: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配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詞</a:t>
            </a:r>
            <a:endParaRPr lang="en-US" altLang="zh-TW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451851" y="793134"/>
            <a:ext cx="18133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詞彙歸類</a:t>
            </a:r>
            <a:endParaRPr lang="en-US" altLang="zh-TW" sz="2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239995" y="3476315"/>
            <a:ext cx="24065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上文下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推敲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262244" y="5022280"/>
            <a:ext cx="32918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50709" y="2476516"/>
            <a:ext cx="13716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義聯繫</a:t>
            </a:r>
            <a:endParaRPr lang="en-US" altLang="zh-TW" sz="22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5" name="文字方塊 44"/>
          <p:cNvSpPr txBox="1"/>
          <p:nvPr/>
        </p:nvSpPr>
        <p:spPr>
          <a:xfrm>
            <a:off x="2260399" y="1200978"/>
            <a:ext cx="3313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將目標字詞組合分拆成有意思的單位</a:t>
            </a:r>
          </a:p>
        </p:txBody>
      </p:sp>
      <p:sp>
        <p:nvSpPr>
          <p:cNvPr id="46" name="文字方塊 45"/>
          <p:cNvSpPr txBox="1"/>
          <p:nvPr/>
        </p:nvSpPr>
        <p:spPr>
          <a:xfrm>
            <a:off x="1209295" y="2864946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形旁推測</a:t>
            </a:r>
          </a:p>
        </p:txBody>
      </p:sp>
      <p:sp>
        <p:nvSpPr>
          <p:cNvPr id="47" name="文字方塊 46"/>
          <p:cNvSpPr txBox="1"/>
          <p:nvPr/>
        </p:nvSpPr>
        <p:spPr>
          <a:xfrm>
            <a:off x="1344100" y="3160245"/>
            <a:ext cx="322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觀察目標字，按已有知識辨識形旁</a:t>
            </a:r>
          </a:p>
        </p:txBody>
      </p:sp>
      <p:sp>
        <p:nvSpPr>
          <p:cNvPr id="48" name="文字方塊 47"/>
          <p:cNvSpPr txBox="1"/>
          <p:nvPr/>
        </p:nvSpPr>
        <p:spPr>
          <a:xfrm>
            <a:off x="709462" y="3766721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詞義聯想</a:t>
            </a:r>
          </a:p>
        </p:txBody>
      </p:sp>
      <p:sp>
        <p:nvSpPr>
          <p:cNvPr id="49" name="文字方塊 48"/>
          <p:cNvSpPr txBox="1"/>
          <p:nvPr/>
        </p:nvSpPr>
        <p:spPr>
          <a:xfrm>
            <a:off x="852743" y="4066229"/>
            <a:ext cx="3214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與目標詞彙意思相近的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0" name="文字方塊 49"/>
          <p:cNvSpPr txBox="1"/>
          <p:nvPr/>
        </p:nvSpPr>
        <p:spPr>
          <a:xfrm>
            <a:off x="179228" y="4731498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情境聯想</a:t>
            </a:r>
          </a:p>
        </p:txBody>
      </p:sp>
      <p:sp>
        <p:nvSpPr>
          <p:cNvPr id="51" name="文字方塊 50"/>
          <p:cNvSpPr txBox="1"/>
          <p:nvPr/>
        </p:nvSpPr>
        <p:spPr>
          <a:xfrm>
            <a:off x="457493" y="5070151"/>
            <a:ext cx="3046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推測目標詞彙可與哪些情境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時、地、人和事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</a:t>
            </a:r>
          </a:p>
        </p:txBody>
      </p:sp>
      <p:sp>
        <p:nvSpPr>
          <p:cNvPr id="52" name="文字方塊 51"/>
          <p:cNvSpPr txBox="1"/>
          <p:nvPr/>
        </p:nvSpPr>
        <p:spPr>
          <a:xfrm>
            <a:off x="179228" y="5693484"/>
            <a:ext cx="1661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多感官聯想</a:t>
            </a:r>
          </a:p>
        </p:txBody>
      </p:sp>
      <p:sp>
        <p:nvSpPr>
          <p:cNvPr id="53" name="文字方塊 52"/>
          <p:cNvSpPr txBox="1"/>
          <p:nvPr/>
        </p:nvSpPr>
        <p:spPr>
          <a:xfrm>
            <a:off x="159554" y="6033054"/>
            <a:ext cx="3118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推測目標詞彙可與哪些感官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視覺、聽覺、嗅覺、味覺、觸覺及心情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 </a:t>
            </a:r>
          </a:p>
        </p:txBody>
      </p:sp>
      <p:sp>
        <p:nvSpPr>
          <p:cNvPr id="54" name="文字方塊 53"/>
          <p:cNvSpPr txBox="1"/>
          <p:nvPr/>
        </p:nvSpPr>
        <p:spPr>
          <a:xfrm>
            <a:off x="6099145" y="1377466"/>
            <a:ext cx="2609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一些跟目標詞彙的意思和特性相近的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5" name="文字方塊 54"/>
          <p:cNvSpPr txBox="1"/>
          <p:nvPr/>
        </p:nvSpPr>
        <p:spPr>
          <a:xfrm>
            <a:off x="5028657" y="3945682"/>
            <a:ext cx="2769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閱讀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句子或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段落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6" name="文字方塊 55"/>
          <p:cNvSpPr txBox="1"/>
          <p:nvPr/>
        </p:nvSpPr>
        <p:spPr>
          <a:xfrm>
            <a:off x="4237320" y="5441983"/>
            <a:ext cx="3195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專科詞彙及相關學科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7" name="文字方塊 56"/>
          <p:cNvSpPr txBox="1"/>
          <p:nvPr/>
        </p:nvSpPr>
        <p:spPr>
          <a:xfrm>
            <a:off x="2027532" y="1503569"/>
            <a:ext cx="3554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把分拆了的單位配上適當的字詞，成為另一字詞組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8" name="文字方塊 57"/>
          <p:cNvSpPr txBox="1"/>
          <p:nvPr/>
        </p:nvSpPr>
        <p:spPr>
          <a:xfrm>
            <a:off x="1732995" y="1949954"/>
            <a:ext cx="3644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綜合所有單位的意思，推敲整個字詞組合的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9" name="文字方塊 58"/>
          <p:cNvSpPr txBox="1"/>
          <p:nvPr/>
        </p:nvSpPr>
        <p:spPr>
          <a:xfrm>
            <a:off x="1209295" y="3427558"/>
            <a:ext cx="325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用形旁的意思推測目標字的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含意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0" name="文字方塊 59"/>
          <p:cNvSpPr txBox="1"/>
          <p:nvPr/>
        </p:nvSpPr>
        <p:spPr>
          <a:xfrm>
            <a:off x="708412" y="4374977"/>
            <a:ext cx="3341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找出與目標詞彙意思相反的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1" name="文字方塊 60"/>
          <p:cNvSpPr txBox="1"/>
          <p:nvPr/>
        </p:nvSpPr>
        <p:spPr>
          <a:xfrm>
            <a:off x="5564714" y="2731588"/>
            <a:ext cx="2476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將這組詞彙與其他相關類別的詞彙作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比對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2" name="文字方塊 61"/>
          <p:cNvSpPr txBox="1"/>
          <p:nvPr/>
        </p:nvSpPr>
        <p:spPr>
          <a:xfrm>
            <a:off x="5876924" y="1947102"/>
            <a:ext cx="2487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將意思和特性相近的詞彙放在同一組，用一個類別名稱代表這組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3" name="文字方塊 62"/>
          <p:cNvSpPr txBox="1"/>
          <p:nvPr/>
        </p:nvSpPr>
        <p:spPr>
          <a:xfrm>
            <a:off x="4672334" y="4582970"/>
            <a:ext cx="3389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綜合這些線索，推敲目標詞彙的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4" name="文字方塊 63"/>
          <p:cNvSpPr txBox="1"/>
          <p:nvPr/>
        </p:nvSpPr>
        <p:spPr>
          <a:xfrm>
            <a:off x="4831678" y="4264326"/>
            <a:ext cx="3322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找出能幫助推敲目標詞彙意思的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線索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5" name="文字方塊 64"/>
          <p:cNvSpPr txBox="1"/>
          <p:nvPr/>
        </p:nvSpPr>
        <p:spPr>
          <a:xfrm>
            <a:off x="3840480" y="6058100"/>
            <a:ext cx="4598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歸納推測的資料，再配合專科詞彙的正確意思，重新展示學科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6" name="文字方塊 65"/>
          <p:cNvSpPr txBox="1"/>
          <p:nvPr/>
        </p:nvSpPr>
        <p:spPr>
          <a:xfrm>
            <a:off x="4057351" y="5749332"/>
            <a:ext cx="31863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推測專科詞彙和該學科概念的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7" name="群組 66"/>
          <p:cNvGrpSpPr/>
          <p:nvPr/>
        </p:nvGrpSpPr>
        <p:grpSpPr>
          <a:xfrm>
            <a:off x="332122" y="89522"/>
            <a:ext cx="2801746" cy="434838"/>
            <a:chOff x="555461" y="1842887"/>
            <a:chExt cx="2801746" cy="434838"/>
          </a:xfrm>
        </p:grpSpPr>
        <p:grpSp>
          <p:nvGrpSpPr>
            <p:cNvPr id="68" name="群組 67"/>
            <p:cNvGrpSpPr/>
            <p:nvPr/>
          </p:nvGrpSpPr>
          <p:grpSpPr>
            <a:xfrm>
              <a:off x="906818" y="1844945"/>
              <a:ext cx="2450389" cy="432780"/>
              <a:chOff x="906818" y="1844945"/>
              <a:chExt cx="2450389" cy="432780"/>
            </a:xfrm>
          </p:grpSpPr>
          <p:pic>
            <p:nvPicPr>
              <p:cNvPr id="70" name="圖片 6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6818" y="1844945"/>
                <a:ext cx="2450389" cy="432780"/>
              </a:xfrm>
              <a:prstGeom prst="rect">
                <a:avLst/>
              </a:prstGeom>
            </p:spPr>
          </p:pic>
          <p:sp>
            <p:nvSpPr>
              <p:cNvPr id="71" name="文字方塊 70"/>
              <p:cNvSpPr txBox="1"/>
              <p:nvPr/>
            </p:nvSpPr>
            <p:spPr bwMode="auto">
              <a:xfrm>
                <a:off x="924048" y="1876715"/>
                <a:ext cx="2364750" cy="3539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TW" altLang="en-US" sz="1700" dirty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本課節會運用到的策略</a:t>
                </a:r>
                <a:endParaRPr lang="zh-HK" altLang="en-US" sz="17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69" name="圖片 6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461" y="1842887"/>
              <a:ext cx="403756" cy="403756"/>
            </a:xfrm>
            <a:prstGeom prst="rect">
              <a:avLst/>
            </a:prstGeom>
          </p:spPr>
        </p:pic>
      </p:grpSp>
      <p:sp>
        <p:nvSpPr>
          <p:cNvPr id="72" name="Parallelogram 35"/>
          <p:cNvSpPr/>
          <p:nvPr/>
        </p:nvSpPr>
        <p:spPr>
          <a:xfrm>
            <a:off x="1499678" y="792423"/>
            <a:ext cx="4512239" cy="1651480"/>
          </a:xfrm>
          <a:custGeom>
            <a:avLst/>
            <a:gdLst>
              <a:gd name="connsiteX0" fmla="*/ 0 w 4512239"/>
              <a:gd name="connsiteY0" fmla="*/ 1619949 h 1619949"/>
              <a:gd name="connsiteX1" fmla="*/ 1054554 w 4512239"/>
              <a:gd name="connsiteY1" fmla="*/ 0 h 1619949"/>
              <a:gd name="connsiteX2" fmla="*/ 4512239 w 4512239"/>
              <a:gd name="connsiteY2" fmla="*/ 0 h 1619949"/>
              <a:gd name="connsiteX3" fmla="*/ 3457685 w 4512239"/>
              <a:gd name="connsiteY3" fmla="*/ 1619949 h 1619949"/>
              <a:gd name="connsiteX4" fmla="*/ 0 w 4512239"/>
              <a:gd name="connsiteY4" fmla="*/ 1619949 h 1619949"/>
              <a:gd name="connsiteX0" fmla="*/ 0 w 4512239"/>
              <a:gd name="connsiteY0" fmla="*/ 1619949 h 1651480"/>
              <a:gd name="connsiteX1" fmla="*/ 1054554 w 4512239"/>
              <a:gd name="connsiteY1" fmla="*/ 0 h 1651480"/>
              <a:gd name="connsiteX2" fmla="*/ 4512239 w 4512239"/>
              <a:gd name="connsiteY2" fmla="*/ 0 h 1651480"/>
              <a:gd name="connsiteX3" fmla="*/ 3730954 w 4512239"/>
              <a:gd name="connsiteY3" fmla="*/ 1651480 h 1651480"/>
              <a:gd name="connsiteX4" fmla="*/ 0 w 4512239"/>
              <a:gd name="connsiteY4" fmla="*/ 1619949 h 165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2239" h="1651480">
                <a:moveTo>
                  <a:pt x="0" y="1619949"/>
                </a:moveTo>
                <a:lnTo>
                  <a:pt x="1054554" y="0"/>
                </a:lnTo>
                <a:lnTo>
                  <a:pt x="4512239" y="0"/>
                </a:lnTo>
                <a:lnTo>
                  <a:pt x="3730954" y="1651480"/>
                </a:lnTo>
                <a:lnTo>
                  <a:pt x="0" y="1619949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5" name="Parallelogram 35"/>
          <p:cNvSpPr/>
          <p:nvPr/>
        </p:nvSpPr>
        <p:spPr>
          <a:xfrm>
            <a:off x="4304588" y="3465693"/>
            <a:ext cx="4755981" cy="1498981"/>
          </a:xfrm>
          <a:custGeom>
            <a:avLst/>
            <a:gdLst>
              <a:gd name="connsiteX0" fmla="*/ 0 w 4512239"/>
              <a:gd name="connsiteY0" fmla="*/ 1619949 h 1619949"/>
              <a:gd name="connsiteX1" fmla="*/ 1054554 w 4512239"/>
              <a:gd name="connsiteY1" fmla="*/ 0 h 1619949"/>
              <a:gd name="connsiteX2" fmla="*/ 4512239 w 4512239"/>
              <a:gd name="connsiteY2" fmla="*/ 0 h 1619949"/>
              <a:gd name="connsiteX3" fmla="*/ 3457685 w 4512239"/>
              <a:gd name="connsiteY3" fmla="*/ 1619949 h 1619949"/>
              <a:gd name="connsiteX4" fmla="*/ 0 w 4512239"/>
              <a:gd name="connsiteY4" fmla="*/ 1619949 h 1619949"/>
              <a:gd name="connsiteX0" fmla="*/ 0 w 4512239"/>
              <a:gd name="connsiteY0" fmla="*/ 1619949 h 1651480"/>
              <a:gd name="connsiteX1" fmla="*/ 1054554 w 4512239"/>
              <a:gd name="connsiteY1" fmla="*/ 0 h 1651480"/>
              <a:gd name="connsiteX2" fmla="*/ 4512239 w 4512239"/>
              <a:gd name="connsiteY2" fmla="*/ 0 h 1651480"/>
              <a:gd name="connsiteX3" fmla="*/ 3730954 w 4512239"/>
              <a:gd name="connsiteY3" fmla="*/ 1651480 h 1651480"/>
              <a:gd name="connsiteX4" fmla="*/ 0 w 4512239"/>
              <a:gd name="connsiteY4" fmla="*/ 1619949 h 1651480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3730954 w 4512239"/>
              <a:gd name="connsiteY3" fmla="*/ 1665287 h 1665287"/>
              <a:gd name="connsiteX4" fmla="*/ 0 w 4512239"/>
              <a:gd name="connsiteY4" fmla="*/ 1633756 h 1665287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4216967 w 4512239"/>
              <a:gd name="connsiteY3" fmla="*/ 1665287 h 1665287"/>
              <a:gd name="connsiteX4" fmla="*/ 0 w 4512239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216967 w 4832566"/>
              <a:gd name="connsiteY3" fmla="*/ 1665287 h 1665287"/>
              <a:gd name="connsiteX4" fmla="*/ 0 w 4832566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172785 w 4832566"/>
              <a:gd name="connsiteY3" fmla="*/ 1665287 h 1665287"/>
              <a:gd name="connsiteX4" fmla="*/ 0 w 4832566"/>
              <a:gd name="connsiteY4" fmla="*/ 1633756 h 1665287"/>
              <a:gd name="connsiteX0" fmla="*/ 0 w 4722109"/>
              <a:gd name="connsiteY0" fmla="*/ 1937489 h 1937489"/>
              <a:gd name="connsiteX1" fmla="*/ 767366 w 4722109"/>
              <a:gd name="connsiteY1" fmla="*/ 0 h 1937489"/>
              <a:gd name="connsiteX2" fmla="*/ 4722109 w 4722109"/>
              <a:gd name="connsiteY2" fmla="*/ 27613 h 1937489"/>
              <a:gd name="connsiteX3" fmla="*/ 4062328 w 4722109"/>
              <a:gd name="connsiteY3" fmla="*/ 1665287 h 1937489"/>
              <a:gd name="connsiteX4" fmla="*/ 0 w 4722109"/>
              <a:gd name="connsiteY4" fmla="*/ 1937489 h 1937489"/>
              <a:gd name="connsiteX0" fmla="*/ 0 w 4722109"/>
              <a:gd name="connsiteY0" fmla="*/ 1937489 h 1969020"/>
              <a:gd name="connsiteX1" fmla="*/ 767366 w 4722109"/>
              <a:gd name="connsiteY1" fmla="*/ 0 h 1969020"/>
              <a:gd name="connsiteX2" fmla="*/ 4722109 w 4722109"/>
              <a:gd name="connsiteY2" fmla="*/ 27613 h 1969020"/>
              <a:gd name="connsiteX3" fmla="*/ 4272196 w 4722109"/>
              <a:gd name="connsiteY3" fmla="*/ 1969020 h 1969020"/>
              <a:gd name="connsiteX4" fmla="*/ 0 w 4722109"/>
              <a:gd name="connsiteY4" fmla="*/ 1937489 h 1969020"/>
              <a:gd name="connsiteX0" fmla="*/ 0 w 4998252"/>
              <a:gd name="connsiteY0" fmla="*/ 1937489 h 1969020"/>
              <a:gd name="connsiteX1" fmla="*/ 767366 w 4998252"/>
              <a:gd name="connsiteY1" fmla="*/ 0 h 1969020"/>
              <a:gd name="connsiteX2" fmla="*/ 4998252 w 4998252"/>
              <a:gd name="connsiteY2" fmla="*/ 41418 h 1969020"/>
              <a:gd name="connsiteX3" fmla="*/ 4272196 w 4998252"/>
              <a:gd name="connsiteY3" fmla="*/ 1969020 h 1969020"/>
              <a:gd name="connsiteX4" fmla="*/ 0 w 4998252"/>
              <a:gd name="connsiteY4" fmla="*/ 1937489 h 1969020"/>
              <a:gd name="connsiteX0" fmla="*/ 0 w 4998252"/>
              <a:gd name="connsiteY0" fmla="*/ 1937489 h 1969020"/>
              <a:gd name="connsiteX1" fmla="*/ 767366 w 4998252"/>
              <a:gd name="connsiteY1" fmla="*/ 0 h 1969020"/>
              <a:gd name="connsiteX2" fmla="*/ 4998252 w 4998252"/>
              <a:gd name="connsiteY2" fmla="*/ 0 h 1969020"/>
              <a:gd name="connsiteX3" fmla="*/ 4272196 w 4998252"/>
              <a:gd name="connsiteY3" fmla="*/ 1969020 h 1969020"/>
              <a:gd name="connsiteX4" fmla="*/ 0 w 4998252"/>
              <a:gd name="connsiteY4" fmla="*/ 1937489 h 196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252" h="1969020">
                <a:moveTo>
                  <a:pt x="0" y="1937489"/>
                </a:moveTo>
                <a:lnTo>
                  <a:pt x="767366" y="0"/>
                </a:lnTo>
                <a:lnTo>
                  <a:pt x="4998252" y="0"/>
                </a:lnTo>
                <a:lnTo>
                  <a:pt x="4272196" y="1969020"/>
                </a:lnTo>
                <a:lnTo>
                  <a:pt x="0" y="1937489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76" name="Parallelogram 35"/>
          <p:cNvSpPr/>
          <p:nvPr/>
        </p:nvSpPr>
        <p:spPr>
          <a:xfrm>
            <a:off x="56593" y="2489767"/>
            <a:ext cx="5146147" cy="2222655"/>
          </a:xfrm>
          <a:custGeom>
            <a:avLst/>
            <a:gdLst>
              <a:gd name="connsiteX0" fmla="*/ 0 w 4512239"/>
              <a:gd name="connsiteY0" fmla="*/ 1619949 h 1619949"/>
              <a:gd name="connsiteX1" fmla="*/ 1054554 w 4512239"/>
              <a:gd name="connsiteY1" fmla="*/ 0 h 1619949"/>
              <a:gd name="connsiteX2" fmla="*/ 4512239 w 4512239"/>
              <a:gd name="connsiteY2" fmla="*/ 0 h 1619949"/>
              <a:gd name="connsiteX3" fmla="*/ 3457685 w 4512239"/>
              <a:gd name="connsiteY3" fmla="*/ 1619949 h 1619949"/>
              <a:gd name="connsiteX4" fmla="*/ 0 w 4512239"/>
              <a:gd name="connsiteY4" fmla="*/ 1619949 h 1619949"/>
              <a:gd name="connsiteX0" fmla="*/ 0 w 4512239"/>
              <a:gd name="connsiteY0" fmla="*/ 1619949 h 1651480"/>
              <a:gd name="connsiteX1" fmla="*/ 1054554 w 4512239"/>
              <a:gd name="connsiteY1" fmla="*/ 0 h 1651480"/>
              <a:gd name="connsiteX2" fmla="*/ 4512239 w 4512239"/>
              <a:gd name="connsiteY2" fmla="*/ 0 h 1651480"/>
              <a:gd name="connsiteX3" fmla="*/ 3730954 w 4512239"/>
              <a:gd name="connsiteY3" fmla="*/ 1651480 h 1651480"/>
              <a:gd name="connsiteX4" fmla="*/ 0 w 4512239"/>
              <a:gd name="connsiteY4" fmla="*/ 1619949 h 1651480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3730954 w 4512239"/>
              <a:gd name="connsiteY3" fmla="*/ 1665287 h 1665287"/>
              <a:gd name="connsiteX4" fmla="*/ 0 w 4512239"/>
              <a:gd name="connsiteY4" fmla="*/ 1633756 h 1665287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4216967 w 4512239"/>
              <a:gd name="connsiteY3" fmla="*/ 1665287 h 1665287"/>
              <a:gd name="connsiteX4" fmla="*/ 0 w 4512239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216967 w 4832566"/>
              <a:gd name="connsiteY3" fmla="*/ 1665287 h 1665287"/>
              <a:gd name="connsiteX4" fmla="*/ 0 w 4832566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172785 w 4832566"/>
              <a:gd name="connsiteY3" fmla="*/ 1665287 h 1665287"/>
              <a:gd name="connsiteX4" fmla="*/ 0 w 4832566"/>
              <a:gd name="connsiteY4" fmla="*/ 1633756 h 1665287"/>
              <a:gd name="connsiteX0" fmla="*/ 0 w 4722109"/>
              <a:gd name="connsiteY0" fmla="*/ 1937489 h 1937489"/>
              <a:gd name="connsiteX1" fmla="*/ 767366 w 4722109"/>
              <a:gd name="connsiteY1" fmla="*/ 0 h 1937489"/>
              <a:gd name="connsiteX2" fmla="*/ 4722109 w 4722109"/>
              <a:gd name="connsiteY2" fmla="*/ 27613 h 1937489"/>
              <a:gd name="connsiteX3" fmla="*/ 4062328 w 4722109"/>
              <a:gd name="connsiteY3" fmla="*/ 1665287 h 1937489"/>
              <a:gd name="connsiteX4" fmla="*/ 0 w 4722109"/>
              <a:gd name="connsiteY4" fmla="*/ 1937489 h 1937489"/>
              <a:gd name="connsiteX0" fmla="*/ 0 w 4722109"/>
              <a:gd name="connsiteY0" fmla="*/ 1937489 h 1969020"/>
              <a:gd name="connsiteX1" fmla="*/ 767366 w 4722109"/>
              <a:gd name="connsiteY1" fmla="*/ 0 h 1969020"/>
              <a:gd name="connsiteX2" fmla="*/ 4722109 w 4722109"/>
              <a:gd name="connsiteY2" fmla="*/ 27613 h 1969020"/>
              <a:gd name="connsiteX3" fmla="*/ 4272196 w 4722109"/>
              <a:gd name="connsiteY3" fmla="*/ 1969020 h 1969020"/>
              <a:gd name="connsiteX4" fmla="*/ 0 w 4722109"/>
              <a:gd name="connsiteY4" fmla="*/ 1937489 h 1969020"/>
              <a:gd name="connsiteX0" fmla="*/ 0 w 4998252"/>
              <a:gd name="connsiteY0" fmla="*/ 1937489 h 1969020"/>
              <a:gd name="connsiteX1" fmla="*/ 767366 w 4998252"/>
              <a:gd name="connsiteY1" fmla="*/ 0 h 1969020"/>
              <a:gd name="connsiteX2" fmla="*/ 4998252 w 4998252"/>
              <a:gd name="connsiteY2" fmla="*/ 41418 h 1969020"/>
              <a:gd name="connsiteX3" fmla="*/ 4272196 w 4998252"/>
              <a:gd name="connsiteY3" fmla="*/ 1969020 h 1969020"/>
              <a:gd name="connsiteX4" fmla="*/ 0 w 4998252"/>
              <a:gd name="connsiteY4" fmla="*/ 1937489 h 1969020"/>
              <a:gd name="connsiteX0" fmla="*/ 0 w 4998252"/>
              <a:gd name="connsiteY0" fmla="*/ 1937489 h 1969020"/>
              <a:gd name="connsiteX1" fmla="*/ 767366 w 4998252"/>
              <a:gd name="connsiteY1" fmla="*/ 0 h 1969020"/>
              <a:gd name="connsiteX2" fmla="*/ 4998252 w 4998252"/>
              <a:gd name="connsiteY2" fmla="*/ 0 h 1969020"/>
              <a:gd name="connsiteX3" fmla="*/ 4272196 w 4998252"/>
              <a:gd name="connsiteY3" fmla="*/ 1969020 h 1969020"/>
              <a:gd name="connsiteX4" fmla="*/ 0 w 4998252"/>
              <a:gd name="connsiteY4" fmla="*/ 1937489 h 1969020"/>
              <a:gd name="connsiteX0" fmla="*/ 0 w 4998252"/>
              <a:gd name="connsiteY0" fmla="*/ 1937489 h 1969020"/>
              <a:gd name="connsiteX1" fmla="*/ 1433200 w 4998252"/>
              <a:gd name="connsiteY1" fmla="*/ 12387 h 1969020"/>
              <a:gd name="connsiteX2" fmla="*/ 4998252 w 4998252"/>
              <a:gd name="connsiteY2" fmla="*/ 0 h 1969020"/>
              <a:gd name="connsiteX3" fmla="*/ 4272196 w 4998252"/>
              <a:gd name="connsiteY3" fmla="*/ 1969020 h 1969020"/>
              <a:gd name="connsiteX4" fmla="*/ 0 w 4998252"/>
              <a:gd name="connsiteY4" fmla="*/ 1937489 h 1969020"/>
              <a:gd name="connsiteX0" fmla="*/ 0 w 5386655"/>
              <a:gd name="connsiteY0" fmla="*/ 1925102 h 1956633"/>
              <a:gd name="connsiteX1" fmla="*/ 1433200 w 5386655"/>
              <a:gd name="connsiteY1" fmla="*/ 0 h 1956633"/>
              <a:gd name="connsiteX2" fmla="*/ 5386655 w 5386655"/>
              <a:gd name="connsiteY2" fmla="*/ 12389 h 1956633"/>
              <a:gd name="connsiteX3" fmla="*/ 4272196 w 5386655"/>
              <a:gd name="connsiteY3" fmla="*/ 1956633 h 1956633"/>
              <a:gd name="connsiteX4" fmla="*/ 0 w 5386655"/>
              <a:gd name="connsiteY4" fmla="*/ 1925102 h 195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6655" h="1956633">
                <a:moveTo>
                  <a:pt x="0" y="1925102"/>
                </a:moveTo>
                <a:lnTo>
                  <a:pt x="1433200" y="0"/>
                </a:lnTo>
                <a:lnTo>
                  <a:pt x="5386655" y="12389"/>
                </a:lnTo>
                <a:lnTo>
                  <a:pt x="4272196" y="1956633"/>
                </a:lnTo>
                <a:lnTo>
                  <a:pt x="0" y="1925102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2101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5" grpId="0" animBg="1"/>
      <p:bldP spid="7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5089" y="2452134"/>
            <a:ext cx="6601359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青山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橫北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郭，白水繞東城。</a:t>
            </a:r>
            <a:endParaRPr lang="en-US" altLang="zh-TW" sz="4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ts val="1200"/>
              </a:spcBef>
            </a:pP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此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地一為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別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孤蓬萬里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征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4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ts val="1200"/>
              </a:spcBef>
            </a:pP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浮雲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游子意，落日故人情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4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ts val="1200"/>
              </a:spcBef>
            </a:pP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揮手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自茲去，蕭蕭班馬鳴。</a:t>
            </a:r>
            <a:endParaRPr lang="zh-HK" altLang="en-US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608" y="1893690"/>
            <a:ext cx="7200000" cy="360523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1555089" y="1106678"/>
            <a:ext cx="6601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送友人      </a:t>
            </a:r>
            <a:r>
              <a:rPr lang="zh-TW" altLang="en-US" sz="4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李白</a:t>
            </a:r>
            <a:endParaRPr lang="en-US" alt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2827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32" y="2414698"/>
            <a:ext cx="7364776" cy="2129411"/>
          </a:xfrm>
          <a:prstGeom prst="rect">
            <a:avLst/>
          </a:prstGeom>
        </p:spPr>
      </p:pic>
      <p:grpSp>
        <p:nvGrpSpPr>
          <p:cNvPr id="21" name="群組 20"/>
          <p:cNvGrpSpPr/>
          <p:nvPr/>
        </p:nvGrpSpPr>
        <p:grpSpPr>
          <a:xfrm>
            <a:off x="7086600" y="847637"/>
            <a:ext cx="1845060" cy="1565363"/>
            <a:chOff x="7024156" y="1309202"/>
            <a:chExt cx="1907504" cy="1907504"/>
          </a:xfrm>
        </p:grpSpPr>
        <p:pic>
          <p:nvPicPr>
            <p:cNvPr id="22" name="圖片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4156" y="1309202"/>
              <a:ext cx="1907504" cy="1907504"/>
            </a:xfrm>
            <a:prstGeom prst="rect">
              <a:avLst/>
            </a:prstGeom>
          </p:spPr>
        </p:pic>
        <p:sp>
          <p:nvSpPr>
            <p:cNvPr id="23" name="矩形 22"/>
            <p:cNvSpPr/>
            <p:nvPr/>
          </p:nvSpPr>
          <p:spPr>
            <a:xfrm>
              <a:off x="7116133" y="1939790"/>
              <a:ext cx="1723550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TW" altLang="en-US" sz="20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請從課文</a:t>
              </a:r>
              <a:r>
                <a:rPr lang="zh-TW" altLang="en-US" sz="20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中</a:t>
              </a:r>
              <a:endParaRPr lang="en-US" altLang="zh-TW" sz="20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defRPr/>
              </a:pPr>
              <a:r>
                <a:rPr lang="zh-TW" altLang="en-US" sz="20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圈</a:t>
              </a:r>
              <a:r>
                <a:rPr lang="zh-TW" altLang="en-US" sz="20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出新詞彙。</a:t>
              </a:r>
              <a:endParaRPr lang="en-US" altLang="zh-TW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5" name="Title 3"/>
          <p:cNvSpPr txBox="1">
            <a:spLocks/>
          </p:cNvSpPr>
          <p:nvPr/>
        </p:nvSpPr>
        <p:spPr>
          <a:xfrm>
            <a:off x="598280" y="367205"/>
            <a:ext cx="5627687" cy="6464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(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一</a:t>
            </a:r>
            <a:r>
              <a:rPr lang="en-US" altLang="zh-TW" sz="40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) </a:t>
            </a:r>
            <a:r>
              <a:rPr lang="zh-TW" altLang="en-US" sz="40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推敲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新詞彙的意思</a:t>
            </a:r>
            <a:endParaRPr lang="zh-TW" altLang="en-US" sz="4000" b="1" dirty="0" smtClean="0">
              <a:latin typeface="標楷體" panose="03000509000000000000" pitchFamily="65" charset="-120"/>
              <a:ea typeface="標楷體" panose="03000509000000000000" pitchFamily="65" charset="-120"/>
              <a:cs typeface="DFHeiMedium-B5"/>
            </a:endParaRPr>
          </a:p>
        </p:txBody>
      </p:sp>
      <p:sp>
        <p:nvSpPr>
          <p:cNvPr id="24" name="Title 3"/>
          <p:cNvSpPr txBox="1">
            <a:spLocks/>
          </p:cNvSpPr>
          <p:nvPr/>
        </p:nvSpPr>
        <p:spPr>
          <a:xfrm>
            <a:off x="232004" y="1889682"/>
            <a:ext cx="1547362" cy="6138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6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例如：</a:t>
            </a:r>
          </a:p>
        </p:txBody>
      </p:sp>
      <p:sp>
        <p:nvSpPr>
          <p:cNvPr id="8" name="矩形 7"/>
          <p:cNvSpPr/>
          <p:nvPr/>
        </p:nvSpPr>
        <p:spPr>
          <a:xfrm>
            <a:off x="1327962" y="2629698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8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首聯</a:t>
            </a:r>
            <a:endParaRPr lang="zh-TW" altLang="en-US" sz="2800" dirty="0">
              <a:solidFill>
                <a:schemeClr val="bg1"/>
              </a:solidFill>
              <a:latin typeface="Candara" pitchFamily="34" charset="0"/>
              <a:ea typeface="標楷體" pitchFamily="65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27963" y="3813262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8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頷聯</a:t>
            </a:r>
            <a:endParaRPr lang="zh-TW" altLang="en-US" sz="2800" dirty="0">
              <a:solidFill>
                <a:schemeClr val="bg1"/>
              </a:solidFill>
              <a:latin typeface="Candara" pitchFamily="34" charset="0"/>
              <a:ea typeface="標楷體" pitchFamily="65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620941" y="2631844"/>
            <a:ext cx="43881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橫、郭、白水</a:t>
            </a:r>
            <a:endParaRPr lang="zh-TW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14348" y="3813262"/>
            <a:ext cx="38013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孤蓬、征</a:t>
            </a:r>
            <a:endParaRPr lang="zh-HK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9" name="圖片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32" y="4663533"/>
            <a:ext cx="7364776" cy="2129411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1327961" y="4878977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8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頸聯</a:t>
            </a:r>
            <a:endParaRPr lang="zh-TW" altLang="en-US" sz="2800" dirty="0">
              <a:solidFill>
                <a:schemeClr val="bg1"/>
              </a:solidFill>
              <a:latin typeface="Candara" pitchFamily="34" charset="0"/>
              <a:ea typeface="標楷體" pitchFamily="65" charset="-12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327964" y="6062541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800" dirty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尾</a:t>
            </a:r>
            <a:r>
              <a:rPr lang="zh-TW" altLang="en-US" sz="28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聯</a:t>
            </a:r>
            <a:endParaRPr lang="zh-TW" altLang="en-US" sz="2800" dirty="0">
              <a:solidFill>
                <a:schemeClr val="bg1"/>
              </a:solidFill>
              <a:latin typeface="Candara" pitchFamily="34" charset="0"/>
              <a:ea typeface="標楷體" pitchFamily="65" charset="-12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018914" y="4878977"/>
            <a:ext cx="39677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浮雲</a:t>
            </a: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 </a:t>
            </a: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遊子、意、故人</a:t>
            </a:r>
            <a:endParaRPr lang="zh-HK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041347" y="6029138"/>
            <a:ext cx="38013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茲、班、鳴</a:t>
            </a:r>
            <a:endParaRPr lang="zh-HK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7070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54603" y="2849031"/>
            <a:ext cx="4526451" cy="4018113"/>
          </a:xfrm>
          <a:prstGeom prst="rect">
            <a:avLst/>
          </a:prstGeom>
        </p:spPr>
      </p:pic>
      <p:sp>
        <p:nvSpPr>
          <p:cNvPr id="23" name="標題 8"/>
          <p:cNvSpPr>
            <a:spLocks noGrp="1"/>
          </p:cNvSpPr>
          <p:nvPr>
            <p:ph type="title"/>
          </p:nvPr>
        </p:nvSpPr>
        <p:spPr>
          <a:xfrm>
            <a:off x="424117" y="140677"/>
            <a:ext cx="3146181" cy="1031631"/>
          </a:xfrm>
        </p:spPr>
        <p:txBody>
          <a:bodyPr>
            <a:normAutofit/>
          </a:bodyPr>
          <a:lstStyle/>
          <a:p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首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聯</a:t>
            </a:r>
            <a:endParaRPr lang="zh-HK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4" name="Rectangle 5"/>
          <p:cNvSpPr txBox="1">
            <a:spLocks noChangeArrowheads="1"/>
          </p:cNvSpPr>
          <p:nvPr/>
        </p:nvSpPr>
        <p:spPr>
          <a:xfrm>
            <a:off x="424117" y="2691759"/>
            <a:ext cx="3959225" cy="16177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zh-TW" altLang="en-US" sz="4800" smtClean="0">
                <a:latin typeface="標楷體" panose="03000509000000000000" pitchFamily="65" charset="-120"/>
                <a:ea typeface="標楷體" panose="03000509000000000000" pitchFamily="65" charset="-120"/>
              </a:rPr>
              <a:t>青山橫北郭，</a:t>
            </a:r>
          </a:p>
          <a:p>
            <a:pPr algn="ctr">
              <a:buFontTx/>
              <a:buNone/>
            </a:pPr>
            <a:r>
              <a:rPr lang="zh-TW" altLang="en-US" sz="4800" smtClean="0">
                <a:latin typeface="標楷體" panose="03000509000000000000" pitchFamily="65" charset="-120"/>
                <a:ea typeface="標楷體" panose="03000509000000000000" pitchFamily="65" charset="-120"/>
              </a:rPr>
              <a:t>白水繞東城。</a:t>
            </a:r>
            <a:endParaRPr lang="zh-TW" altLang="en-US" sz="4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8496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ea typeface="標楷體" panose="03000509000000000000" pitchFamily="65" charset="-120"/>
                </a:rPr>
                <a:t>橫</a:t>
              </a:r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5135109" y="2700823"/>
            <a:ext cx="3740864" cy="523220"/>
            <a:chOff x="5135109" y="2700823"/>
            <a:chExt cx="3740864" cy="523220"/>
          </a:xfrm>
        </p:grpSpPr>
        <p:sp>
          <p:nvSpPr>
            <p:cNvPr id="6" name="矩形 5"/>
            <p:cNvSpPr/>
            <p:nvPr/>
          </p:nvSpPr>
          <p:spPr>
            <a:xfrm>
              <a:off x="5844945" y="2700823"/>
              <a:ext cx="303102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Tx/>
                <a:buNone/>
                <a:defRPr/>
              </a:pPr>
              <a:r>
                <a:rPr lang="zh-TW" altLang="en-US" sz="2800" dirty="0" smtClean="0">
                  <a:latin typeface="標楷體" pitchFamily="65" charset="-120"/>
                  <a:ea typeface="標楷體" pitchFamily="65" charset="-120"/>
                </a:rPr>
                <a:t>與直、豎、縱相對</a:t>
              </a:r>
              <a:endParaRPr lang="zh-TW" altLang="en-US" sz="2800" dirty="0">
                <a:latin typeface="標楷體" pitchFamily="65" charset="-120"/>
                <a:ea typeface="標楷體" pitchFamily="65" charset="-120"/>
              </a:endParaRPr>
            </a:p>
          </p:txBody>
        </p:sp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35109" y="2854162"/>
              <a:ext cx="627563" cy="216542"/>
            </a:xfrm>
            <a:prstGeom prst="rect">
              <a:avLst/>
            </a:prstGeom>
          </p:spPr>
        </p:pic>
      </p:grpSp>
      <p:grpSp>
        <p:nvGrpSpPr>
          <p:cNvPr id="43" name="群組 60"/>
          <p:cNvGrpSpPr/>
          <p:nvPr/>
        </p:nvGrpSpPr>
        <p:grpSpPr>
          <a:xfrm>
            <a:off x="5754656" y="3423335"/>
            <a:ext cx="2855028" cy="809745"/>
            <a:chOff x="1628773" y="1411581"/>
            <a:chExt cx="3717053" cy="1191981"/>
          </a:xfrm>
        </p:grpSpPr>
        <p:pic>
          <p:nvPicPr>
            <p:cNvPr id="44" name="圖片 6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28773" y="1411581"/>
              <a:ext cx="3578079" cy="1191981"/>
            </a:xfrm>
            <a:prstGeom prst="rect">
              <a:avLst/>
            </a:prstGeom>
          </p:spPr>
        </p:pic>
        <p:sp>
          <p:nvSpPr>
            <p:cNvPr id="45" name="矩形 62"/>
            <p:cNvSpPr/>
            <p:nvPr/>
          </p:nvSpPr>
          <p:spPr>
            <a:xfrm>
              <a:off x="1962957" y="1649652"/>
              <a:ext cx="3382869" cy="7158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buFont typeface="Wingdings" panose="05000000000000000000" pitchFamily="2" charset="2"/>
                <a:buNone/>
              </a:pP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青山橫北郭</a:t>
              </a:r>
            </a:p>
          </p:txBody>
        </p:sp>
      </p:grpSp>
      <p:sp>
        <p:nvSpPr>
          <p:cNvPr id="47" name="矩形 70"/>
          <p:cNvSpPr/>
          <p:nvPr/>
        </p:nvSpPr>
        <p:spPr>
          <a:xfrm>
            <a:off x="1457891" y="605779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「橫」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的意思</a:t>
            </a:r>
            <a:endParaRPr lang="zh-HK" altLang="en-US" sz="3200" dirty="0"/>
          </a:p>
        </p:txBody>
      </p:sp>
      <p:pic>
        <p:nvPicPr>
          <p:cNvPr id="48" name="圖片 7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0575" y="6241911"/>
            <a:ext cx="578710" cy="216542"/>
          </a:xfrm>
          <a:prstGeom prst="rect">
            <a:avLst/>
          </a:prstGeom>
        </p:spPr>
      </p:pic>
      <p:grpSp>
        <p:nvGrpSpPr>
          <p:cNvPr id="49" name="群組 67"/>
          <p:cNvGrpSpPr/>
          <p:nvPr/>
        </p:nvGrpSpPr>
        <p:grpSpPr>
          <a:xfrm>
            <a:off x="5055091" y="5772178"/>
            <a:ext cx="3240137" cy="1158240"/>
            <a:chOff x="778828" y="5440265"/>
            <a:chExt cx="3240137" cy="1158240"/>
          </a:xfrm>
        </p:grpSpPr>
        <p:pic>
          <p:nvPicPr>
            <p:cNvPr id="50" name="圖片 6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828" y="5440265"/>
              <a:ext cx="3240137" cy="1158240"/>
            </a:xfrm>
            <a:prstGeom prst="rect">
              <a:avLst/>
            </a:prstGeom>
          </p:spPr>
        </p:pic>
        <p:sp>
          <p:nvSpPr>
            <p:cNvPr id="51" name="矩形 69"/>
            <p:cNvSpPr/>
            <p:nvPr/>
          </p:nvSpPr>
          <p:spPr>
            <a:xfrm>
              <a:off x="1150441" y="5696121"/>
              <a:ext cx="249299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3600" dirty="0" smtClean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橫臥、橫躺</a:t>
              </a:r>
              <a:endParaRPr lang="zh-HK" altLang="en-US" sz="3600" dirty="0">
                <a:solidFill>
                  <a:schemeClr val="bg2">
                    <a:lumMod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52" name="群組 51"/>
          <p:cNvGrpSpPr/>
          <p:nvPr/>
        </p:nvGrpSpPr>
        <p:grpSpPr>
          <a:xfrm>
            <a:off x="204975" y="2468136"/>
            <a:ext cx="3756911" cy="3563919"/>
            <a:chOff x="86740" y="2670028"/>
            <a:chExt cx="4288361" cy="4068069"/>
          </a:xfrm>
        </p:grpSpPr>
        <p:pic>
          <p:nvPicPr>
            <p:cNvPr id="53" name="圖片 5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54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1053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橫</a:t>
              </a:r>
            </a:p>
          </p:txBody>
        </p:sp>
      </p:grpSp>
      <p:sp>
        <p:nvSpPr>
          <p:cNvPr id="55" name="Text Box 15"/>
          <p:cNvSpPr txBox="1">
            <a:spLocks noChangeArrowheads="1"/>
          </p:cNvSpPr>
          <p:nvPr/>
        </p:nvSpPr>
        <p:spPr bwMode="auto">
          <a:xfrm>
            <a:off x="2325646" y="2809386"/>
            <a:ext cx="9457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蠻橫</a:t>
            </a:r>
          </a:p>
        </p:txBody>
      </p:sp>
      <p:sp>
        <p:nvSpPr>
          <p:cNvPr id="56" name="Text Box 16"/>
          <p:cNvSpPr txBox="1">
            <a:spLocks noChangeArrowheads="1"/>
          </p:cNvSpPr>
          <p:nvPr/>
        </p:nvSpPr>
        <p:spPr bwMode="auto">
          <a:xfrm>
            <a:off x="2755084" y="4177954"/>
            <a:ext cx="9588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橫匾</a:t>
            </a:r>
          </a:p>
        </p:txBody>
      </p:sp>
      <p:sp>
        <p:nvSpPr>
          <p:cNvPr id="57" name="Text Box 17"/>
          <p:cNvSpPr txBox="1">
            <a:spLocks noChangeArrowheads="1"/>
          </p:cNvSpPr>
          <p:nvPr/>
        </p:nvSpPr>
        <p:spPr bwMode="auto">
          <a:xfrm>
            <a:off x="1561068" y="4993808"/>
            <a:ext cx="10447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橫財</a:t>
            </a:r>
          </a:p>
        </p:txBody>
      </p:sp>
      <p:sp>
        <p:nvSpPr>
          <p:cNvPr id="58" name="Text Box 18"/>
          <p:cNvSpPr txBox="1">
            <a:spLocks noChangeArrowheads="1"/>
          </p:cNvSpPr>
          <p:nvPr/>
        </p:nvSpPr>
        <p:spPr bwMode="auto">
          <a:xfrm>
            <a:off x="262844" y="4177954"/>
            <a:ext cx="12799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連橫</a:t>
            </a:r>
          </a:p>
        </p:txBody>
      </p:sp>
      <p:sp>
        <p:nvSpPr>
          <p:cNvPr id="59" name="Text Box 19"/>
          <p:cNvSpPr txBox="1">
            <a:spLocks noChangeArrowheads="1"/>
          </p:cNvSpPr>
          <p:nvPr/>
        </p:nvSpPr>
        <p:spPr bwMode="auto">
          <a:xfrm>
            <a:off x="910021" y="2805917"/>
            <a:ext cx="9051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橫臥</a:t>
            </a:r>
          </a:p>
        </p:txBody>
      </p:sp>
      <p:grpSp>
        <p:nvGrpSpPr>
          <p:cNvPr id="60" name="群組 59"/>
          <p:cNvGrpSpPr/>
          <p:nvPr/>
        </p:nvGrpSpPr>
        <p:grpSpPr>
          <a:xfrm>
            <a:off x="412370" y="1424828"/>
            <a:ext cx="2002700" cy="2301744"/>
            <a:chOff x="953967" y="1521870"/>
            <a:chExt cx="2286000" cy="2627346"/>
          </a:xfrm>
        </p:grpSpPr>
        <p:sp>
          <p:nvSpPr>
            <p:cNvPr id="61" name="橢圓 60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62" name="肘形接點 61"/>
            <p:cNvCxnSpPr>
              <a:stCxn id="61" idx="0"/>
              <a:endCxn id="63" idx="2"/>
            </p:cNvCxnSpPr>
            <p:nvPr/>
          </p:nvCxnSpPr>
          <p:spPr>
            <a:xfrm rot="16200000" flipV="1">
              <a:off x="1760759" y="2698053"/>
              <a:ext cx="1620222" cy="947803"/>
            </a:xfrm>
            <a:prstGeom prst="bentConnector3">
              <a:avLst>
                <a:gd name="adj1" fmla="val 8484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矩形 62"/>
            <p:cNvSpPr/>
            <p:nvPr/>
          </p:nvSpPr>
          <p:spPr>
            <a:xfrm>
              <a:off x="990838" y="152187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953967" y="1608108"/>
              <a:ext cx="2286000" cy="667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16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橫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4019755" y="4551599"/>
            <a:ext cx="5160855" cy="1081978"/>
            <a:chOff x="4019755" y="4551599"/>
            <a:chExt cx="5160855" cy="1081978"/>
          </a:xfrm>
        </p:grpSpPr>
        <p:sp>
          <p:nvSpPr>
            <p:cNvPr id="46" name="Rectangle 3"/>
            <p:cNvSpPr txBox="1">
              <a:spLocks noChangeArrowheads="1"/>
            </p:cNvSpPr>
            <p:nvPr/>
          </p:nvSpPr>
          <p:spPr>
            <a:xfrm>
              <a:off x="5277350" y="4693364"/>
              <a:ext cx="3903260" cy="94021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FontTx/>
                <a:buNone/>
                <a:defRPr/>
              </a:pPr>
              <a:r>
                <a:rPr lang="zh-TW" altLang="en-US" dirty="0" smtClean="0">
                  <a:latin typeface="標楷體" pitchFamily="65" charset="-120"/>
                  <a:ea typeface="標楷體" pitchFamily="65" charset="-120"/>
                </a:rPr>
                <a:t>「橫」在這句中是甚麼意思？</a:t>
              </a:r>
              <a:endParaRPr lang="en-US" altLang="zh-TW" dirty="0" smtClean="0">
                <a:latin typeface="標楷體" pitchFamily="65" charset="-120"/>
                <a:ea typeface="標楷體" pitchFamily="65" charset="-120"/>
              </a:endParaRPr>
            </a:p>
          </p:txBody>
        </p:sp>
        <p:grpSp>
          <p:nvGrpSpPr>
            <p:cNvPr id="65" name="群組 64"/>
            <p:cNvGrpSpPr/>
            <p:nvPr/>
          </p:nvGrpSpPr>
          <p:grpSpPr>
            <a:xfrm>
              <a:off x="4019755" y="4551599"/>
              <a:ext cx="1397151" cy="826122"/>
              <a:chOff x="778241" y="1784736"/>
              <a:chExt cx="2105635" cy="1245042"/>
            </a:xfrm>
          </p:grpSpPr>
          <p:pic>
            <p:nvPicPr>
              <p:cNvPr id="66" name="圖片 65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67" name="矩形 66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grpSp>
        <p:nvGrpSpPr>
          <p:cNvPr id="7" name="群組 6"/>
          <p:cNvGrpSpPr/>
          <p:nvPr/>
        </p:nvGrpSpPr>
        <p:grpSpPr>
          <a:xfrm>
            <a:off x="3968785" y="1903839"/>
            <a:ext cx="5175440" cy="826122"/>
            <a:chOff x="3968785" y="1903839"/>
            <a:chExt cx="5175440" cy="826122"/>
          </a:xfrm>
        </p:grpSpPr>
        <p:sp>
          <p:nvSpPr>
            <p:cNvPr id="4" name="Rectangle 3"/>
            <p:cNvSpPr txBox="1">
              <a:spLocks noChangeArrowheads="1"/>
            </p:cNvSpPr>
            <p:nvPr/>
          </p:nvSpPr>
          <p:spPr>
            <a:xfrm>
              <a:off x="5240965" y="2080991"/>
              <a:ext cx="3903260" cy="448981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FontTx/>
                <a:buNone/>
                <a:defRPr/>
              </a:pPr>
              <a:r>
                <a:rPr lang="zh-TW" altLang="en-US" dirty="0" smtClean="0">
                  <a:latin typeface="標楷體" pitchFamily="65" charset="-120"/>
                  <a:ea typeface="標楷體" pitchFamily="65" charset="-120"/>
                </a:rPr>
                <a:t>「橫」的相反是甚麼</a:t>
              </a:r>
              <a:r>
                <a:rPr lang="en-US" altLang="zh-TW" dirty="0" smtClean="0">
                  <a:latin typeface="標楷體" pitchFamily="65" charset="-120"/>
                  <a:ea typeface="標楷體" pitchFamily="65" charset="-120"/>
                </a:rPr>
                <a:t>?</a:t>
              </a:r>
            </a:p>
          </p:txBody>
        </p:sp>
        <p:grpSp>
          <p:nvGrpSpPr>
            <p:cNvPr id="68" name="群組 67"/>
            <p:cNvGrpSpPr/>
            <p:nvPr/>
          </p:nvGrpSpPr>
          <p:grpSpPr>
            <a:xfrm>
              <a:off x="3968785" y="1903839"/>
              <a:ext cx="1551051" cy="826122"/>
              <a:chOff x="778241" y="1784736"/>
              <a:chExt cx="2105635" cy="1245042"/>
            </a:xfrm>
          </p:grpSpPr>
          <p:pic>
            <p:nvPicPr>
              <p:cNvPr id="69" name="圖片 68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70" name="矩形 69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4678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5" grpId="0"/>
      <p:bldP spid="56" grpId="0"/>
      <p:bldP spid="57" grpId="0"/>
      <p:bldP spid="58" grpId="0"/>
      <p:bldP spid="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4342111" y="1901980"/>
              <a:ext cx="748924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郭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187809" y="1791615"/>
            <a:ext cx="6322109" cy="826122"/>
            <a:chOff x="187809" y="1791615"/>
            <a:chExt cx="6322109" cy="826122"/>
          </a:xfrm>
        </p:grpSpPr>
        <p:sp>
          <p:nvSpPr>
            <p:cNvPr id="10" name="Rectangle 3"/>
            <p:cNvSpPr txBox="1">
              <a:spLocks noChangeArrowheads="1"/>
            </p:cNvSpPr>
            <p:nvPr/>
          </p:nvSpPr>
          <p:spPr>
            <a:xfrm>
              <a:off x="1560359" y="2006202"/>
              <a:ext cx="4949559" cy="505525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09600" indent="-609600">
                <a:buNone/>
              </a:pPr>
              <a:r>
                <a:rPr lang="en-US" altLang="zh-TW" dirty="0" smtClean="0">
                  <a:ea typeface="標楷體" panose="03000509000000000000" pitchFamily="65" charset="-120"/>
                </a:rPr>
                <a:t>1.</a:t>
              </a:r>
              <a:r>
                <a:rPr lang="en-US" altLang="zh-TW" dirty="0" smtClean="0">
                  <a:solidFill>
                    <a:schemeClr val="accent6">
                      <a:lumMod val="50000"/>
                    </a:schemeClr>
                  </a:solidFill>
                  <a:ea typeface="標楷體" panose="03000509000000000000" pitchFamily="65" charset="-120"/>
                </a:rPr>
                <a:t> </a:t>
              </a:r>
              <a:r>
                <a:rPr lang="zh-TW" altLang="en-US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「郭」</a:t>
              </a:r>
              <a:r>
                <a:rPr lang="zh-TW" altLang="en-US" dirty="0" smtClean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字</a:t>
              </a:r>
              <a:r>
                <a:rPr lang="zh-TW" altLang="en-US" dirty="0" smtClean="0">
                  <a:ea typeface="標楷體" panose="03000509000000000000" pitchFamily="65" charset="-120"/>
                </a:rPr>
                <a:t>的</a:t>
              </a:r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形旁是甚麼</a:t>
              </a:r>
              <a:r>
                <a:rPr lang="en-US" altLang="zh-TW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endParaRPr lang="zh-TW" altLang="en-US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187809" y="1791615"/>
              <a:ext cx="1397151" cy="826122"/>
              <a:chOff x="778241" y="1784736"/>
              <a:chExt cx="2105635" cy="1245042"/>
            </a:xfrm>
          </p:grpSpPr>
          <p:pic>
            <p:nvPicPr>
              <p:cNvPr id="12" name="圖片 1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13" name="矩形 12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sp>
        <p:nvSpPr>
          <p:cNvPr id="14" name="矩形 13"/>
          <p:cNvSpPr/>
          <p:nvPr/>
        </p:nvSpPr>
        <p:spPr>
          <a:xfrm>
            <a:off x="1584960" y="4339247"/>
            <a:ext cx="64492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dirty="0" smtClean="0">
                <a:ea typeface="標楷體" panose="03000509000000000000" pitchFamily="65" charset="-120"/>
              </a:rPr>
              <a:t>2.   </a:t>
            </a:r>
            <a:r>
              <a:rPr lang="zh-TW" altLang="en-US" sz="2800" dirty="0" smtClean="0">
                <a:ea typeface="標楷體" panose="03000509000000000000" pitchFamily="65" charset="-120"/>
              </a:rPr>
              <a:t>從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「邑」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「郭」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字與甚麼有關</a:t>
            </a:r>
            <a:r>
              <a:rPr lang="zh-TW" altLang="en-US" sz="28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TW" altLang="en-US" sz="28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1" name="圖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5462974"/>
            <a:ext cx="7200000" cy="360523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1162399" y="602106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「郭」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的意思</a:t>
            </a:r>
            <a:endParaRPr lang="zh-HK" altLang="en-US" sz="3200" dirty="0"/>
          </a:p>
        </p:txBody>
      </p:sp>
      <p:pic>
        <p:nvPicPr>
          <p:cNvPr id="33" name="圖片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4141" y="6213802"/>
            <a:ext cx="578710" cy="216542"/>
          </a:xfrm>
          <a:prstGeom prst="rect">
            <a:avLst/>
          </a:prstGeom>
        </p:spPr>
      </p:pic>
      <p:grpSp>
        <p:nvGrpSpPr>
          <p:cNvPr id="34" name="群組 33"/>
          <p:cNvGrpSpPr/>
          <p:nvPr/>
        </p:nvGrpSpPr>
        <p:grpSpPr>
          <a:xfrm>
            <a:off x="5995814" y="1963202"/>
            <a:ext cx="1779809" cy="591526"/>
            <a:chOff x="1216468" y="2721412"/>
            <a:chExt cx="1548581" cy="591526"/>
          </a:xfrm>
        </p:grpSpPr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36" name="矩形 35"/>
            <p:cNvSpPr/>
            <p:nvPr/>
          </p:nvSpPr>
          <p:spPr>
            <a:xfrm>
              <a:off x="1737789" y="2721412"/>
              <a:ext cx="51132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邑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5356265" y="5657538"/>
            <a:ext cx="2341673" cy="1158240"/>
            <a:chOff x="610004" y="5440265"/>
            <a:chExt cx="2341673" cy="1158240"/>
          </a:xfrm>
        </p:grpSpPr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004" y="5440265"/>
              <a:ext cx="2341673" cy="1158240"/>
            </a:xfrm>
            <a:prstGeom prst="rect">
              <a:avLst/>
            </a:prstGeom>
          </p:spPr>
        </p:pic>
        <p:sp>
          <p:nvSpPr>
            <p:cNvPr id="32" name="矩形 31"/>
            <p:cNvSpPr/>
            <p:nvPr/>
          </p:nvSpPr>
          <p:spPr>
            <a:xfrm>
              <a:off x="1278138" y="5726997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defRPr/>
              </a:pPr>
              <a:r>
                <a:rPr lang="zh-TW" altLang="en-US" sz="3200" kern="0" dirty="0" smtClean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城鎮</a:t>
              </a:r>
              <a:endParaRPr lang="zh-TW" altLang="en-US" sz="3200" kern="0" dirty="0">
                <a:solidFill>
                  <a:schemeClr val="bg2">
                    <a:lumMod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7" name="群組 36"/>
          <p:cNvGrpSpPr/>
          <p:nvPr/>
        </p:nvGrpSpPr>
        <p:grpSpPr>
          <a:xfrm>
            <a:off x="3520549" y="2482135"/>
            <a:ext cx="2102901" cy="1949981"/>
            <a:chOff x="5553245" y="1983569"/>
            <a:chExt cx="3781814" cy="3781814"/>
          </a:xfrm>
        </p:grpSpPr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3245" y="1983569"/>
              <a:ext cx="3781814" cy="3781814"/>
            </a:xfrm>
            <a:prstGeom prst="rect">
              <a:avLst/>
            </a:prstGeom>
          </p:spPr>
        </p:pic>
        <p:pic>
          <p:nvPicPr>
            <p:cNvPr id="39" name="圖片 3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4739" y="2614126"/>
              <a:ext cx="1258827" cy="2520701"/>
            </a:xfrm>
            <a:prstGeom prst="rect">
              <a:avLst/>
            </a:prstGeom>
          </p:spPr>
        </p:pic>
      </p:grpSp>
      <p:sp>
        <p:nvSpPr>
          <p:cNvPr id="40" name="向下箭號 39"/>
          <p:cNvSpPr/>
          <p:nvPr/>
        </p:nvSpPr>
        <p:spPr>
          <a:xfrm rot="3228273">
            <a:off x="5455135" y="2384232"/>
            <a:ext cx="414410" cy="826732"/>
          </a:xfrm>
          <a:prstGeom prst="downArrow">
            <a:avLst/>
          </a:prstGeom>
          <a:gradFill>
            <a:gsLst>
              <a:gs pos="0">
                <a:srgbClr val="FFC000"/>
              </a:gs>
              <a:gs pos="100000">
                <a:srgbClr val="F2622B"/>
              </a:gs>
            </a:gsLst>
            <a:lin ang="1200000" scaled="0"/>
          </a:gra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28" name="群組 11"/>
          <p:cNvGrpSpPr/>
          <p:nvPr/>
        </p:nvGrpSpPr>
        <p:grpSpPr>
          <a:xfrm>
            <a:off x="5752102" y="2807263"/>
            <a:ext cx="3247832" cy="1593814"/>
            <a:chOff x="5264394" y="-182839"/>
            <a:chExt cx="4085622" cy="2108207"/>
          </a:xfrm>
        </p:grpSpPr>
        <p:pic>
          <p:nvPicPr>
            <p:cNvPr id="41" name="圖片 10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4394" y="-182839"/>
              <a:ext cx="4085622" cy="2108207"/>
            </a:xfrm>
            <a:prstGeom prst="rect">
              <a:avLst/>
            </a:prstGeom>
          </p:spPr>
        </p:pic>
        <p:sp>
          <p:nvSpPr>
            <p:cNvPr id="42" name="文字方塊 4"/>
            <p:cNvSpPr txBox="1"/>
            <p:nvPr/>
          </p:nvSpPr>
          <p:spPr>
            <a:xfrm>
              <a:off x="5679525" y="583745"/>
              <a:ext cx="3255359" cy="6513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zh-TW" altLang="en-US" sz="2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「邑」解作城鎮。</a:t>
              </a:r>
              <a:endParaRPr lang="en-US" altLang="zh-TW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2264492" y="4942661"/>
            <a:ext cx="4568108" cy="523220"/>
            <a:chOff x="2264493" y="4862467"/>
            <a:chExt cx="3817615" cy="523220"/>
          </a:xfrm>
        </p:grpSpPr>
        <p:sp>
          <p:nvSpPr>
            <p:cNvPr id="16" name="矩形 15"/>
            <p:cNvSpPr/>
            <p:nvPr/>
          </p:nvSpPr>
          <p:spPr>
            <a:xfrm>
              <a:off x="2987850" y="4862467"/>
              <a:ext cx="309425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ea typeface="標楷體" panose="03000509000000000000" pitchFamily="65" charset="-120"/>
                </a:rPr>
                <a:t>與城鎮或地名</a:t>
              </a:r>
              <a:r>
                <a:rPr lang="zh-TW" altLang="en-US" sz="2800" b="1" dirty="0">
                  <a:ea typeface="標楷體" panose="03000509000000000000" pitchFamily="65" charset="-120"/>
                </a:rPr>
                <a:t>有關</a:t>
              </a: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64493" y="5034807"/>
              <a:ext cx="578710" cy="216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938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9" grpId="0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群組 32"/>
          <p:cNvGrpSpPr/>
          <p:nvPr/>
        </p:nvGrpSpPr>
        <p:grpSpPr>
          <a:xfrm>
            <a:off x="309465" y="2680538"/>
            <a:ext cx="4288361" cy="4068069"/>
            <a:chOff x="86740" y="2670028"/>
            <a:chExt cx="4288361" cy="4068069"/>
          </a:xfrm>
        </p:grpSpPr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白</a:t>
              </a:r>
            </a:p>
          </p:txBody>
        </p:sp>
      </p:grp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2741245" y="3049505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白雪</a:t>
            </a:r>
            <a:endParaRPr lang="en-US" altLang="zh-TW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7" name="Text Box 16"/>
          <p:cNvSpPr txBox="1">
            <a:spLocks noChangeArrowheads="1"/>
          </p:cNvSpPr>
          <p:nvPr/>
        </p:nvSpPr>
        <p:spPr bwMode="auto">
          <a:xfrm>
            <a:off x="3220796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蛋白</a:t>
            </a:r>
          </a:p>
        </p:txBody>
      </p:sp>
      <p:sp>
        <p:nvSpPr>
          <p:cNvPr id="38" name="Text Box 17"/>
          <p:cNvSpPr txBox="1">
            <a:spLocks noChangeArrowheads="1"/>
          </p:cNvSpPr>
          <p:nvPr/>
        </p:nvSpPr>
        <p:spPr bwMode="auto">
          <a:xfrm>
            <a:off x="1857390" y="557391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美白</a:t>
            </a:r>
          </a:p>
        </p:txBody>
      </p:sp>
      <p:sp>
        <p:nvSpPr>
          <p:cNvPr id="39" name="Text Box 18"/>
          <p:cNvSpPr txBox="1">
            <a:spLocks noChangeArrowheads="1"/>
          </p:cNvSpPr>
          <p:nvPr/>
        </p:nvSpPr>
        <p:spPr bwMode="auto">
          <a:xfrm>
            <a:off x="342130" y="4660832"/>
            <a:ext cx="14610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潔白</a:t>
            </a:r>
          </a:p>
        </p:txBody>
      </p:sp>
      <p:sp>
        <p:nvSpPr>
          <p:cNvPr id="40" name="Text Box 19"/>
          <p:cNvSpPr txBox="1">
            <a:spLocks noChangeArrowheads="1"/>
          </p:cNvSpPr>
          <p:nvPr/>
        </p:nvSpPr>
        <p:spPr bwMode="auto">
          <a:xfrm>
            <a:off x="1108008" y="3053634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白色</a:t>
            </a:r>
          </a:p>
        </p:txBody>
      </p:sp>
      <p:grpSp>
        <p:nvGrpSpPr>
          <p:cNvPr id="41" name="群組 40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42" name="圖片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43" name="矩形 42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白水</a:t>
              </a:r>
            </a:p>
          </p:txBody>
        </p:sp>
      </p:grpSp>
      <p:grpSp>
        <p:nvGrpSpPr>
          <p:cNvPr id="44" name="群組 43"/>
          <p:cNvGrpSpPr/>
          <p:nvPr/>
        </p:nvGrpSpPr>
        <p:grpSpPr>
          <a:xfrm>
            <a:off x="955014" y="1418306"/>
            <a:ext cx="2286000" cy="2754806"/>
            <a:chOff x="1390637" y="1394410"/>
            <a:chExt cx="2286000" cy="2754806"/>
          </a:xfrm>
        </p:grpSpPr>
        <p:sp>
          <p:nvSpPr>
            <p:cNvPr id="57" name="橢圓 56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58" name="肘形接點 57"/>
            <p:cNvCxnSpPr>
              <a:stCxn id="57" idx="0"/>
              <a:endCxn id="59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矩形 58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白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」字配上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61" name="群組 60"/>
          <p:cNvGrpSpPr/>
          <p:nvPr/>
        </p:nvGrpSpPr>
        <p:grpSpPr>
          <a:xfrm>
            <a:off x="4747203" y="2680538"/>
            <a:ext cx="4288361" cy="4068069"/>
            <a:chOff x="4747203" y="2670028"/>
            <a:chExt cx="4288361" cy="4068069"/>
          </a:xfrm>
        </p:grpSpPr>
        <p:pic>
          <p:nvPicPr>
            <p:cNvPr id="62" name="圖片 6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7203" y="2670028"/>
              <a:ext cx="4288361" cy="4068069"/>
            </a:xfrm>
            <a:prstGeom prst="rect">
              <a:avLst/>
            </a:prstGeom>
          </p:spPr>
        </p:pic>
        <p:sp>
          <p:nvSpPr>
            <p:cNvPr id="63" name="Text Box 14"/>
            <p:cNvSpPr txBox="1">
              <a:spLocks noChangeArrowheads="1"/>
            </p:cNvSpPr>
            <p:nvPr/>
          </p:nvSpPr>
          <p:spPr bwMode="auto">
            <a:xfrm>
              <a:off x="6458789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水</a:t>
              </a:r>
            </a:p>
          </p:txBody>
        </p:sp>
      </p:grpSp>
      <p:sp>
        <p:nvSpPr>
          <p:cNvPr id="64" name="Text Box 15"/>
          <p:cNvSpPr txBox="1">
            <a:spLocks noChangeArrowheads="1"/>
          </p:cNvSpPr>
          <p:nvPr/>
        </p:nvSpPr>
        <p:spPr bwMode="auto">
          <a:xfrm>
            <a:off x="7172912" y="3057319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水質</a:t>
            </a:r>
          </a:p>
        </p:txBody>
      </p:sp>
      <p:sp>
        <p:nvSpPr>
          <p:cNvPr id="65" name="Text Box 16"/>
          <p:cNvSpPr txBox="1">
            <a:spLocks noChangeArrowheads="1"/>
          </p:cNvSpPr>
          <p:nvPr/>
        </p:nvSpPr>
        <p:spPr bwMode="auto">
          <a:xfrm>
            <a:off x="7676343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水喉</a:t>
            </a:r>
          </a:p>
        </p:txBody>
      </p:sp>
      <p:sp>
        <p:nvSpPr>
          <p:cNvPr id="66" name="Text Box 17"/>
          <p:cNvSpPr txBox="1">
            <a:spLocks noChangeArrowheads="1"/>
          </p:cNvSpPr>
          <p:nvPr/>
        </p:nvSpPr>
        <p:spPr bwMode="auto">
          <a:xfrm>
            <a:off x="6295128" y="553920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潛水</a:t>
            </a:r>
          </a:p>
        </p:txBody>
      </p:sp>
      <p:sp>
        <p:nvSpPr>
          <p:cNvPr id="67" name="Text Box 18"/>
          <p:cNvSpPr txBox="1">
            <a:spLocks noChangeArrowheads="1"/>
          </p:cNvSpPr>
          <p:nvPr/>
        </p:nvSpPr>
        <p:spPr bwMode="auto">
          <a:xfrm>
            <a:off x="5025277" y="4660832"/>
            <a:ext cx="11079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河水</a:t>
            </a:r>
          </a:p>
        </p:txBody>
      </p:sp>
      <p:sp>
        <p:nvSpPr>
          <p:cNvPr id="68" name="Text Box 19"/>
          <p:cNvSpPr txBox="1">
            <a:spLocks noChangeArrowheads="1"/>
          </p:cNvSpPr>
          <p:nvPr/>
        </p:nvSpPr>
        <p:spPr bwMode="auto">
          <a:xfrm>
            <a:off x="5554212" y="3057319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流水</a:t>
            </a:r>
          </a:p>
        </p:txBody>
      </p:sp>
      <p:grpSp>
        <p:nvGrpSpPr>
          <p:cNvPr id="69" name="群組 68"/>
          <p:cNvGrpSpPr/>
          <p:nvPr/>
        </p:nvGrpSpPr>
        <p:grpSpPr>
          <a:xfrm>
            <a:off x="5401056" y="1418306"/>
            <a:ext cx="2286000" cy="2754806"/>
            <a:chOff x="1390637" y="1394410"/>
            <a:chExt cx="2286000" cy="2754806"/>
          </a:xfrm>
        </p:grpSpPr>
        <p:sp>
          <p:nvSpPr>
            <p:cNvPr id="70" name="橢圓 69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71" name="肘形接點 70"/>
            <p:cNvCxnSpPr>
              <a:stCxn id="70" idx="0"/>
              <a:endCxn id="72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矩形 71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水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」字配上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034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64" grpId="0"/>
      <p:bldP spid="65" grpId="0"/>
      <p:bldP spid="66" grpId="0"/>
      <p:bldP spid="67" grpId="0"/>
      <p:bldP spid="6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圖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41" y="1914755"/>
            <a:ext cx="7726450" cy="2853672"/>
          </a:xfrm>
          <a:prstGeom prst="rect">
            <a:avLst/>
          </a:prstGeom>
        </p:spPr>
      </p:pic>
      <p:grpSp>
        <p:nvGrpSpPr>
          <p:cNvPr id="34" name="群組 33"/>
          <p:cNvGrpSpPr/>
          <p:nvPr/>
        </p:nvGrpSpPr>
        <p:grpSpPr>
          <a:xfrm>
            <a:off x="4567320" y="3404701"/>
            <a:ext cx="3822843" cy="1283255"/>
            <a:chOff x="4546300" y="3404701"/>
            <a:chExt cx="3822843" cy="1283255"/>
          </a:xfrm>
        </p:grpSpPr>
        <p:grpSp>
          <p:nvGrpSpPr>
            <p:cNvPr id="35" name="群組 34"/>
            <p:cNvGrpSpPr/>
            <p:nvPr/>
          </p:nvGrpSpPr>
          <p:grpSpPr>
            <a:xfrm>
              <a:off x="4546300" y="3404701"/>
              <a:ext cx="3822843" cy="1283255"/>
              <a:chOff x="4577830" y="3404701"/>
              <a:chExt cx="3822843" cy="1283255"/>
            </a:xfrm>
          </p:grpSpPr>
          <p:pic>
            <p:nvPicPr>
              <p:cNvPr id="37" name="圖片 3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7830" y="3404701"/>
                <a:ext cx="3822843" cy="1283255"/>
              </a:xfrm>
              <a:prstGeom prst="rect">
                <a:avLst/>
              </a:prstGeom>
            </p:spPr>
          </p:pic>
          <p:sp>
            <p:nvSpPr>
              <p:cNvPr id="38" name="Rectangle 8"/>
              <p:cNvSpPr>
                <a:spLocks noChangeArrowheads="1"/>
              </p:cNvSpPr>
              <p:nvPr/>
            </p:nvSpPr>
            <p:spPr bwMode="auto">
              <a:xfrm>
                <a:off x="5943997" y="3598126"/>
                <a:ext cx="2367510" cy="463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>
                  <a:spcBef>
                    <a:spcPct val="20000"/>
                  </a:spcBef>
                  <a:buClr>
                    <a:schemeClr val="accent1"/>
                  </a:buClr>
                  <a:buSzPct val="100000"/>
                </a:pPr>
                <a:r>
                  <a:rPr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「水」</a:t>
                </a:r>
                <a:r>
                  <a:rPr kumimoji="0"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可配</a:t>
                </a:r>
                <a:r>
                  <a:rPr kumimoji="0" lang="zh-TW" altLang="en-US" sz="2400" dirty="0">
                    <a:latin typeface="Candara" panose="020E0502030303020204" pitchFamily="34" charset="0"/>
                    <a:ea typeface="標楷體" panose="03000509000000000000" pitchFamily="65" charset="-120"/>
                  </a:rPr>
                  <a:t>上</a:t>
                </a:r>
              </a:p>
            </p:txBody>
          </p:sp>
        </p:grpSp>
        <p:sp>
          <p:nvSpPr>
            <p:cNvPr id="36" name="文字方塊 35"/>
            <p:cNvSpPr txBox="1"/>
            <p:nvPr/>
          </p:nvSpPr>
          <p:spPr>
            <a:xfrm>
              <a:off x="6717187" y="4061934"/>
              <a:ext cx="882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24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河水</a:t>
              </a:r>
            </a:p>
          </p:txBody>
        </p:sp>
      </p:grpSp>
      <p:grpSp>
        <p:nvGrpSpPr>
          <p:cNvPr id="39" name="群組 38"/>
          <p:cNvGrpSpPr/>
          <p:nvPr/>
        </p:nvGrpSpPr>
        <p:grpSpPr>
          <a:xfrm>
            <a:off x="749157" y="3404701"/>
            <a:ext cx="3822843" cy="1283255"/>
            <a:chOff x="728137" y="3404701"/>
            <a:chExt cx="3822843" cy="1283255"/>
          </a:xfrm>
        </p:grpSpPr>
        <p:grpSp>
          <p:nvGrpSpPr>
            <p:cNvPr id="40" name="群組 39"/>
            <p:cNvGrpSpPr/>
            <p:nvPr/>
          </p:nvGrpSpPr>
          <p:grpSpPr>
            <a:xfrm>
              <a:off x="728137" y="3404701"/>
              <a:ext cx="3822843" cy="1283255"/>
              <a:chOff x="749157" y="3404701"/>
              <a:chExt cx="3822843" cy="1283255"/>
            </a:xfrm>
          </p:grpSpPr>
          <p:pic>
            <p:nvPicPr>
              <p:cNvPr id="42" name="圖片 4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9157" y="3404701"/>
                <a:ext cx="3822843" cy="1283255"/>
              </a:xfrm>
              <a:prstGeom prst="rect">
                <a:avLst/>
              </a:prstGeom>
            </p:spPr>
          </p:pic>
          <p:grpSp>
            <p:nvGrpSpPr>
              <p:cNvPr id="43" name="群組 42"/>
              <p:cNvGrpSpPr/>
              <p:nvPr/>
            </p:nvGrpSpPr>
            <p:grpSpPr>
              <a:xfrm>
                <a:off x="838179" y="3598126"/>
                <a:ext cx="2261706" cy="986755"/>
                <a:chOff x="838179" y="3686618"/>
                <a:chExt cx="2261706" cy="986755"/>
              </a:xfrm>
            </p:grpSpPr>
            <p:sp>
              <p:nvSpPr>
                <p:cNvPr id="44" name="Rectangle 7"/>
                <p:cNvSpPr>
                  <a:spLocks noChangeArrowheads="1"/>
                </p:cNvSpPr>
                <p:nvPr/>
              </p:nvSpPr>
              <p:spPr bwMode="auto">
                <a:xfrm>
                  <a:off x="1531669" y="4230567"/>
                  <a:ext cx="874726" cy="4428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zh-TW" sz="2400" dirty="0" smtClean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" name="Rectangle 10"/>
                <p:cNvSpPr>
                  <a:spLocks noChangeArrowheads="1"/>
                </p:cNvSpPr>
                <p:nvPr/>
              </p:nvSpPr>
              <p:spPr bwMode="auto">
                <a:xfrm>
                  <a:off x="838179" y="3686618"/>
                  <a:ext cx="2261706" cy="4598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pPr algn="ctr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</a:pPr>
                  <a:r>
                    <a:rPr lang="zh-TW" altLang="en-US" sz="2400" dirty="0">
                      <a:latin typeface="標楷體" panose="03000509000000000000" pitchFamily="65" charset="-120"/>
                      <a:ea typeface="標楷體" panose="03000509000000000000" pitchFamily="65" charset="-120"/>
                      <a:cs typeface="Times New Roman" panose="02020603050405020304" pitchFamily="18" charset="0"/>
                    </a:rPr>
                    <a:t>「白」</a:t>
                  </a:r>
                  <a:r>
                    <a:rPr kumimoji="0" lang="zh-TW" altLang="en-US" sz="2400" dirty="0"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可配上</a:t>
                  </a:r>
                </a:p>
              </p:txBody>
            </p:sp>
          </p:grpSp>
        </p:grpSp>
        <p:sp>
          <p:nvSpPr>
            <p:cNvPr id="41" name="文字方塊 40"/>
            <p:cNvSpPr txBox="1"/>
            <p:nvPr/>
          </p:nvSpPr>
          <p:spPr>
            <a:xfrm>
              <a:off x="1059222" y="4061934"/>
              <a:ext cx="17657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24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潔白</a:t>
              </a:r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693283" y="4584881"/>
            <a:ext cx="7726450" cy="1974238"/>
            <a:chOff x="720589" y="4584881"/>
            <a:chExt cx="7726450" cy="1974238"/>
          </a:xfrm>
        </p:grpSpPr>
        <p:pic>
          <p:nvPicPr>
            <p:cNvPr id="47" name="圖片 4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589" y="4584881"/>
              <a:ext cx="7726450" cy="1974238"/>
            </a:xfrm>
            <a:prstGeom prst="rect">
              <a:avLst/>
            </a:prstGeom>
          </p:spPr>
        </p:pic>
        <p:sp>
          <p:nvSpPr>
            <p:cNvPr id="48" name="Rectangle 11"/>
            <p:cNvSpPr>
              <a:spLocks noChangeArrowheads="1"/>
            </p:cNvSpPr>
            <p:nvPr/>
          </p:nvSpPr>
          <p:spPr bwMode="auto">
            <a:xfrm>
              <a:off x="1626411" y="5779809"/>
              <a:ext cx="5909296" cy="681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3200" kern="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潔淨的</a:t>
              </a:r>
              <a:r>
                <a:rPr lang="zh-TW" altLang="en-US" sz="32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河水</a:t>
              </a:r>
            </a:p>
          </p:txBody>
        </p:sp>
      </p:grpSp>
      <p:grpSp>
        <p:nvGrpSpPr>
          <p:cNvPr id="29" name="群組 28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30" name="圖片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31" name="矩形 30"/>
            <p:cNvSpPr/>
            <p:nvPr/>
          </p:nvSpPr>
          <p:spPr>
            <a:xfrm>
              <a:off x="4059983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白水</a:t>
              </a:r>
            </a:p>
          </p:txBody>
        </p:sp>
      </p:grpSp>
      <p:sp>
        <p:nvSpPr>
          <p:cNvPr id="32" name="矩形 31"/>
          <p:cNvSpPr/>
          <p:nvPr/>
        </p:nvSpPr>
        <p:spPr>
          <a:xfrm>
            <a:off x="3915410" y="3665242"/>
            <a:ext cx="13131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白水</a:t>
            </a:r>
          </a:p>
        </p:txBody>
      </p:sp>
      <p:sp>
        <p:nvSpPr>
          <p:cNvPr id="33" name="Rectangle 11"/>
          <p:cNvSpPr>
            <a:spLocks noChangeArrowheads="1"/>
          </p:cNvSpPr>
          <p:nvPr/>
        </p:nvSpPr>
        <p:spPr bwMode="auto">
          <a:xfrm>
            <a:off x="2016248" y="2046413"/>
            <a:ext cx="5111504" cy="681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白水的意思是</a:t>
            </a:r>
            <a:r>
              <a:rPr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7132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878" y="3320463"/>
            <a:ext cx="4996437" cy="3538652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987093" y="979633"/>
            <a:ext cx="7184863" cy="1489166"/>
            <a:chOff x="959661" y="0"/>
            <a:chExt cx="7184863" cy="1489166"/>
          </a:xfrm>
        </p:grpSpPr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ea typeface="標楷體" panose="03000509000000000000" pitchFamily="65" charset="-120"/>
                </a:rPr>
                <a:t>青山橫北郭，白水繞東城</a:t>
              </a:r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823281" y="3896409"/>
            <a:ext cx="7038194" cy="1794527"/>
            <a:chOff x="823281" y="3896409"/>
            <a:chExt cx="7038194" cy="1794527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3281" y="3896409"/>
              <a:ext cx="7038194" cy="1794527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1453384" y="4193507"/>
              <a:ext cx="577798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 青翠</a:t>
              </a:r>
              <a:r>
                <a:rPr lang="zh-TW" altLang="en-US" sz="3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的山巒</a:t>
              </a:r>
              <a:r>
                <a:rPr lang="zh-TW" altLang="en-US" sz="3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橫臥在</a:t>
              </a:r>
              <a:r>
                <a:rPr lang="zh-TW" altLang="en-US" sz="3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城北外</a:t>
              </a:r>
              <a:r>
                <a:rPr lang="zh-TW" altLang="en-US" sz="3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，</a:t>
              </a:r>
              <a:endPara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r>
                <a:rPr lang="zh-TW" altLang="en-US" sz="3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 潔淨的河水</a:t>
              </a:r>
              <a:r>
                <a:rPr lang="zh-TW" altLang="en-US" sz="3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繞著城東流過</a:t>
              </a:r>
              <a:r>
                <a:rPr lang="zh-TW" altLang="en-US" sz="3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。</a:t>
              </a:r>
              <a:endPara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863265" y="2966520"/>
            <a:ext cx="35252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全句的意思</a:t>
            </a:r>
            <a:r>
              <a:rPr lang="zh-TW" altLang="en-US" sz="4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是：</a:t>
            </a:r>
            <a:endParaRPr lang="en-US" altLang="zh-TW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9518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54603" y="2849031"/>
            <a:ext cx="4526451" cy="4018113"/>
          </a:xfrm>
          <a:prstGeom prst="rect">
            <a:avLst/>
          </a:prstGeom>
        </p:spPr>
      </p:pic>
      <p:sp>
        <p:nvSpPr>
          <p:cNvPr id="11" name="標題 8"/>
          <p:cNvSpPr txBox="1">
            <a:spLocks/>
          </p:cNvSpPr>
          <p:nvPr/>
        </p:nvSpPr>
        <p:spPr>
          <a:xfrm>
            <a:off x="424117" y="140677"/>
            <a:ext cx="3146181" cy="10316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5400" dirty="0" smtClean="0">
                <a:ea typeface="標楷體" panose="03000509000000000000" pitchFamily="65" charset="-120"/>
              </a:rPr>
              <a:t>頷</a:t>
            </a:r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聯</a:t>
            </a:r>
            <a:endParaRPr lang="zh-HK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424117" y="2691759"/>
            <a:ext cx="3959225" cy="16177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TW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此地一為別，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孤蓬萬里征。</a:t>
            </a:r>
            <a:endParaRPr lang="zh-TW" altLang="en-US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4429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群組 19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此地一為別，</a:t>
              </a:r>
              <a:r>
                <a:rPr lang="zh-TW" altLang="en-US" sz="4400" b="1" dirty="0">
                  <a:solidFill>
                    <a:srgbClr val="FD491A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孤蓬</a:t>
              </a:r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萬里征</a:t>
              </a:r>
              <a:endParaRPr lang="zh-TW" altLang="en-US" sz="4400" dirty="0">
                <a:ea typeface="標楷體" panose="03000509000000000000" pitchFamily="65" charset="-120"/>
              </a:endParaRPr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1282524" y="2004638"/>
            <a:ext cx="5000863" cy="4743970"/>
            <a:chOff x="86740" y="2670028"/>
            <a:chExt cx="4288361" cy="4068069"/>
          </a:xfrm>
        </p:grpSpPr>
        <p:pic>
          <p:nvPicPr>
            <p:cNvPr id="25" name="圖片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26" name="Text Box 14"/>
            <p:cNvSpPr txBox="1">
              <a:spLocks noChangeArrowheads="1"/>
            </p:cNvSpPr>
            <p:nvPr/>
          </p:nvSpPr>
          <p:spPr bwMode="auto">
            <a:xfrm>
              <a:off x="1798326" y="4074833"/>
              <a:ext cx="865188" cy="79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孤</a:t>
              </a:r>
            </a:p>
          </p:txBody>
        </p:sp>
      </p:grpSp>
      <p:sp>
        <p:nvSpPr>
          <p:cNvPr id="27" name="Text Box 15"/>
          <p:cNvSpPr txBox="1">
            <a:spLocks noChangeArrowheads="1"/>
          </p:cNvSpPr>
          <p:nvPr/>
        </p:nvSpPr>
        <p:spPr bwMode="auto">
          <a:xfrm>
            <a:off x="4096044" y="2542274"/>
            <a:ext cx="12588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>
                <a:solidFill>
                  <a:schemeClr val="bg1"/>
                </a:solidFill>
                <a:ea typeface="標楷體" panose="03000509000000000000" pitchFamily="65" charset="-120"/>
              </a:rPr>
              <a:t>孤寂</a:t>
            </a:r>
          </a:p>
        </p:txBody>
      </p:sp>
      <p:sp>
        <p:nvSpPr>
          <p:cNvPr id="28" name="Text Box 16"/>
          <p:cNvSpPr txBox="1">
            <a:spLocks noChangeArrowheads="1"/>
          </p:cNvSpPr>
          <p:nvPr/>
        </p:nvSpPr>
        <p:spPr bwMode="auto">
          <a:xfrm>
            <a:off x="4653871" y="4371797"/>
            <a:ext cx="12762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>
                <a:solidFill>
                  <a:schemeClr val="bg1"/>
                </a:solidFill>
                <a:ea typeface="標楷體" panose="03000509000000000000" pitchFamily="65" charset="-120"/>
              </a:rPr>
              <a:t>孤單</a:t>
            </a:r>
          </a:p>
        </p:txBody>
      </p:sp>
      <p:sp>
        <p:nvSpPr>
          <p:cNvPr id="29" name="Text Box 17"/>
          <p:cNvSpPr txBox="1">
            <a:spLocks noChangeArrowheads="1"/>
          </p:cNvSpPr>
          <p:nvPr/>
        </p:nvSpPr>
        <p:spPr bwMode="auto">
          <a:xfrm>
            <a:off x="3079982" y="5466277"/>
            <a:ext cx="13906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>
                <a:solidFill>
                  <a:schemeClr val="bg1"/>
                </a:solidFill>
                <a:ea typeface="標楷體" panose="03000509000000000000" pitchFamily="65" charset="-120"/>
              </a:rPr>
              <a:t>孤獨</a:t>
            </a:r>
          </a:p>
        </p:txBody>
      </p:sp>
      <p:sp>
        <p:nvSpPr>
          <p:cNvPr id="30" name="Text Box 18"/>
          <p:cNvSpPr txBox="1">
            <a:spLocks noChangeArrowheads="1"/>
          </p:cNvSpPr>
          <p:nvPr/>
        </p:nvSpPr>
        <p:spPr bwMode="auto">
          <a:xfrm>
            <a:off x="1416431" y="4376623"/>
            <a:ext cx="170380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TW" altLang="en-US" sz="2800" dirty="0">
                <a:solidFill>
                  <a:schemeClr val="bg1"/>
                </a:solidFill>
                <a:ea typeface="標楷體" panose="03000509000000000000" pitchFamily="65" charset="-120"/>
              </a:rPr>
              <a:t>孤兒</a:t>
            </a:r>
          </a:p>
        </p:txBody>
      </p:sp>
      <p:sp>
        <p:nvSpPr>
          <p:cNvPr id="31" name="Text Box 19"/>
          <p:cNvSpPr txBox="1">
            <a:spLocks noChangeArrowheads="1"/>
          </p:cNvSpPr>
          <p:nvPr/>
        </p:nvSpPr>
        <p:spPr bwMode="auto">
          <a:xfrm>
            <a:off x="2163841" y="2536303"/>
            <a:ext cx="12048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孤立</a:t>
            </a:r>
          </a:p>
        </p:txBody>
      </p:sp>
      <p:grpSp>
        <p:nvGrpSpPr>
          <p:cNvPr id="32" name="群組 31"/>
          <p:cNvGrpSpPr/>
          <p:nvPr/>
        </p:nvGrpSpPr>
        <p:grpSpPr>
          <a:xfrm>
            <a:off x="4119218" y="2148191"/>
            <a:ext cx="3998417" cy="1770878"/>
            <a:chOff x="3233183" y="2124295"/>
            <a:chExt cx="3998417" cy="1770878"/>
          </a:xfrm>
        </p:grpSpPr>
        <p:sp>
          <p:nvSpPr>
            <p:cNvPr id="33" name="橢圓 32"/>
            <p:cNvSpPr/>
            <p:nvPr/>
          </p:nvSpPr>
          <p:spPr>
            <a:xfrm>
              <a:off x="3233183" y="3728022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34" name="肘形接點 33"/>
            <p:cNvCxnSpPr>
              <a:stCxn id="33" idx="0"/>
              <a:endCxn id="35" idx="2"/>
            </p:cNvCxnSpPr>
            <p:nvPr/>
          </p:nvCxnSpPr>
          <p:spPr>
            <a:xfrm rot="5400000" flipH="1" flipV="1">
              <a:off x="4320803" y="1960226"/>
              <a:ext cx="763753" cy="2771841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/>
            <p:cNvSpPr/>
            <p:nvPr/>
          </p:nvSpPr>
          <p:spPr>
            <a:xfrm>
              <a:off x="4982471" y="2124295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4945600" y="2190630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孤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277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群組 126"/>
          <p:cNvGrpSpPr/>
          <p:nvPr/>
        </p:nvGrpSpPr>
        <p:grpSpPr>
          <a:xfrm>
            <a:off x="6145933" y="1830478"/>
            <a:ext cx="1548581" cy="588076"/>
            <a:chOff x="1216468" y="2724862"/>
            <a:chExt cx="1548581" cy="588076"/>
          </a:xfrm>
        </p:grpSpPr>
        <p:pic>
          <p:nvPicPr>
            <p:cNvPr id="128" name="圖片 12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129" name="矩形 128"/>
            <p:cNvSpPr/>
            <p:nvPr/>
          </p:nvSpPr>
          <p:spPr>
            <a:xfrm>
              <a:off x="1327818" y="2724862"/>
              <a:ext cx="132588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200" dirty="0" smtClean="0">
                  <a:solidFill>
                    <a:srgbClr val="FF0000"/>
                  </a:solidFill>
                  <a:ea typeface="標楷體" panose="03000509000000000000" pitchFamily="65" charset="-120"/>
                </a:rPr>
                <a:t>艸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11" name="群組 110"/>
          <p:cNvGrpSpPr/>
          <p:nvPr/>
        </p:nvGrpSpPr>
        <p:grpSpPr>
          <a:xfrm>
            <a:off x="989684" y="1219"/>
            <a:ext cx="6251876" cy="1295791"/>
            <a:chOff x="1579139" y="1588972"/>
            <a:chExt cx="6251876" cy="1295791"/>
          </a:xfrm>
        </p:grpSpPr>
        <p:pic>
          <p:nvPicPr>
            <p:cNvPr id="112" name="圖片 1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113" name="矩形 112"/>
            <p:cNvSpPr/>
            <p:nvPr/>
          </p:nvSpPr>
          <p:spPr>
            <a:xfrm>
              <a:off x="4304967" y="1821368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8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蓬</a:t>
              </a:r>
              <a:endParaRPr lang="zh-HK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18" name="群組 13"/>
          <p:cNvGrpSpPr/>
          <p:nvPr/>
        </p:nvGrpSpPr>
        <p:grpSpPr>
          <a:xfrm>
            <a:off x="2133411" y="3166903"/>
            <a:ext cx="2850068" cy="523220"/>
            <a:chOff x="1708554" y="3456351"/>
            <a:chExt cx="2807066" cy="523220"/>
          </a:xfrm>
        </p:grpSpPr>
        <p:sp>
          <p:nvSpPr>
            <p:cNvPr id="119" name="矩形 14"/>
            <p:cNvSpPr/>
            <p:nvPr/>
          </p:nvSpPr>
          <p:spPr>
            <a:xfrm>
              <a:off x="2422629" y="3456351"/>
              <a:ext cx="209299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與</a:t>
              </a: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植物</a:t>
              </a:r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有關</a:t>
              </a:r>
              <a:endPara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120" name="圖片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08554" y="3634339"/>
              <a:ext cx="569978" cy="216542"/>
            </a:xfrm>
            <a:prstGeom prst="rect">
              <a:avLst/>
            </a:prstGeom>
          </p:spPr>
        </p:pic>
      </p:grpSp>
      <p:sp>
        <p:nvSpPr>
          <p:cNvPr id="121" name="矩形 1"/>
          <p:cNvSpPr/>
          <p:nvPr/>
        </p:nvSpPr>
        <p:spPr>
          <a:xfrm>
            <a:off x="2105241" y="4329965"/>
            <a:ext cx="48526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indent="-609600"/>
            <a:r>
              <a:rPr lang="zh-TW" altLang="en-US" sz="2800" dirty="0">
                <a:solidFill>
                  <a:srgbClr val="008000"/>
                </a:solidFill>
                <a:ea typeface="標楷體" panose="03000509000000000000" pitchFamily="65" charset="-120"/>
              </a:rPr>
              <a:t>蓬草是一種隨風而飛的植物。</a:t>
            </a:r>
          </a:p>
        </p:txBody>
      </p:sp>
      <p:pic>
        <p:nvPicPr>
          <p:cNvPr id="122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647" y="2107803"/>
            <a:ext cx="1402201" cy="2907260"/>
          </a:xfrm>
          <a:prstGeom prst="rect">
            <a:avLst/>
          </a:prstGeom>
        </p:spPr>
      </p:pic>
      <p:grpSp>
        <p:nvGrpSpPr>
          <p:cNvPr id="124" name="群組 8"/>
          <p:cNvGrpSpPr/>
          <p:nvPr/>
        </p:nvGrpSpPr>
        <p:grpSpPr>
          <a:xfrm>
            <a:off x="1366490" y="5856132"/>
            <a:ext cx="6411020" cy="970670"/>
            <a:chOff x="1100527" y="5077105"/>
            <a:chExt cx="6411020" cy="970670"/>
          </a:xfrm>
        </p:grpSpPr>
        <p:pic>
          <p:nvPicPr>
            <p:cNvPr id="125" name="圖片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527" y="5077105"/>
              <a:ext cx="6411020" cy="970670"/>
            </a:xfrm>
            <a:prstGeom prst="rect">
              <a:avLst/>
            </a:prstGeom>
          </p:spPr>
        </p:pic>
        <p:sp>
          <p:nvSpPr>
            <p:cNvPr id="126" name="矩形 4"/>
            <p:cNvSpPr/>
            <p:nvPr/>
          </p:nvSpPr>
          <p:spPr>
            <a:xfrm>
              <a:off x="1222646" y="5288858"/>
              <a:ext cx="628890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609600" indent="-609600"/>
              <a:r>
                <a:rPr lang="zh-TW" altLang="en-US" sz="2800" dirty="0">
                  <a:solidFill>
                    <a:schemeClr val="bg2">
                      <a:lumMod val="25000"/>
                    </a:schemeClr>
                  </a:solidFill>
                  <a:ea typeface="標楷體" panose="03000509000000000000" pitchFamily="65" charset="-120"/>
                </a:rPr>
                <a:t>作者用蓬草比喻友人飄泊無定的生活。</a:t>
              </a: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187809" y="1791615"/>
            <a:ext cx="6316229" cy="826122"/>
            <a:chOff x="187809" y="1791615"/>
            <a:chExt cx="6316229" cy="826122"/>
          </a:xfrm>
        </p:grpSpPr>
        <p:sp>
          <p:nvSpPr>
            <p:cNvPr id="130" name="Rectangle 3"/>
            <p:cNvSpPr txBox="1">
              <a:spLocks noChangeArrowheads="1"/>
            </p:cNvSpPr>
            <p:nvPr/>
          </p:nvSpPr>
          <p:spPr>
            <a:xfrm>
              <a:off x="1554479" y="1870029"/>
              <a:ext cx="4949559" cy="505525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09600" indent="-609600">
                <a:buNone/>
              </a:pPr>
              <a:r>
                <a:rPr lang="en-US" altLang="zh-TW" dirty="0" smtClean="0">
                  <a:ea typeface="標楷體" panose="03000509000000000000" pitchFamily="65" charset="-120"/>
                </a:rPr>
                <a:t>1.</a:t>
              </a:r>
              <a:r>
                <a:rPr lang="en-US" altLang="zh-TW" dirty="0" smtClean="0">
                  <a:solidFill>
                    <a:schemeClr val="accent6">
                      <a:lumMod val="50000"/>
                    </a:schemeClr>
                  </a:solidFill>
                  <a:ea typeface="標楷體" panose="03000509000000000000" pitchFamily="65" charset="-120"/>
                </a:rPr>
                <a:t> </a:t>
              </a:r>
              <a:r>
                <a:rPr lang="zh-TW" altLang="en-US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蓬</a:t>
              </a:r>
              <a:r>
                <a:rPr lang="zh-TW" altLang="en-US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dirty="0">
                  <a:ea typeface="標楷體" panose="03000509000000000000" pitchFamily="65" charset="-120"/>
                </a:rPr>
                <a:t>的</a:t>
              </a:r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形旁是甚麼</a:t>
              </a:r>
              <a:r>
                <a:rPr lang="en-US" altLang="zh-TW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endParaRPr lang="zh-TW" altLang="en-US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131" name="群組 130"/>
            <p:cNvGrpSpPr/>
            <p:nvPr/>
          </p:nvGrpSpPr>
          <p:grpSpPr>
            <a:xfrm>
              <a:off x="187809" y="1791615"/>
              <a:ext cx="1397151" cy="826122"/>
              <a:chOff x="778241" y="1784736"/>
              <a:chExt cx="2105635" cy="1245042"/>
            </a:xfrm>
          </p:grpSpPr>
          <p:pic>
            <p:nvPicPr>
              <p:cNvPr id="132" name="圖片 13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133" name="矩形 132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sp>
        <p:nvSpPr>
          <p:cNvPr id="134" name="矩形 133"/>
          <p:cNvSpPr/>
          <p:nvPr/>
        </p:nvSpPr>
        <p:spPr>
          <a:xfrm>
            <a:off x="1554480" y="2598051"/>
            <a:ext cx="63674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 dirty="0">
                <a:ea typeface="標楷體" panose="03000509000000000000" pitchFamily="65" charset="-120"/>
              </a:rPr>
              <a:t>2.  </a:t>
            </a:r>
            <a:r>
              <a:rPr lang="zh-TW" altLang="en-US" sz="2800" dirty="0">
                <a:ea typeface="標楷體" panose="03000509000000000000" pitchFamily="65" charset="-120"/>
              </a:rPr>
              <a:t>從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艸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蓬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字與甚麼有關？</a:t>
            </a:r>
          </a:p>
        </p:txBody>
      </p:sp>
      <p:pic>
        <p:nvPicPr>
          <p:cNvPr id="138" name="圖片 13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013" y="4819416"/>
            <a:ext cx="7200000" cy="360523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187808" y="5076067"/>
            <a:ext cx="6249291" cy="826122"/>
            <a:chOff x="187808" y="5076067"/>
            <a:chExt cx="6249291" cy="826122"/>
          </a:xfrm>
        </p:grpSpPr>
        <p:sp>
          <p:nvSpPr>
            <p:cNvPr id="123" name="矩形 2"/>
            <p:cNvSpPr/>
            <p:nvPr/>
          </p:nvSpPr>
          <p:spPr>
            <a:xfrm>
              <a:off x="1584489" y="5317991"/>
              <a:ext cx="485261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800" dirty="0">
                  <a:ea typeface="標楷體" panose="03000509000000000000" pitchFamily="65" charset="-120"/>
                </a:rPr>
                <a:t>作者在詩中用蓬草比喻甚麼？</a:t>
              </a:r>
            </a:p>
          </p:txBody>
        </p:sp>
        <p:grpSp>
          <p:nvGrpSpPr>
            <p:cNvPr id="139" name="群組 138"/>
            <p:cNvGrpSpPr/>
            <p:nvPr/>
          </p:nvGrpSpPr>
          <p:grpSpPr>
            <a:xfrm>
              <a:off x="187808" y="5076067"/>
              <a:ext cx="1397151" cy="826122"/>
              <a:chOff x="778241" y="1784736"/>
              <a:chExt cx="2105635" cy="1245042"/>
            </a:xfrm>
          </p:grpSpPr>
          <p:pic>
            <p:nvPicPr>
              <p:cNvPr id="140" name="圖片 139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141" name="矩形 140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grpSp>
        <p:nvGrpSpPr>
          <p:cNvPr id="2" name="群組 1"/>
          <p:cNvGrpSpPr/>
          <p:nvPr/>
        </p:nvGrpSpPr>
        <p:grpSpPr>
          <a:xfrm>
            <a:off x="1488609" y="3569239"/>
            <a:ext cx="6298310" cy="900219"/>
            <a:chOff x="1488609" y="3569239"/>
            <a:chExt cx="6298310" cy="900219"/>
          </a:xfrm>
        </p:grpSpPr>
        <p:grpSp>
          <p:nvGrpSpPr>
            <p:cNvPr id="114" name="群組 113"/>
            <p:cNvGrpSpPr/>
            <p:nvPr/>
          </p:nvGrpSpPr>
          <p:grpSpPr>
            <a:xfrm>
              <a:off x="4835516" y="3569239"/>
              <a:ext cx="2951403" cy="900219"/>
              <a:chOff x="2742310" y="3497356"/>
              <a:chExt cx="3436158" cy="852275"/>
            </a:xfrm>
          </p:grpSpPr>
          <p:pic>
            <p:nvPicPr>
              <p:cNvPr id="115" name="圖片 11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42310" y="3497356"/>
                <a:ext cx="3436158" cy="852275"/>
              </a:xfrm>
              <a:prstGeom prst="rect">
                <a:avLst/>
              </a:prstGeom>
            </p:spPr>
          </p:pic>
          <p:sp>
            <p:nvSpPr>
              <p:cNvPr id="116" name="矩形 115"/>
              <p:cNvSpPr/>
              <p:nvPr/>
            </p:nvSpPr>
            <p:spPr>
              <a:xfrm>
                <a:off x="2862613" y="3681327"/>
                <a:ext cx="3141340" cy="4953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TW" altLang="en-US" sz="28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蓬草</a:t>
                </a:r>
                <a:r>
                  <a:rPr lang="en-US" altLang="zh-TW" sz="28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(</a:t>
                </a:r>
                <a:r>
                  <a:rPr lang="zh-TW" altLang="en-US" sz="28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一種植物</a:t>
                </a:r>
                <a:r>
                  <a:rPr lang="en-US" altLang="zh-TW" sz="28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)</a:t>
                </a:r>
                <a:endParaRPr lang="zh-TW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117" name="矩形 116"/>
            <p:cNvSpPr/>
            <p:nvPr/>
          </p:nvSpPr>
          <p:spPr>
            <a:xfrm>
              <a:off x="1488609" y="3767266"/>
              <a:ext cx="236874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「蓬」</a:t>
              </a:r>
              <a:r>
                <a:rPr lang="zh-TW" altLang="en-US" sz="28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</a:t>
              </a:r>
              <a:r>
                <a:rPr lang="zh-TW" altLang="en-US" sz="28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意思</a:t>
              </a:r>
              <a:r>
                <a:rPr lang="en-US" altLang="zh-TW" sz="28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 </a:t>
              </a:r>
              <a:endParaRPr lang="zh-HK" altLang="en-US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142" name="圖片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57078" y="3920605"/>
              <a:ext cx="578710" cy="216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954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群組 104"/>
          <p:cNvGrpSpPr/>
          <p:nvPr/>
        </p:nvGrpSpPr>
        <p:grpSpPr>
          <a:xfrm>
            <a:off x="5944874" y="5365366"/>
            <a:ext cx="1926657" cy="997323"/>
            <a:chOff x="602940" y="5706937"/>
            <a:chExt cx="1926657" cy="997323"/>
          </a:xfrm>
        </p:grpSpPr>
        <p:pic>
          <p:nvPicPr>
            <p:cNvPr id="106" name="圖片 10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940" y="5706937"/>
              <a:ext cx="1926657" cy="997323"/>
            </a:xfrm>
            <a:prstGeom prst="rect">
              <a:avLst/>
            </a:prstGeom>
          </p:spPr>
        </p:pic>
        <p:sp>
          <p:nvSpPr>
            <p:cNvPr id="107" name="矩形 106"/>
            <p:cNvSpPr/>
            <p:nvPr/>
          </p:nvSpPr>
          <p:spPr>
            <a:xfrm>
              <a:off x="1105864" y="5907822"/>
              <a:ext cx="100540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3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遠行</a:t>
              </a:r>
              <a:endParaRPr lang="zh-TW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108" name="矩形 107"/>
          <p:cNvSpPr/>
          <p:nvPr/>
        </p:nvSpPr>
        <p:spPr>
          <a:xfrm>
            <a:off x="1216337" y="5576425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「征」的意思</a:t>
            </a:r>
            <a:endParaRPr lang="zh-HK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14" name="群組 13"/>
          <p:cNvGrpSpPr/>
          <p:nvPr/>
        </p:nvGrpSpPr>
        <p:grpSpPr>
          <a:xfrm>
            <a:off x="2133411" y="2921873"/>
            <a:ext cx="3833294" cy="461665"/>
            <a:chOff x="1708554" y="3456351"/>
            <a:chExt cx="3775457" cy="461665"/>
          </a:xfrm>
        </p:grpSpPr>
        <p:sp>
          <p:nvSpPr>
            <p:cNvPr id="115" name="矩形 14"/>
            <p:cNvSpPr/>
            <p:nvPr/>
          </p:nvSpPr>
          <p:spPr>
            <a:xfrm>
              <a:off x="2422628" y="3456351"/>
              <a:ext cx="306138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與行走有關</a:t>
              </a:r>
              <a:endPara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116" name="圖片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08554" y="3634339"/>
              <a:ext cx="569978" cy="216542"/>
            </a:xfrm>
            <a:prstGeom prst="rect">
              <a:avLst/>
            </a:prstGeom>
          </p:spPr>
        </p:pic>
      </p:grpSp>
      <p:grpSp>
        <p:nvGrpSpPr>
          <p:cNvPr id="2" name="群組 1"/>
          <p:cNvGrpSpPr/>
          <p:nvPr/>
        </p:nvGrpSpPr>
        <p:grpSpPr>
          <a:xfrm>
            <a:off x="187809" y="1791615"/>
            <a:ext cx="6316229" cy="826122"/>
            <a:chOff x="187809" y="1791615"/>
            <a:chExt cx="6316229" cy="826122"/>
          </a:xfrm>
        </p:grpSpPr>
        <p:sp>
          <p:nvSpPr>
            <p:cNvPr id="117" name="Rectangle 3"/>
            <p:cNvSpPr txBox="1">
              <a:spLocks noChangeArrowheads="1"/>
            </p:cNvSpPr>
            <p:nvPr/>
          </p:nvSpPr>
          <p:spPr>
            <a:xfrm>
              <a:off x="1554479" y="1870029"/>
              <a:ext cx="4949559" cy="505525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09600" indent="-609600">
                <a:buNone/>
              </a:pPr>
              <a:r>
                <a:rPr lang="en-US" altLang="zh-TW" sz="2400" dirty="0" smtClean="0">
                  <a:ea typeface="標楷體" panose="03000509000000000000" pitchFamily="65" charset="-120"/>
                </a:rPr>
                <a:t>1.</a:t>
              </a:r>
              <a:r>
                <a:rPr lang="en-US" altLang="zh-TW" sz="2400" dirty="0" smtClean="0">
                  <a:solidFill>
                    <a:schemeClr val="accent6">
                      <a:lumMod val="50000"/>
                    </a:schemeClr>
                  </a:solidFill>
                  <a:ea typeface="標楷體" panose="03000509000000000000" pitchFamily="65" charset="-120"/>
                </a:rPr>
                <a:t> 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征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>
                  <a:ea typeface="標楷體" panose="03000509000000000000" pitchFamily="65" charset="-120"/>
                </a:rPr>
                <a:t>的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形旁是甚麼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118" name="群組 117"/>
            <p:cNvGrpSpPr/>
            <p:nvPr/>
          </p:nvGrpSpPr>
          <p:grpSpPr>
            <a:xfrm>
              <a:off x="187809" y="1791615"/>
              <a:ext cx="1397151" cy="826122"/>
              <a:chOff x="778241" y="1784736"/>
              <a:chExt cx="2105635" cy="1245042"/>
            </a:xfrm>
          </p:grpSpPr>
          <p:pic>
            <p:nvPicPr>
              <p:cNvPr id="119" name="圖片 11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120" name="矩形 119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sp>
        <p:nvSpPr>
          <p:cNvPr id="121" name="矩形 120"/>
          <p:cNvSpPr/>
          <p:nvPr/>
        </p:nvSpPr>
        <p:spPr>
          <a:xfrm>
            <a:off x="1584960" y="2368774"/>
            <a:ext cx="5718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400" dirty="0">
                <a:ea typeface="標楷體" panose="03000509000000000000" pitchFamily="65" charset="-120"/>
              </a:rPr>
              <a:t>2. 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彳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可以推測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「征」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字與甚麼有關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22" name="群組 121"/>
          <p:cNvGrpSpPr/>
          <p:nvPr/>
        </p:nvGrpSpPr>
        <p:grpSpPr>
          <a:xfrm>
            <a:off x="989684" y="1219"/>
            <a:ext cx="6251876" cy="1295791"/>
            <a:chOff x="1579139" y="1588972"/>
            <a:chExt cx="6251876" cy="1295791"/>
          </a:xfrm>
        </p:grpSpPr>
        <p:pic>
          <p:nvPicPr>
            <p:cNvPr id="123" name="圖片 12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124" name="矩形 123"/>
            <p:cNvSpPr/>
            <p:nvPr/>
          </p:nvSpPr>
          <p:spPr>
            <a:xfrm>
              <a:off x="4304968" y="1821368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8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征</a:t>
              </a:r>
              <a:endParaRPr lang="zh-HK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128" name="圖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2616" y="5760541"/>
            <a:ext cx="578710" cy="216542"/>
          </a:xfrm>
          <a:prstGeom prst="rect">
            <a:avLst/>
          </a:prstGeom>
        </p:spPr>
      </p:pic>
      <p:grpSp>
        <p:nvGrpSpPr>
          <p:cNvPr id="129" name="群組 128"/>
          <p:cNvGrpSpPr/>
          <p:nvPr/>
        </p:nvGrpSpPr>
        <p:grpSpPr>
          <a:xfrm>
            <a:off x="6861649" y="1221417"/>
            <a:ext cx="2486571" cy="2486571"/>
            <a:chOff x="6861649" y="1221417"/>
            <a:chExt cx="2486571" cy="2486571"/>
          </a:xfrm>
        </p:grpSpPr>
        <p:pic>
          <p:nvPicPr>
            <p:cNvPr id="130" name="圖片 1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1649" y="1221417"/>
              <a:ext cx="2486571" cy="2486571"/>
            </a:xfrm>
            <a:prstGeom prst="rect">
              <a:avLst/>
            </a:prstGeom>
          </p:spPr>
        </p:pic>
        <p:pic>
          <p:nvPicPr>
            <p:cNvPr id="131" name="圖片 130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1972" y="1720455"/>
              <a:ext cx="845813" cy="1486580"/>
            </a:xfrm>
            <a:prstGeom prst="rect">
              <a:avLst/>
            </a:prstGeom>
          </p:spPr>
        </p:pic>
      </p:grpSp>
      <p:grpSp>
        <p:nvGrpSpPr>
          <p:cNvPr id="132" name="群組 131"/>
          <p:cNvGrpSpPr/>
          <p:nvPr/>
        </p:nvGrpSpPr>
        <p:grpSpPr>
          <a:xfrm>
            <a:off x="5591294" y="67744"/>
            <a:ext cx="2288959" cy="1836654"/>
            <a:chOff x="4097699" y="537021"/>
            <a:chExt cx="2288959" cy="1836654"/>
          </a:xfrm>
        </p:grpSpPr>
        <p:pic>
          <p:nvPicPr>
            <p:cNvPr id="133" name="圖片 13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9999" y="537021"/>
              <a:ext cx="1836654" cy="1836654"/>
            </a:xfrm>
            <a:prstGeom prst="rect">
              <a:avLst/>
            </a:prstGeom>
          </p:spPr>
        </p:pic>
        <p:sp>
          <p:nvSpPr>
            <p:cNvPr id="134" name="矩形 133"/>
            <p:cNvSpPr/>
            <p:nvPr/>
          </p:nvSpPr>
          <p:spPr>
            <a:xfrm>
              <a:off x="4097699" y="1021033"/>
              <a:ext cx="228895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TW" altLang="en-US" sz="1400" dirty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你認識這個古字嗎？</a:t>
              </a:r>
              <a:endParaRPr lang="en-US" altLang="zh-TW" sz="1400" dirty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defRPr/>
              </a:pPr>
              <a:r>
                <a:rPr lang="zh-TW" altLang="en-US" sz="1400" dirty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請描述一下這圖像。</a:t>
              </a:r>
            </a:p>
            <a:p>
              <a:pPr algn="ctr">
                <a:defRPr/>
              </a:pPr>
              <a:r>
                <a:rPr lang="zh-TW" altLang="en-US" sz="1400" dirty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試猜測這個字的意思</a:t>
              </a:r>
              <a:r>
                <a:rPr lang="zh-TW" altLang="en-US" sz="1400" dirty="0" smtClean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，</a:t>
              </a:r>
              <a:endParaRPr lang="en-US" altLang="zh-TW" sz="1400" dirty="0" smtClean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defRPr/>
              </a:pPr>
              <a:r>
                <a:rPr lang="zh-TW" altLang="en-US" sz="1400" dirty="0" smtClean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並</a:t>
              </a:r>
              <a:r>
                <a:rPr lang="zh-TW" altLang="en-US" sz="1400" dirty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讀出此字。</a:t>
              </a:r>
              <a:endParaRPr lang="en-US" altLang="zh-TW" sz="1400" dirty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404827" y="3710387"/>
            <a:ext cx="8401785" cy="660806"/>
            <a:chOff x="452654" y="2678047"/>
            <a:chExt cx="8401785" cy="700351"/>
          </a:xfrm>
        </p:grpSpPr>
        <p:pic>
          <p:nvPicPr>
            <p:cNvPr id="36" name="圖片 3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4" y="2678047"/>
              <a:ext cx="8401785" cy="700351"/>
            </a:xfrm>
            <a:prstGeom prst="rect">
              <a:avLst/>
            </a:prstGeom>
          </p:spPr>
        </p:pic>
        <p:sp>
          <p:nvSpPr>
            <p:cNvPr id="37" name="Text Box 5"/>
            <p:cNvSpPr txBox="1">
              <a:spLocks noChangeArrowheads="1"/>
            </p:cNvSpPr>
            <p:nvPr/>
          </p:nvSpPr>
          <p:spPr bwMode="auto">
            <a:xfrm>
              <a:off x="563363" y="2715163"/>
              <a:ext cx="8261114" cy="489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我們再用「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征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」字配詞</a:t>
              </a:r>
              <a:endPara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8" name="群組 37"/>
          <p:cNvGrpSpPr/>
          <p:nvPr/>
        </p:nvGrpSpPr>
        <p:grpSpPr>
          <a:xfrm>
            <a:off x="2133411" y="4170078"/>
            <a:ext cx="1264262" cy="998241"/>
            <a:chOff x="702993" y="2529830"/>
            <a:chExt cx="3183207" cy="3183207"/>
          </a:xfrm>
        </p:grpSpPr>
        <p:pic>
          <p:nvPicPr>
            <p:cNvPr id="39" name="圖片 38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993" y="2529830"/>
              <a:ext cx="3183207" cy="3183207"/>
            </a:xfrm>
            <a:prstGeom prst="rect">
              <a:avLst/>
            </a:prstGeom>
          </p:spPr>
        </p:pic>
        <p:sp>
          <p:nvSpPr>
            <p:cNvPr id="40" name="文字方塊 39"/>
            <p:cNvSpPr txBox="1"/>
            <p:nvPr/>
          </p:nvSpPr>
          <p:spPr>
            <a:xfrm>
              <a:off x="1258164" y="3415438"/>
              <a:ext cx="2072868" cy="1864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kern="100" spc="1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征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1" name="群組 40"/>
          <p:cNvGrpSpPr/>
          <p:nvPr/>
        </p:nvGrpSpPr>
        <p:grpSpPr>
          <a:xfrm>
            <a:off x="4678798" y="4246443"/>
            <a:ext cx="2698981" cy="887670"/>
            <a:chOff x="2668511" y="4102055"/>
            <a:chExt cx="1680715" cy="1680715"/>
          </a:xfrm>
        </p:grpSpPr>
        <p:pic>
          <p:nvPicPr>
            <p:cNvPr id="42" name="圖片 4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8511" y="4102055"/>
              <a:ext cx="1680715" cy="1680715"/>
            </a:xfrm>
            <a:prstGeom prst="rect">
              <a:avLst/>
            </a:prstGeom>
          </p:spPr>
        </p:pic>
        <p:sp>
          <p:nvSpPr>
            <p:cNvPr id="43" name="文字方塊 42"/>
            <p:cNvSpPr txBox="1"/>
            <p:nvPr/>
          </p:nvSpPr>
          <p:spPr>
            <a:xfrm>
              <a:off x="2789612" y="4515598"/>
              <a:ext cx="1438513" cy="1107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長征、遠征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44" name="圖片 4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3673358" y="4621989"/>
            <a:ext cx="700198" cy="286212"/>
          </a:xfrm>
          <a:prstGeom prst="rect">
            <a:avLst/>
          </a:prstGeom>
        </p:spPr>
      </p:pic>
      <p:grpSp>
        <p:nvGrpSpPr>
          <p:cNvPr id="45" name="群組 44"/>
          <p:cNvGrpSpPr/>
          <p:nvPr/>
        </p:nvGrpSpPr>
        <p:grpSpPr>
          <a:xfrm>
            <a:off x="5090459" y="1741491"/>
            <a:ext cx="1548581" cy="588076"/>
            <a:chOff x="1216468" y="2724862"/>
            <a:chExt cx="1548581" cy="588076"/>
          </a:xfrm>
        </p:grpSpPr>
        <p:pic>
          <p:nvPicPr>
            <p:cNvPr id="46" name="圖片 45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47" name="矩形 46"/>
            <p:cNvSpPr/>
            <p:nvPr/>
          </p:nvSpPr>
          <p:spPr>
            <a:xfrm>
              <a:off x="1327818" y="2724862"/>
              <a:ext cx="132588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彳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266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878" y="3320463"/>
            <a:ext cx="4996437" cy="3538652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987093" y="979633"/>
            <a:ext cx="7184863" cy="1489166"/>
            <a:chOff x="959661" y="0"/>
            <a:chExt cx="7184863" cy="1489166"/>
          </a:xfrm>
        </p:grpSpPr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此地一為別，孤蓬萬里征</a:t>
              </a:r>
              <a:endParaRPr lang="zh-TW" altLang="en-US" sz="4400" dirty="0">
                <a:ea typeface="標楷體" panose="03000509000000000000" pitchFamily="65" charset="-120"/>
              </a:endParaRPr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823281" y="3896409"/>
            <a:ext cx="7038194" cy="1794527"/>
            <a:chOff x="823281" y="3896409"/>
            <a:chExt cx="7038194" cy="1794527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3281" y="3896409"/>
              <a:ext cx="7038194" cy="1794527"/>
            </a:xfrm>
            <a:prstGeom prst="rect">
              <a:avLst/>
            </a:prstGeom>
          </p:spPr>
        </p:pic>
        <p:sp>
          <p:nvSpPr>
            <p:cNvPr id="5" name="文字方塊 4"/>
            <p:cNvSpPr txBox="1"/>
            <p:nvPr/>
          </p:nvSpPr>
          <p:spPr>
            <a:xfrm>
              <a:off x="1255884" y="4028349"/>
              <a:ext cx="5777988" cy="1588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TW" altLang="en-US" sz="3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在這地方和你告別後，孤單的你就要像蓬草一樣，到萬里之外遠行。</a:t>
              </a: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863265" y="2966520"/>
            <a:ext cx="35252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全句的意思</a:t>
            </a:r>
            <a:r>
              <a:rPr lang="zh-TW" altLang="en-US" sz="4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是：</a:t>
            </a:r>
            <a:endParaRPr lang="en-US" altLang="zh-TW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6021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標題 8"/>
          <p:cNvSpPr txBox="1">
            <a:spLocks/>
          </p:cNvSpPr>
          <p:nvPr/>
        </p:nvSpPr>
        <p:spPr>
          <a:xfrm>
            <a:off x="424117" y="140677"/>
            <a:ext cx="3146181" cy="10316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5400" dirty="0">
                <a:ea typeface="標楷體" panose="03000509000000000000" pitchFamily="65" charset="-120"/>
              </a:rPr>
              <a:t>頸</a:t>
            </a:r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聯</a:t>
            </a:r>
            <a:endParaRPr lang="zh-HK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" name="Rectangle 5"/>
          <p:cNvSpPr txBox="1">
            <a:spLocks noChangeArrowheads="1"/>
          </p:cNvSpPr>
          <p:nvPr/>
        </p:nvSpPr>
        <p:spPr>
          <a:xfrm>
            <a:off x="424117" y="2691759"/>
            <a:ext cx="3959225" cy="16177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TW" altLang="en-US" sz="4800" smtClean="0">
                <a:latin typeface="標楷體" panose="03000509000000000000" pitchFamily="65" charset="-120"/>
                <a:ea typeface="標楷體" panose="03000509000000000000" pitchFamily="65" charset="-120"/>
              </a:rPr>
              <a:t>浮雲遊子意，落日故人情</a:t>
            </a:r>
            <a:r>
              <a:rPr lang="zh-TW" altLang="en-US" sz="4800" smtClean="0">
                <a:ea typeface="標楷體" panose="03000509000000000000" pitchFamily="65" charset="-120"/>
              </a:rPr>
              <a:t>！</a:t>
            </a:r>
            <a:endParaRPr lang="zh-TW" altLang="en-US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54603" y="2849031"/>
            <a:ext cx="4526451" cy="401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6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群組 32"/>
          <p:cNvGrpSpPr/>
          <p:nvPr/>
        </p:nvGrpSpPr>
        <p:grpSpPr>
          <a:xfrm>
            <a:off x="309465" y="2680538"/>
            <a:ext cx="4288361" cy="4068069"/>
            <a:chOff x="86740" y="2670028"/>
            <a:chExt cx="4288361" cy="4068069"/>
          </a:xfrm>
        </p:grpSpPr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浮</a:t>
              </a:r>
            </a:p>
          </p:txBody>
        </p:sp>
      </p:grp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2741245" y="3049505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浮沉</a:t>
            </a:r>
            <a:endParaRPr lang="en-US" altLang="zh-TW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7" name="Text Box 16"/>
          <p:cNvSpPr txBox="1">
            <a:spLocks noChangeArrowheads="1"/>
          </p:cNvSpPr>
          <p:nvPr/>
        </p:nvSpPr>
        <p:spPr bwMode="auto">
          <a:xfrm>
            <a:off x="3220796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浮力</a:t>
            </a:r>
          </a:p>
        </p:txBody>
      </p:sp>
      <p:sp>
        <p:nvSpPr>
          <p:cNvPr id="38" name="Text Box 17"/>
          <p:cNvSpPr txBox="1">
            <a:spLocks noChangeArrowheads="1"/>
          </p:cNvSpPr>
          <p:nvPr/>
        </p:nvSpPr>
        <p:spPr bwMode="auto">
          <a:xfrm>
            <a:off x="1857390" y="557391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浮動</a:t>
            </a:r>
          </a:p>
        </p:txBody>
      </p:sp>
      <p:sp>
        <p:nvSpPr>
          <p:cNvPr id="39" name="Text Box 18"/>
          <p:cNvSpPr txBox="1">
            <a:spLocks noChangeArrowheads="1"/>
          </p:cNvSpPr>
          <p:nvPr/>
        </p:nvSpPr>
        <p:spPr bwMode="auto">
          <a:xfrm>
            <a:off x="342130" y="4660832"/>
            <a:ext cx="14610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輕浮</a:t>
            </a:r>
          </a:p>
        </p:txBody>
      </p:sp>
      <p:sp>
        <p:nvSpPr>
          <p:cNvPr id="40" name="Text Box 19"/>
          <p:cNvSpPr txBox="1">
            <a:spLocks noChangeArrowheads="1"/>
          </p:cNvSpPr>
          <p:nvPr/>
        </p:nvSpPr>
        <p:spPr bwMode="auto">
          <a:xfrm>
            <a:off x="1108008" y="3053634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飄浮</a:t>
            </a:r>
          </a:p>
        </p:txBody>
      </p:sp>
      <p:grpSp>
        <p:nvGrpSpPr>
          <p:cNvPr id="41" name="群組 40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42" name="圖片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43" name="矩形 42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浮雲</a:t>
              </a:r>
            </a:p>
          </p:txBody>
        </p:sp>
      </p:grpSp>
      <p:grpSp>
        <p:nvGrpSpPr>
          <p:cNvPr id="44" name="群組 43"/>
          <p:cNvGrpSpPr/>
          <p:nvPr/>
        </p:nvGrpSpPr>
        <p:grpSpPr>
          <a:xfrm>
            <a:off x="955014" y="1418306"/>
            <a:ext cx="2286000" cy="2754806"/>
            <a:chOff x="1390637" y="1394410"/>
            <a:chExt cx="2286000" cy="2754806"/>
          </a:xfrm>
        </p:grpSpPr>
        <p:sp>
          <p:nvSpPr>
            <p:cNvPr id="57" name="橢圓 56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58" name="肘形接點 57"/>
            <p:cNvCxnSpPr>
              <a:stCxn id="57" idx="0"/>
              <a:endCxn id="59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矩形 58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浮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61" name="群組 60"/>
          <p:cNvGrpSpPr/>
          <p:nvPr/>
        </p:nvGrpSpPr>
        <p:grpSpPr>
          <a:xfrm>
            <a:off x="4747203" y="2680538"/>
            <a:ext cx="4288361" cy="4068069"/>
            <a:chOff x="4747203" y="2670028"/>
            <a:chExt cx="4288361" cy="4068069"/>
          </a:xfrm>
        </p:grpSpPr>
        <p:pic>
          <p:nvPicPr>
            <p:cNvPr id="62" name="圖片 6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7203" y="2670028"/>
              <a:ext cx="4288361" cy="4068069"/>
            </a:xfrm>
            <a:prstGeom prst="rect">
              <a:avLst/>
            </a:prstGeom>
          </p:spPr>
        </p:pic>
        <p:sp>
          <p:nvSpPr>
            <p:cNvPr id="63" name="Text Box 14"/>
            <p:cNvSpPr txBox="1">
              <a:spLocks noChangeArrowheads="1"/>
            </p:cNvSpPr>
            <p:nvPr/>
          </p:nvSpPr>
          <p:spPr bwMode="auto">
            <a:xfrm>
              <a:off x="6458789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雲</a:t>
              </a:r>
            </a:p>
          </p:txBody>
        </p:sp>
      </p:grpSp>
      <p:sp>
        <p:nvSpPr>
          <p:cNvPr id="64" name="Text Box 15"/>
          <p:cNvSpPr txBox="1">
            <a:spLocks noChangeArrowheads="1"/>
          </p:cNvSpPr>
          <p:nvPr/>
        </p:nvSpPr>
        <p:spPr bwMode="auto">
          <a:xfrm>
            <a:off x="7172912" y="3057319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雲霄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5" name="Text Box 16"/>
          <p:cNvSpPr txBox="1">
            <a:spLocks noChangeArrowheads="1"/>
          </p:cNvSpPr>
          <p:nvPr/>
        </p:nvSpPr>
        <p:spPr bwMode="auto">
          <a:xfrm>
            <a:off x="7676343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雲彩</a:t>
            </a:r>
          </a:p>
        </p:txBody>
      </p:sp>
      <p:sp>
        <p:nvSpPr>
          <p:cNvPr id="66" name="Text Box 17"/>
          <p:cNvSpPr txBox="1">
            <a:spLocks noChangeArrowheads="1"/>
          </p:cNvSpPr>
          <p:nvPr/>
        </p:nvSpPr>
        <p:spPr bwMode="auto">
          <a:xfrm>
            <a:off x="6295128" y="553920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雲吞</a:t>
            </a:r>
          </a:p>
        </p:txBody>
      </p:sp>
      <p:sp>
        <p:nvSpPr>
          <p:cNvPr id="67" name="Text Box 18"/>
          <p:cNvSpPr txBox="1">
            <a:spLocks noChangeArrowheads="1"/>
          </p:cNvSpPr>
          <p:nvPr/>
        </p:nvSpPr>
        <p:spPr bwMode="auto">
          <a:xfrm>
            <a:off x="5025277" y="4660832"/>
            <a:ext cx="11079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風雲</a:t>
            </a:r>
          </a:p>
        </p:txBody>
      </p:sp>
      <p:sp>
        <p:nvSpPr>
          <p:cNvPr id="68" name="Text Box 19"/>
          <p:cNvSpPr txBox="1">
            <a:spLocks noChangeArrowheads="1"/>
          </p:cNvSpPr>
          <p:nvPr/>
        </p:nvSpPr>
        <p:spPr bwMode="auto">
          <a:xfrm>
            <a:off x="5554212" y="3057319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白雲</a:t>
            </a:r>
          </a:p>
        </p:txBody>
      </p:sp>
      <p:grpSp>
        <p:nvGrpSpPr>
          <p:cNvPr id="69" name="群組 68"/>
          <p:cNvGrpSpPr/>
          <p:nvPr/>
        </p:nvGrpSpPr>
        <p:grpSpPr>
          <a:xfrm>
            <a:off x="5401056" y="1418306"/>
            <a:ext cx="2286000" cy="2754806"/>
            <a:chOff x="1390637" y="1394410"/>
            <a:chExt cx="2286000" cy="2754806"/>
          </a:xfrm>
        </p:grpSpPr>
        <p:sp>
          <p:nvSpPr>
            <p:cNvPr id="70" name="橢圓 69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71" name="肘形接點 70"/>
            <p:cNvCxnSpPr>
              <a:stCxn id="70" idx="0"/>
              <a:endCxn id="72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矩形 71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雲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020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64" grpId="0"/>
      <p:bldP spid="65" grpId="0"/>
      <p:bldP spid="66" grpId="0"/>
      <p:bldP spid="67" grpId="0"/>
      <p:bldP spid="6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圖片 4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41" y="1914755"/>
            <a:ext cx="7726450" cy="2853672"/>
          </a:xfrm>
          <a:prstGeom prst="rect">
            <a:avLst/>
          </a:prstGeom>
        </p:spPr>
      </p:pic>
      <p:grpSp>
        <p:nvGrpSpPr>
          <p:cNvPr id="50" name="群組 49"/>
          <p:cNvGrpSpPr/>
          <p:nvPr/>
        </p:nvGrpSpPr>
        <p:grpSpPr>
          <a:xfrm>
            <a:off x="4567320" y="3404701"/>
            <a:ext cx="3822843" cy="1283255"/>
            <a:chOff x="4546300" y="3404701"/>
            <a:chExt cx="3822843" cy="1283255"/>
          </a:xfrm>
        </p:grpSpPr>
        <p:grpSp>
          <p:nvGrpSpPr>
            <p:cNvPr id="51" name="群組 50"/>
            <p:cNvGrpSpPr/>
            <p:nvPr/>
          </p:nvGrpSpPr>
          <p:grpSpPr>
            <a:xfrm>
              <a:off x="4546300" y="3404701"/>
              <a:ext cx="3822843" cy="1283255"/>
              <a:chOff x="4577830" y="3404701"/>
              <a:chExt cx="3822843" cy="1283255"/>
            </a:xfrm>
          </p:grpSpPr>
          <p:pic>
            <p:nvPicPr>
              <p:cNvPr id="53" name="圖片 5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7830" y="3404701"/>
                <a:ext cx="3822843" cy="1283255"/>
              </a:xfrm>
              <a:prstGeom prst="rect">
                <a:avLst/>
              </a:prstGeom>
            </p:spPr>
          </p:pic>
          <p:sp>
            <p:nvSpPr>
              <p:cNvPr id="54" name="Rectangle 8"/>
              <p:cNvSpPr>
                <a:spLocks noChangeArrowheads="1"/>
              </p:cNvSpPr>
              <p:nvPr/>
            </p:nvSpPr>
            <p:spPr bwMode="auto">
              <a:xfrm>
                <a:off x="5943997" y="3598126"/>
                <a:ext cx="2367510" cy="463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>
                  <a:spcBef>
                    <a:spcPct val="20000"/>
                  </a:spcBef>
                  <a:buClr>
                    <a:schemeClr val="accent1"/>
                  </a:buClr>
                  <a:buSzPct val="100000"/>
                </a:pPr>
                <a:r>
                  <a:rPr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「雲」</a:t>
                </a:r>
                <a:r>
                  <a:rPr kumimoji="0"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可配</a:t>
                </a:r>
                <a:r>
                  <a:rPr kumimoji="0" lang="zh-TW" altLang="en-US" sz="2400" dirty="0">
                    <a:latin typeface="Candara" panose="020E0502030303020204" pitchFamily="34" charset="0"/>
                    <a:ea typeface="標楷體" panose="03000509000000000000" pitchFamily="65" charset="-120"/>
                  </a:rPr>
                  <a:t>上</a:t>
                </a:r>
              </a:p>
            </p:txBody>
          </p:sp>
        </p:grpSp>
        <p:sp>
          <p:nvSpPr>
            <p:cNvPr id="52" name="文字方塊 51"/>
            <p:cNvSpPr txBox="1"/>
            <p:nvPr/>
          </p:nvSpPr>
          <p:spPr>
            <a:xfrm>
              <a:off x="6717187" y="4061934"/>
              <a:ext cx="882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TW" altLang="en-US" sz="24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白雲</a:t>
              </a:r>
            </a:p>
          </p:txBody>
        </p:sp>
      </p:grpSp>
      <p:grpSp>
        <p:nvGrpSpPr>
          <p:cNvPr id="55" name="群組 54"/>
          <p:cNvGrpSpPr/>
          <p:nvPr/>
        </p:nvGrpSpPr>
        <p:grpSpPr>
          <a:xfrm>
            <a:off x="749157" y="3404701"/>
            <a:ext cx="3822843" cy="1283255"/>
            <a:chOff x="728137" y="3404701"/>
            <a:chExt cx="3822843" cy="1283255"/>
          </a:xfrm>
        </p:grpSpPr>
        <p:grpSp>
          <p:nvGrpSpPr>
            <p:cNvPr id="56" name="群組 55"/>
            <p:cNvGrpSpPr/>
            <p:nvPr/>
          </p:nvGrpSpPr>
          <p:grpSpPr>
            <a:xfrm>
              <a:off x="728137" y="3404701"/>
              <a:ext cx="3822843" cy="1283255"/>
              <a:chOff x="749157" y="3404701"/>
              <a:chExt cx="3822843" cy="1283255"/>
            </a:xfrm>
          </p:grpSpPr>
          <p:pic>
            <p:nvPicPr>
              <p:cNvPr id="58" name="圖片 5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9157" y="3404701"/>
                <a:ext cx="3822843" cy="1283255"/>
              </a:xfrm>
              <a:prstGeom prst="rect">
                <a:avLst/>
              </a:prstGeom>
            </p:spPr>
          </p:pic>
          <p:grpSp>
            <p:nvGrpSpPr>
              <p:cNvPr id="59" name="群組 58"/>
              <p:cNvGrpSpPr/>
              <p:nvPr/>
            </p:nvGrpSpPr>
            <p:grpSpPr>
              <a:xfrm>
                <a:off x="838179" y="3598126"/>
                <a:ext cx="2261706" cy="986755"/>
                <a:chOff x="838179" y="3686618"/>
                <a:chExt cx="2261706" cy="986755"/>
              </a:xfrm>
            </p:grpSpPr>
            <p:sp>
              <p:nvSpPr>
                <p:cNvPr id="60" name="Rectangle 7"/>
                <p:cNvSpPr>
                  <a:spLocks noChangeArrowheads="1"/>
                </p:cNvSpPr>
                <p:nvPr/>
              </p:nvSpPr>
              <p:spPr bwMode="auto">
                <a:xfrm>
                  <a:off x="1531669" y="4230567"/>
                  <a:ext cx="874726" cy="4428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zh-TW" sz="2400" dirty="0" smtClean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10"/>
                <p:cNvSpPr>
                  <a:spLocks noChangeArrowheads="1"/>
                </p:cNvSpPr>
                <p:nvPr/>
              </p:nvSpPr>
              <p:spPr bwMode="auto">
                <a:xfrm>
                  <a:off x="838179" y="3686618"/>
                  <a:ext cx="2261706" cy="4598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pPr algn="ctr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</a:pPr>
                  <a:r>
                    <a:rPr lang="zh-TW" altLang="en-US" sz="2400" dirty="0">
                      <a:latin typeface="標楷體" panose="03000509000000000000" pitchFamily="65" charset="-120"/>
                      <a:ea typeface="標楷體" panose="03000509000000000000" pitchFamily="65" charset="-120"/>
                      <a:cs typeface="Times New Roman" panose="02020603050405020304" pitchFamily="18" charset="0"/>
                    </a:rPr>
                    <a:t>「浮」</a:t>
                  </a:r>
                  <a:r>
                    <a:rPr kumimoji="0" lang="zh-TW" altLang="en-US" sz="2400" dirty="0"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可配上</a:t>
                  </a:r>
                </a:p>
              </p:txBody>
            </p:sp>
          </p:grpSp>
        </p:grpSp>
        <p:sp>
          <p:nvSpPr>
            <p:cNvPr id="57" name="文字方塊 56"/>
            <p:cNvSpPr txBox="1"/>
            <p:nvPr/>
          </p:nvSpPr>
          <p:spPr>
            <a:xfrm>
              <a:off x="1059222" y="4061934"/>
              <a:ext cx="17657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TW" altLang="en-US" sz="24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飄浮</a:t>
              </a:r>
            </a:p>
          </p:txBody>
        </p:sp>
      </p:grpSp>
      <p:grpSp>
        <p:nvGrpSpPr>
          <p:cNvPr id="62" name="群組 61"/>
          <p:cNvGrpSpPr/>
          <p:nvPr/>
        </p:nvGrpSpPr>
        <p:grpSpPr>
          <a:xfrm>
            <a:off x="693283" y="4584881"/>
            <a:ext cx="7726450" cy="1974238"/>
            <a:chOff x="720589" y="4584881"/>
            <a:chExt cx="7726450" cy="1974238"/>
          </a:xfrm>
        </p:grpSpPr>
        <p:pic>
          <p:nvPicPr>
            <p:cNvPr id="63" name="圖片 6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589" y="4584881"/>
              <a:ext cx="7726450" cy="1974238"/>
            </a:xfrm>
            <a:prstGeom prst="rect">
              <a:avLst/>
            </a:prstGeom>
          </p:spPr>
        </p:pic>
        <p:sp>
          <p:nvSpPr>
            <p:cNvPr id="64" name="Rectangle 11"/>
            <p:cNvSpPr>
              <a:spLocks noChangeArrowheads="1"/>
            </p:cNvSpPr>
            <p:nvPr/>
          </p:nvSpPr>
          <p:spPr bwMode="auto">
            <a:xfrm>
              <a:off x="1626411" y="5779809"/>
              <a:ext cx="5909296" cy="681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32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在天上飄浮的白雲</a:t>
              </a:r>
            </a:p>
          </p:txBody>
        </p:sp>
      </p:grpSp>
      <p:grpSp>
        <p:nvGrpSpPr>
          <p:cNvPr id="65" name="群組 64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66" name="圖片 6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67" name="矩形 66"/>
            <p:cNvSpPr/>
            <p:nvPr/>
          </p:nvSpPr>
          <p:spPr>
            <a:xfrm>
              <a:off x="4059983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浮雲</a:t>
              </a:r>
            </a:p>
          </p:txBody>
        </p:sp>
      </p:grpSp>
      <p:sp>
        <p:nvSpPr>
          <p:cNvPr id="68" name="矩形 67"/>
          <p:cNvSpPr/>
          <p:nvPr/>
        </p:nvSpPr>
        <p:spPr>
          <a:xfrm>
            <a:off x="3915410" y="3665242"/>
            <a:ext cx="13131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浮雲</a:t>
            </a:r>
          </a:p>
        </p:txBody>
      </p:sp>
      <p:sp>
        <p:nvSpPr>
          <p:cNvPr id="69" name="Rectangle 11"/>
          <p:cNvSpPr>
            <a:spLocks noChangeArrowheads="1"/>
          </p:cNvSpPr>
          <p:nvPr/>
        </p:nvSpPr>
        <p:spPr bwMode="auto">
          <a:xfrm>
            <a:off x="2016248" y="2046413"/>
            <a:ext cx="5111504" cy="681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浮雲的意思是</a:t>
            </a:r>
            <a:r>
              <a:rPr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280394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群組 32"/>
          <p:cNvGrpSpPr/>
          <p:nvPr/>
        </p:nvGrpSpPr>
        <p:grpSpPr>
          <a:xfrm>
            <a:off x="309465" y="2680538"/>
            <a:ext cx="4288361" cy="4068069"/>
            <a:chOff x="86740" y="2670028"/>
            <a:chExt cx="4288361" cy="4068069"/>
          </a:xfrm>
        </p:grpSpPr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kern="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遊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2741245" y="3049505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旅遊</a:t>
            </a:r>
            <a:endParaRPr lang="en-US" altLang="zh-TW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7" name="Text Box 16"/>
          <p:cNvSpPr txBox="1">
            <a:spLocks noChangeArrowheads="1"/>
          </p:cNvSpPr>
          <p:nvPr/>
        </p:nvSpPr>
        <p:spPr bwMode="auto">
          <a:xfrm>
            <a:off x="3220796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遊蕩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8" name="Text Box 17"/>
          <p:cNvSpPr txBox="1">
            <a:spLocks noChangeArrowheads="1"/>
          </p:cNvSpPr>
          <p:nvPr/>
        </p:nvSpPr>
        <p:spPr bwMode="auto">
          <a:xfrm>
            <a:off x="1857390" y="557391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遊玩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9" name="Text Box 18"/>
          <p:cNvSpPr txBox="1">
            <a:spLocks noChangeArrowheads="1"/>
          </p:cNvSpPr>
          <p:nvPr/>
        </p:nvSpPr>
        <p:spPr bwMode="auto">
          <a:xfrm>
            <a:off x="342130" y="4660832"/>
            <a:ext cx="14610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遊客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0" name="Text Box 19"/>
          <p:cNvSpPr txBox="1">
            <a:spLocks noChangeArrowheads="1"/>
          </p:cNvSpPr>
          <p:nvPr/>
        </p:nvSpPr>
        <p:spPr bwMode="auto">
          <a:xfrm>
            <a:off x="1108008" y="3053634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遠遊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41" name="群組 40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42" name="圖片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43" name="矩形 42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遊子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4" name="群組 43"/>
          <p:cNvGrpSpPr/>
          <p:nvPr/>
        </p:nvGrpSpPr>
        <p:grpSpPr>
          <a:xfrm>
            <a:off x="955014" y="1418306"/>
            <a:ext cx="2286000" cy="2754806"/>
            <a:chOff x="1390637" y="1394410"/>
            <a:chExt cx="2286000" cy="2754806"/>
          </a:xfrm>
        </p:grpSpPr>
        <p:sp>
          <p:nvSpPr>
            <p:cNvPr id="57" name="橢圓 56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58" name="肘形接點 57"/>
            <p:cNvCxnSpPr>
              <a:stCxn id="57" idx="0"/>
              <a:endCxn id="59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矩形 58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遊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61" name="群組 60"/>
          <p:cNvGrpSpPr/>
          <p:nvPr/>
        </p:nvGrpSpPr>
        <p:grpSpPr>
          <a:xfrm>
            <a:off x="4747203" y="2680538"/>
            <a:ext cx="4288361" cy="4068069"/>
            <a:chOff x="4747203" y="2670028"/>
            <a:chExt cx="4288361" cy="4068069"/>
          </a:xfrm>
        </p:grpSpPr>
        <p:pic>
          <p:nvPicPr>
            <p:cNvPr id="62" name="圖片 6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7203" y="2670028"/>
              <a:ext cx="4288361" cy="4068069"/>
            </a:xfrm>
            <a:prstGeom prst="rect">
              <a:avLst/>
            </a:prstGeom>
          </p:spPr>
        </p:pic>
        <p:sp>
          <p:nvSpPr>
            <p:cNvPr id="63" name="Text Box 14"/>
            <p:cNvSpPr txBox="1">
              <a:spLocks noChangeArrowheads="1"/>
            </p:cNvSpPr>
            <p:nvPr/>
          </p:nvSpPr>
          <p:spPr bwMode="auto">
            <a:xfrm>
              <a:off x="6458789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kern="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子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64" name="Text Box 15"/>
          <p:cNvSpPr txBox="1">
            <a:spLocks noChangeArrowheads="1"/>
          </p:cNvSpPr>
          <p:nvPr/>
        </p:nvSpPr>
        <p:spPr bwMode="auto">
          <a:xfrm>
            <a:off x="7172912" y="3057319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女子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5" name="Text Box 16"/>
          <p:cNvSpPr txBox="1">
            <a:spLocks noChangeArrowheads="1"/>
          </p:cNvSpPr>
          <p:nvPr/>
        </p:nvSpPr>
        <p:spPr bwMode="auto">
          <a:xfrm>
            <a:off x="7676343" y="466083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兒子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6" name="Text Box 17"/>
          <p:cNvSpPr txBox="1">
            <a:spLocks noChangeArrowheads="1"/>
          </p:cNvSpPr>
          <p:nvPr/>
        </p:nvSpPr>
        <p:spPr bwMode="auto">
          <a:xfrm>
            <a:off x="6295128" y="553920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子女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7" name="Text Box 18"/>
          <p:cNvSpPr txBox="1">
            <a:spLocks noChangeArrowheads="1"/>
          </p:cNvSpPr>
          <p:nvPr/>
        </p:nvSpPr>
        <p:spPr bwMode="auto">
          <a:xfrm>
            <a:off x="5025277" y="4660832"/>
            <a:ext cx="11079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子孫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8" name="Text Box 19"/>
          <p:cNvSpPr txBox="1">
            <a:spLocks noChangeArrowheads="1"/>
          </p:cNvSpPr>
          <p:nvPr/>
        </p:nvSpPr>
        <p:spPr bwMode="auto">
          <a:xfrm>
            <a:off x="5554212" y="3057319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男子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69" name="群組 68"/>
          <p:cNvGrpSpPr/>
          <p:nvPr/>
        </p:nvGrpSpPr>
        <p:grpSpPr>
          <a:xfrm>
            <a:off x="5401056" y="1418306"/>
            <a:ext cx="2286000" cy="2754806"/>
            <a:chOff x="1390637" y="1394410"/>
            <a:chExt cx="2286000" cy="2754806"/>
          </a:xfrm>
        </p:grpSpPr>
        <p:sp>
          <p:nvSpPr>
            <p:cNvPr id="70" name="橢圓 69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71" name="肘形接點 70"/>
            <p:cNvCxnSpPr>
              <a:stCxn id="70" idx="0"/>
              <a:endCxn id="72" idx="2"/>
            </p:cNvCxnSpPr>
            <p:nvPr/>
          </p:nvCxnSpPr>
          <p:spPr>
            <a:xfrm rot="16200000" flipV="1">
              <a:off x="1915365" y="2852657"/>
              <a:ext cx="1747681" cy="51113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矩形 71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子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792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64" grpId="0"/>
      <p:bldP spid="65" grpId="0"/>
      <p:bldP spid="66" grpId="0"/>
      <p:bldP spid="67" grpId="0"/>
      <p:bldP spid="6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圖片 4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41" y="1914755"/>
            <a:ext cx="7726450" cy="2853672"/>
          </a:xfrm>
          <a:prstGeom prst="rect">
            <a:avLst/>
          </a:prstGeom>
        </p:spPr>
      </p:pic>
      <p:grpSp>
        <p:nvGrpSpPr>
          <p:cNvPr id="50" name="群組 49"/>
          <p:cNvGrpSpPr/>
          <p:nvPr/>
        </p:nvGrpSpPr>
        <p:grpSpPr>
          <a:xfrm>
            <a:off x="4567320" y="3404701"/>
            <a:ext cx="3822843" cy="1283255"/>
            <a:chOff x="4546300" y="3404701"/>
            <a:chExt cx="3822843" cy="1283255"/>
          </a:xfrm>
        </p:grpSpPr>
        <p:grpSp>
          <p:nvGrpSpPr>
            <p:cNvPr id="51" name="群組 50"/>
            <p:cNvGrpSpPr/>
            <p:nvPr/>
          </p:nvGrpSpPr>
          <p:grpSpPr>
            <a:xfrm>
              <a:off x="4546300" y="3404701"/>
              <a:ext cx="3822843" cy="1283255"/>
              <a:chOff x="4577830" y="3404701"/>
              <a:chExt cx="3822843" cy="1283255"/>
            </a:xfrm>
          </p:grpSpPr>
          <p:pic>
            <p:nvPicPr>
              <p:cNvPr id="53" name="圖片 5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7830" y="3404701"/>
                <a:ext cx="3822843" cy="1283255"/>
              </a:xfrm>
              <a:prstGeom prst="rect">
                <a:avLst/>
              </a:prstGeom>
            </p:spPr>
          </p:pic>
          <p:sp>
            <p:nvSpPr>
              <p:cNvPr id="54" name="Rectangle 8"/>
              <p:cNvSpPr>
                <a:spLocks noChangeArrowheads="1"/>
              </p:cNvSpPr>
              <p:nvPr/>
            </p:nvSpPr>
            <p:spPr bwMode="auto">
              <a:xfrm>
                <a:off x="5943997" y="3598126"/>
                <a:ext cx="2367510" cy="463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>
                  <a:spcBef>
                    <a:spcPct val="20000"/>
                  </a:spcBef>
                  <a:buClr>
                    <a:schemeClr val="accent1"/>
                  </a:buClr>
                  <a:buSzPct val="100000"/>
                </a:pPr>
                <a:r>
                  <a:rPr lang="zh-TW" altLang="en-US" sz="2400" dirty="0" smtClean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「子」</a:t>
                </a:r>
                <a:r>
                  <a:rPr kumimoji="0" lang="zh-TW" altLang="en-US" sz="2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可配</a:t>
                </a:r>
                <a:r>
                  <a:rPr kumimoji="0" lang="zh-TW" altLang="en-US" sz="2400" dirty="0">
                    <a:latin typeface="Candara" panose="020E0502030303020204" pitchFamily="34" charset="0"/>
                    <a:ea typeface="標楷體" panose="03000509000000000000" pitchFamily="65" charset="-120"/>
                  </a:rPr>
                  <a:t>上</a:t>
                </a:r>
              </a:p>
            </p:txBody>
          </p:sp>
        </p:grpSp>
        <p:sp>
          <p:nvSpPr>
            <p:cNvPr id="52" name="文字方塊 51"/>
            <p:cNvSpPr txBox="1"/>
            <p:nvPr/>
          </p:nvSpPr>
          <p:spPr>
            <a:xfrm>
              <a:off x="6480859" y="4048117"/>
              <a:ext cx="13389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TW" altLang="en-US" sz="2400" kern="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男</a:t>
              </a:r>
              <a:r>
                <a:rPr lang="en-US" altLang="zh-TW" sz="2400" kern="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/</a:t>
              </a:r>
              <a:r>
                <a:rPr lang="zh-TW" altLang="en-US" sz="2400" kern="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女子</a:t>
              </a:r>
              <a:endParaRPr lang="zh-TW" altLang="en-US" sz="2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55" name="群組 54"/>
          <p:cNvGrpSpPr/>
          <p:nvPr/>
        </p:nvGrpSpPr>
        <p:grpSpPr>
          <a:xfrm>
            <a:off x="744477" y="3404701"/>
            <a:ext cx="3822843" cy="1283255"/>
            <a:chOff x="728137" y="3404701"/>
            <a:chExt cx="3822843" cy="1283255"/>
          </a:xfrm>
        </p:grpSpPr>
        <p:grpSp>
          <p:nvGrpSpPr>
            <p:cNvPr id="56" name="群組 55"/>
            <p:cNvGrpSpPr/>
            <p:nvPr/>
          </p:nvGrpSpPr>
          <p:grpSpPr>
            <a:xfrm>
              <a:off x="728137" y="3404701"/>
              <a:ext cx="3822843" cy="1283255"/>
              <a:chOff x="749157" y="3404701"/>
              <a:chExt cx="3822843" cy="1283255"/>
            </a:xfrm>
          </p:grpSpPr>
          <p:pic>
            <p:nvPicPr>
              <p:cNvPr id="58" name="圖片 5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9157" y="3404701"/>
                <a:ext cx="3822843" cy="1283255"/>
              </a:xfrm>
              <a:prstGeom prst="rect">
                <a:avLst/>
              </a:prstGeom>
            </p:spPr>
          </p:pic>
          <p:grpSp>
            <p:nvGrpSpPr>
              <p:cNvPr id="59" name="群組 58"/>
              <p:cNvGrpSpPr/>
              <p:nvPr/>
            </p:nvGrpSpPr>
            <p:grpSpPr>
              <a:xfrm>
                <a:off x="838179" y="3598126"/>
                <a:ext cx="2261706" cy="986755"/>
                <a:chOff x="838179" y="3686618"/>
                <a:chExt cx="2261706" cy="986755"/>
              </a:xfrm>
            </p:grpSpPr>
            <p:sp>
              <p:nvSpPr>
                <p:cNvPr id="60" name="Rectangle 7"/>
                <p:cNvSpPr>
                  <a:spLocks noChangeArrowheads="1"/>
                </p:cNvSpPr>
                <p:nvPr/>
              </p:nvSpPr>
              <p:spPr bwMode="auto">
                <a:xfrm>
                  <a:off x="1531669" y="4230567"/>
                  <a:ext cx="874726" cy="4428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zh-TW" sz="2400" dirty="0" smtClean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1" name="Rectangle 10"/>
                <p:cNvSpPr>
                  <a:spLocks noChangeArrowheads="1"/>
                </p:cNvSpPr>
                <p:nvPr/>
              </p:nvSpPr>
              <p:spPr bwMode="auto">
                <a:xfrm>
                  <a:off x="838179" y="3686618"/>
                  <a:ext cx="2261706" cy="4598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1pPr>
                  <a:lvl2pPr marL="742950" indent="-28575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2pPr>
                  <a:lvl3pPr marL="11430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3pPr>
                  <a:lvl4pPr marL="16002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4pPr>
                  <a:lvl5pPr marL="2057400" indent="-228600"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anose="020B0604020202020204" pitchFamily="34" charset="0"/>
                      <a:ea typeface="新細明體" panose="02020500000000000000" pitchFamily="18" charset="-120"/>
                    </a:defRPr>
                  </a:lvl9pPr>
                </a:lstStyle>
                <a:p>
                  <a:pPr algn="ctr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</a:pPr>
                  <a:r>
                    <a:rPr lang="zh-TW" altLang="en-US" sz="2400" dirty="0" smtClean="0">
                      <a:latin typeface="標楷體" panose="03000509000000000000" pitchFamily="65" charset="-120"/>
                      <a:ea typeface="標楷體" panose="03000509000000000000" pitchFamily="65" charset="-120"/>
                      <a:cs typeface="Times New Roman" panose="02020603050405020304" pitchFamily="18" charset="0"/>
                    </a:rPr>
                    <a:t>「遊」</a:t>
                  </a:r>
                  <a:r>
                    <a:rPr kumimoji="0" lang="zh-TW" altLang="en-US" sz="2400" dirty="0"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可配上</a:t>
                  </a:r>
                </a:p>
              </p:txBody>
            </p:sp>
          </p:grpSp>
        </p:grpSp>
        <p:sp>
          <p:nvSpPr>
            <p:cNvPr id="57" name="文字方塊 56"/>
            <p:cNvSpPr txBox="1"/>
            <p:nvPr/>
          </p:nvSpPr>
          <p:spPr>
            <a:xfrm>
              <a:off x="1059222" y="4061934"/>
              <a:ext cx="17657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TW" altLang="en-US" sz="2400" kern="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遠遊</a:t>
              </a:r>
              <a:endParaRPr lang="zh-TW" altLang="en-US" sz="2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62" name="群組 61"/>
          <p:cNvGrpSpPr/>
          <p:nvPr/>
        </p:nvGrpSpPr>
        <p:grpSpPr>
          <a:xfrm>
            <a:off x="693283" y="4584881"/>
            <a:ext cx="7726450" cy="1974238"/>
            <a:chOff x="720589" y="4584881"/>
            <a:chExt cx="7726450" cy="1974238"/>
          </a:xfrm>
        </p:grpSpPr>
        <p:pic>
          <p:nvPicPr>
            <p:cNvPr id="63" name="圖片 6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589" y="4584881"/>
              <a:ext cx="7726450" cy="1974238"/>
            </a:xfrm>
            <a:prstGeom prst="rect">
              <a:avLst/>
            </a:prstGeom>
          </p:spPr>
        </p:pic>
        <p:sp>
          <p:nvSpPr>
            <p:cNvPr id="64" name="Rectangle 11"/>
            <p:cNvSpPr>
              <a:spLocks noChangeArrowheads="1"/>
            </p:cNvSpPr>
            <p:nvPr/>
          </p:nvSpPr>
          <p:spPr bwMode="auto">
            <a:xfrm>
              <a:off x="1626411" y="5779809"/>
              <a:ext cx="5909296" cy="681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TW" altLang="en-US" sz="3200" kern="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遠遊的人</a:t>
              </a:r>
              <a:endParaRPr lang="zh-TW" altLang="en-US" sz="32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65" name="群組 64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66" name="圖片 6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67" name="矩形 66"/>
            <p:cNvSpPr/>
            <p:nvPr/>
          </p:nvSpPr>
          <p:spPr>
            <a:xfrm>
              <a:off x="4059983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遊子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68" name="矩形 67"/>
          <p:cNvSpPr/>
          <p:nvPr/>
        </p:nvSpPr>
        <p:spPr>
          <a:xfrm>
            <a:off x="3915410" y="3665242"/>
            <a:ext cx="13131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遊子</a:t>
            </a:r>
            <a:endParaRPr lang="zh-TW" altLang="en-US" sz="4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9" name="Rectangle 11"/>
          <p:cNvSpPr>
            <a:spLocks noChangeArrowheads="1"/>
          </p:cNvSpPr>
          <p:nvPr/>
        </p:nvSpPr>
        <p:spPr bwMode="auto">
          <a:xfrm>
            <a:off x="2016248" y="2046413"/>
            <a:ext cx="5111504" cy="681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32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遊子的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意思是</a:t>
            </a:r>
            <a:r>
              <a:rPr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36803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群組 79"/>
          <p:cNvGrpSpPr/>
          <p:nvPr/>
        </p:nvGrpSpPr>
        <p:grpSpPr>
          <a:xfrm>
            <a:off x="989684" y="1219"/>
            <a:ext cx="6251876" cy="1295791"/>
            <a:chOff x="1579139" y="1588972"/>
            <a:chExt cx="6251876" cy="1295791"/>
          </a:xfrm>
        </p:grpSpPr>
        <p:pic>
          <p:nvPicPr>
            <p:cNvPr id="81" name="圖片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82" name="矩形 81"/>
            <p:cNvSpPr/>
            <p:nvPr/>
          </p:nvSpPr>
          <p:spPr>
            <a:xfrm>
              <a:off x="4304967" y="1821368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4800" b="1" dirty="0">
                  <a:latin typeface="標楷體" panose="03000509000000000000" pitchFamily="65" charset="-120"/>
                  <a:ea typeface="標楷體" panose="03000509000000000000" pitchFamily="65" charset="-120"/>
                  <a:cs typeface="DFHeiMedium-B5"/>
                </a:rPr>
                <a:t>意</a:t>
              </a:r>
            </a:p>
          </p:txBody>
        </p:sp>
      </p:grpSp>
      <p:grpSp>
        <p:nvGrpSpPr>
          <p:cNvPr id="83" name="群組 82"/>
          <p:cNvGrpSpPr/>
          <p:nvPr/>
        </p:nvGrpSpPr>
        <p:grpSpPr>
          <a:xfrm>
            <a:off x="1684265" y="5783792"/>
            <a:ext cx="6940190" cy="744589"/>
            <a:chOff x="1684265" y="5158458"/>
            <a:chExt cx="4885481" cy="954107"/>
          </a:xfrm>
        </p:grpSpPr>
        <p:sp>
          <p:nvSpPr>
            <p:cNvPr id="84" name="矩形 15"/>
            <p:cNvSpPr/>
            <p:nvPr/>
          </p:nvSpPr>
          <p:spPr>
            <a:xfrm>
              <a:off x="2250395" y="5158458"/>
              <a:ext cx="431935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800" dirty="0">
                  <a:ea typeface="標楷體" panose="03000509000000000000" pitchFamily="65" charset="-120"/>
                </a:rPr>
                <a:t>浮雲與遊子都是行踪</a:t>
              </a:r>
              <a:r>
                <a:rPr lang="zh-TW" altLang="en-US" sz="2800" dirty="0" smtClean="0">
                  <a:ea typeface="標楷體" panose="03000509000000000000" pitchFamily="65" charset="-120"/>
                </a:rPr>
                <a:t>不定，漂泊無依。</a:t>
              </a:r>
              <a:endParaRPr lang="zh-TW" altLang="en-US" sz="2800" dirty="0">
                <a:ea typeface="標楷體" panose="03000509000000000000" pitchFamily="65" charset="-120"/>
              </a:endParaRPr>
            </a:p>
          </p:txBody>
        </p:sp>
        <p:pic>
          <p:nvPicPr>
            <p:cNvPr id="85" name="圖片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84265" y="5320395"/>
              <a:ext cx="428123" cy="216542"/>
            </a:xfrm>
            <a:prstGeom prst="rect">
              <a:avLst/>
            </a:prstGeom>
          </p:spPr>
        </p:pic>
      </p:grpSp>
      <p:grpSp>
        <p:nvGrpSpPr>
          <p:cNvPr id="86" name="群組 85"/>
          <p:cNvGrpSpPr/>
          <p:nvPr/>
        </p:nvGrpSpPr>
        <p:grpSpPr>
          <a:xfrm>
            <a:off x="6861649" y="1651185"/>
            <a:ext cx="2486571" cy="2486571"/>
            <a:chOff x="6861649" y="1221417"/>
            <a:chExt cx="2486571" cy="2486571"/>
          </a:xfrm>
        </p:grpSpPr>
        <p:pic>
          <p:nvPicPr>
            <p:cNvPr id="87" name="圖片 8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1649" y="1221417"/>
              <a:ext cx="2486571" cy="2486571"/>
            </a:xfrm>
            <a:prstGeom prst="rect">
              <a:avLst/>
            </a:prstGeom>
          </p:spPr>
        </p:pic>
        <p:pic>
          <p:nvPicPr>
            <p:cNvPr id="88" name="圖片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33797" y="1827276"/>
              <a:ext cx="741086" cy="1315635"/>
            </a:xfrm>
            <a:prstGeom prst="rect">
              <a:avLst/>
            </a:prstGeom>
          </p:spPr>
        </p:pic>
      </p:grpSp>
      <p:grpSp>
        <p:nvGrpSpPr>
          <p:cNvPr id="89" name="群組 88"/>
          <p:cNvGrpSpPr/>
          <p:nvPr/>
        </p:nvGrpSpPr>
        <p:grpSpPr>
          <a:xfrm>
            <a:off x="5591294" y="497512"/>
            <a:ext cx="2288959" cy="1836654"/>
            <a:chOff x="4097699" y="537021"/>
            <a:chExt cx="2288959" cy="1836654"/>
          </a:xfrm>
        </p:grpSpPr>
        <p:pic>
          <p:nvPicPr>
            <p:cNvPr id="90" name="圖片 8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9999" y="537021"/>
              <a:ext cx="1836654" cy="1836654"/>
            </a:xfrm>
            <a:prstGeom prst="rect">
              <a:avLst/>
            </a:prstGeom>
          </p:spPr>
        </p:pic>
        <p:sp>
          <p:nvSpPr>
            <p:cNvPr id="91" name="矩形 90"/>
            <p:cNvSpPr/>
            <p:nvPr/>
          </p:nvSpPr>
          <p:spPr>
            <a:xfrm>
              <a:off x="4097699" y="1021033"/>
              <a:ext cx="228895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TW" altLang="en-US" sz="1400" dirty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你認識這個古字嗎？</a:t>
              </a:r>
              <a:endParaRPr lang="en-US" altLang="zh-TW" sz="1400" dirty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defRPr/>
              </a:pPr>
              <a:r>
                <a:rPr lang="zh-TW" altLang="en-US" sz="1400" dirty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請描述一下這圖像。</a:t>
              </a:r>
            </a:p>
            <a:p>
              <a:pPr algn="ctr">
                <a:defRPr/>
              </a:pPr>
              <a:r>
                <a:rPr lang="zh-TW" altLang="en-US" sz="1400" dirty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試猜測這個字的意思</a:t>
              </a:r>
              <a:r>
                <a:rPr lang="zh-TW" altLang="en-US" sz="1400" dirty="0" smtClean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，</a:t>
              </a:r>
              <a:endParaRPr lang="en-US" altLang="zh-TW" sz="1400" dirty="0" smtClean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defRPr/>
              </a:pPr>
              <a:r>
                <a:rPr lang="zh-TW" altLang="en-US" sz="1400" dirty="0" smtClean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並</a:t>
              </a:r>
              <a:r>
                <a:rPr lang="zh-TW" altLang="en-US" sz="1400" dirty="0">
                  <a:solidFill>
                    <a:prstClr val="whit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讀出此字。</a:t>
              </a:r>
              <a:endParaRPr lang="en-US" altLang="zh-TW" sz="1400" dirty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92" name="群組 13"/>
          <p:cNvGrpSpPr/>
          <p:nvPr/>
        </p:nvGrpSpPr>
        <p:grpSpPr>
          <a:xfrm>
            <a:off x="2133411" y="3057443"/>
            <a:ext cx="4267153" cy="461665"/>
            <a:chOff x="1708554" y="3456351"/>
            <a:chExt cx="4202770" cy="461665"/>
          </a:xfrm>
        </p:grpSpPr>
        <p:sp>
          <p:nvSpPr>
            <p:cNvPr id="93" name="矩形 14"/>
            <p:cNvSpPr/>
            <p:nvPr/>
          </p:nvSpPr>
          <p:spPr>
            <a:xfrm>
              <a:off x="2422628" y="3456351"/>
              <a:ext cx="348869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與心情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心境有關</a:t>
              </a:r>
              <a:endPara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94" name="圖片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08554" y="3634339"/>
              <a:ext cx="569978" cy="216542"/>
            </a:xfrm>
            <a:prstGeom prst="rect">
              <a:avLst/>
            </a:prstGeom>
          </p:spPr>
        </p:pic>
      </p:grpSp>
      <p:sp>
        <p:nvSpPr>
          <p:cNvPr id="95" name="Rectangle 3"/>
          <p:cNvSpPr txBox="1">
            <a:spLocks noChangeArrowheads="1"/>
          </p:cNvSpPr>
          <p:nvPr/>
        </p:nvSpPr>
        <p:spPr>
          <a:xfrm>
            <a:off x="1578130" y="1935562"/>
            <a:ext cx="4949559" cy="5055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None/>
            </a:pPr>
            <a:r>
              <a:rPr lang="en-US" altLang="zh-TW" sz="2400" dirty="0" smtClean="0">
                <a:ea typeface="標楷體" panose="03000509000000000000" pitchFamily="65" charset="-120"/>
              </a:rPr>
              <a:t>1.</a:t>
            </a:r>
            <a:r>
              <a:rPr lang="en-US" altLang="zh-TW" sz="2400" dirty="0" smtClean="0">
                <a:solidFill>
                  <a:schemeClr val="accent6">
                    <a:lumMod val="50000"/>
                  </a:schemeClr>
                </a:solidFill>
                <a:ea typeface="標楷體" panose="03000509000000000000" pitchFamily="65" charset="-120"/>
              </a:rPr>
              <a:t>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意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ea typeface="標楷體" panose="03000509000000000000" pitchFamily="65" charset="-120"/>
              </a:rPr>
              <a:t>的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形旁是甚麼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96" name="群組 95"/>
          <p:cNvGrpSpPr/>
          <p:nvPr/>
        </p:nvGrpSpPr>
        <p:grpSpPr>
          <a:xfrm>
            <a:off x="187809" y="1791615"/>
            <a:ext cx="1397151" cy="826122"/>
            <a:chOff x="778241" y="1784736"/>
            <a:chExt cx="2105635" cy="1245042"/>
          </a:xfrm>
        </p:grpSpPr>
        <p:pic>
          <p:nvPicPr>
            <p:cNvPr id="97" name="圖片 9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98" name="矩形 97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sp>
        <p:nvSpPr>
          <p:cNvPr id="99" name="矩形 98"/>
          <p:cNvSpPr/>
          <p:nvPr/>
        </p:nvSpPr>
        <p:spPr>
          <a:xfrm>
            <a:off x="1554480" y="2617737"/>
            <a:ext cx="5718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400" dirty="0">
                <a:ea typeface="標楷體" panose="03000509000000000000" pitchFamily="65" charset="-120"/>
              </a:rPr>
              <a:t>2. 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心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可以推測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意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字與甚麼有關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0" name="圖片 9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79" y="3581667"/>
            <a:ext cx="7200000" cy="360523"/>
          </a:xfrm>
          <a:prstGeom prst="rect">
            <a:avLst/>
          </a:prstGeom>
        </p:spPr>
      </p:pic>
      <p:sp>
        <p:nvSpPr>
          <p:cNvPr id="105" name="向下箭號 104"/>
          <p:cNvSpPr/>
          <p:nvPr/>
        </p:nvSpPr>
        <p:spPr>
          <a:xfrm rot="3228273">
            <a:off x="8432178" y="2702659"/>
            <a:ext cx="414410" cy="531861"/>
          </a:xfrm>
          <a:prstGeom prst="downArrow">
            <a:avLst/>
          </a:prstGeom>
          <a:gradFill>
            <a:gsLst>
              <a:gs pos="0">
                <a:srgbClr val="FFC000"/>
              </a:gs>
              <a:gs pos="100000">
                <a:srgbClr val="F2622B"/>
              </a:gs>
            </a:gsLst>
            <a:lin ang="1200000" scaled="0"/>
          </a:gra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2" name="群組 1"/>
          <p:cNvGrpSpPr/>
          <p:nvPr/>
        </p:nvGrpSpPr>
        <p:grpSpPr>
          <a:xfrm>
            <a:off x="190258" y="3902154"/>
            <a:ext cx="6379488" cy="1510731"/>
            <a:chOff x="190258" y="3902154"/>
            <a:chExt cx="6379488" cy="1510731"/>
          </a:xfrm>
        </p:grpSpPr>
        <p:sp>
          <p:nvSpPr>
            <p:cNvPr id="101" name="Text Box 7"/>
            <p:cNvSpPr txBox="1">
              <a:spLocks noChangeArrowheads="1"/>
            </p:cNvSpPr>
            <p:nvPr/>
          </p:nvSpPr>
          <p:spPr bwMode="auto">
            <a:xfrm>
              <a:off x="1554479" y="4889665"/>
              <a:ext cx="469703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90488" indent="-90488"/>
              <a:r>
                <a:rPr lang="zh-TW" altLang="en-US" sz="2800" dirty="0">
                  <a:ea typeface="標楷體" panose="03000509000000000000" pitchFamily="65" charset="-120"/>
                </a:rPr>
                <a:t>浮雲與遊子有甚麼相似之處？</a:t>
              </a:r>
            </a:p>
          </p:txBody>
        </p:sp>
        <p:grpSp>
          <p:nvGrpSpPr>
            <p:cNvPr id="102" name="群組 101"/>
            <p:cNvGrpSpPr/>
            <p:nvPr/>
          </p:nvGrpSpPr>
          <p:grpSpPr>
            <a:xfrm>
              <a:off x="190258" y="3902154"/>
              <a:ext cx="1397151" cy="826122"/>
              <a:chOff x="778241" y="1784736"/>
              <a:chExt cx="2105635" cy="1245042"/>
            </a:xfrm>
          </p:grpSpPr>
          <p:pic>
            <p:nvPicPr>
              <p:cNvPr id="103" name="圖片 10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104" name="矩形 103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  <p:grpSp>
          <p:nvGrpSpPr>
            <p:cNvPr id="106" name="群組 105"/>
            <p:cNvGrpSpPr/>
            <p:nvPr/>
          </p:nvGrpSpPr>
          <p:grpSpPr>
            <a:xfrm>
              <a:off x="2257445" y="4008725"/>
              <a:ext cx="4312301" cy="783917"/>
              <a:chOff x="578863" y="1960176"/>
              <a:chExt cx="4018905" cy="510876"/>
            </a:xfrm>
          </p:grpSpPr>
          <p:pic>
            <p:nvPicPr>
              <p:cNvPr id="107" name="圖片 106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78863" y="1960176"/>
                <a:ext cx="4018905" cy="510876"/>
              </a:xfrm>
              <a:prstGeom prst="rect">
                <a:avLst/>
              </a:prstGeom>
            </p:spPr>
          </p:pic>
          <p:sp>
            <p:nvSpPr>
              <p:cNvPr id="108" name="矩形 107"/>
              <p:cNvSpPr/>
              <p:nvPr/>
            </p:nvSpPr>
            <p:spPr>
              <a:xfrm>
                <a:off x="867375" y="2057158"/>
                <a:ext cx="3441878" cy="3169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  <a:buFont typeface="Wingdings" panose="05000000000000000000" pitchFamily="2" charset="2"/>
                  <a:buNone/>
                </a:pPr>
                <a:r>
                  <a:rPr lang="zh-TW" altLang="en-US" sz="32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浮雲遊子意</a:t>
                </a:r>
              </a:p>
            </p:txBody>
          </p:sp>
        </p:grpSp>
      </p:grpSp>
      <p:grpSp>
        <p:nvGrpSpPr>
          <p:cNvPr id="32" name="群組 31"/>
          <p:cNvGrpSpPr/>
          <p:nvPr/>
        </p:nvGrpSpPr>
        <p:grpSpPr>
          <a:xfrm>
            <a:off x="4851983" y="1907690"/>
            <a:ext cx="1548581" cy="588076"/>
            <a:chOff x="1216468" y="2724862"/>
            <a:chExt cx="1548581" cy="588076"/>
          </a:xfrm>
        </p:grpSpPr>
        <p:pic>
          <p:nvPicPr>
            <p:cNvPr id="33" name="圖片 3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34" name="矩形 33"/>
            <p:cNvSpPr/>
            <p:nvPr/>
          </p:nvSpPr>
          <p:spPr>
            <a:xfrm>
              <a:off x="1327818" y="2724862"/>
              <a:ext cx="132588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心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7579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99" grpId="0"/>
      <p:bldP spid="10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1584960" y="3801538"/>
            <a:ext cx="65741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 smtClean="0">
                <a:ea typeface="標楷體" panose="03000509000000000000" pitchFamily="65" charset="-120"/>
              </a:rPr>
              <a:t>2. </a:t>
            </a:r>
            <a:r>
              <a:rPr lang="zh-TW" altLang="en-US" sz="2800" dirty="0" smtClean="0">
                <a:ea typeface="標楷體" panose="03000509000000000000" pitchFamily="65" charset="-120"/>
              </a:rPr>
              <a:t>你認識「故」的反義詞、同</a:t>
            </a:r>
            <a:r>
              <a:rPr lang="en-US" altLang="zh-TW" sz="2800" dirty="0" smtClean="0">
                <a:ea typeface="標楷體" panose="03000509000000000000" pitchFamily="65" charset="-120"/>
              </a:rPr>
              <a:t>/</a:t>
            </a:r>
            <a:r>
              <a:rPr lang="zh-TW" altLang="en-US" sz="2800" dirty="0" smtClean="0">
                <a:ea typeface="標楷體" panose="03000509000000000000" pitchFamily="65" charset="-120"/>
              </a:rPr>
              <a:t>近義詞嗎？</a:t>
            </a:r>
            <a:endParaRPr lang="en-US" altLang="zh-TW" sz="2800" dirty="0" smtClean="0">
              <a:ea typeface="標楷體" panose="03000509000000000000" pitchFamily="65" charset="-120"/>
            </a:endParaRPr>
          </a:p>
        </p:txBody>
      </p:sp>
      <p:grpSp>
        <p:nvGrpSpPr>
          <p:cNvPr id="34" name="群組 33"/>
          <p:cNvGrpSpPr/>
          <p:nvPr/>
        </p:nvGrpSpPr>
        <p:grpSpPr>
          <a:xfrm>
            <a:off x="1988092" y="2618970"/>
            <a:ext cx="4815045" cy="954107"/>
            <a:chOff x="6676557" y="6068791"/>
            <a:chExt cx="4742394" cy="954107"/>
          </a:xfrm>
        </p:grpSpPr>
        <p:sp>
          <p:nvSpPr>
            <p:cNvPr id="46" name="矩形 45"/>
            <p:cNvSpPr/>
            <p:nvPr/>
          </p:nvSpPr>
          <p:spPr>
            <a:xfrm>
              <a:off x="7319101" y="6068791"/>
              <a:ext cx="409985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溫習舊的知識</a:t>
              </a:r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，幫助理解</a:t>
              </a: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和</a:t>
              </a:r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體會新的知識</a:t>
              </a:r>
              <a:endPara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47" name="圖片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76557" y="6238587"/>
              <a:ext cx="569978" cy="216542"/>
            </a:xfrm>
            <a:prstGeom prst="rect">
              <a:avLst/>
            </a:prstGeom>
          </p:spPr>
        </p:pic>
      </p:grpSp>
      <p:grpSp>
        <p:nvGrpSpPr>
          <p:cNvPr id="48" name="群組 47"/>
          <p:cNvGrpSpPr/>
          <p:nvPr/>
        </p:nvGrpSpPr>
        <p:grpSpPr>
          <a:xfrm>
            <a:off x="989684" y="1219"/>
            <a:ext cx="6251876" cy="1295791"/>
            <a:chOff x="1579139" y="1588972"/>
            <a:chExt cx="6251876" cy="1295791"/>
          </a:xfrm>
        </p:grpSpPr>
        <p:pic>
          <p:nvPicPr>
            <p:cNvPr id="49" name="圖片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50" name="矩形 49"/>
            <p:cNvSpPr/>
            <p:nvPr/>
          </p:nvSpPr>
          <p:spPr>
            <a:xfrm>
              <a:off x="3978639" y="1868032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4400" b="1" dirty="0" smtClean="0">
                  <a:latin typeface="標楷體" panose="03000509000000000000" pitchFamily="65" charset="-120"/>
                  <a:ea typeface="標楷體" panose="03000509000000000000" pitchFamily="65" charset="-120"/>
                  <a:cs typeface="DFHeiMedium-B5"/>
                </a:rPr>
                <a:t>故人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endParaRPr>
            </a:p>
          </p:txBody>
        </p:sp>
      </p:grpSp>
      <p:grpSp>
        <p:nvGrpSpPr>
          <p:cNvPr id="51" name="群組 50"/>
          <p:cNvGrpSpPr/>
          <p:nvPr/>
        </p:nvGrpSpPr>
        <p:grpSpPr>
          <a:xfrm>
            <a:off x="1988092" y="4426568"/>
            <a:ext cx="3701276" cy="954107"/>
            <a:chOff x="1988092" y="4426568"/>
            <a:chExt cx="3701276" cy="954107"/>
          </a:xfrm>
        </p:grpSpPr>
        <p:pic>
          <p:nvPicPr>
            <p:cNvPr id="52" name="圖片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88092" y="4590175"/>
              <a:ext cx="578710" cy="216542"/>
            </a:xfrm>
            <a:prstGeom prst="rect">
              <a:avLst/>
            </a:prstGeom>
          </p:spPr>
        </p:pic>
        <p:sp>
          <p:nvSpPr>
            <p:cNvPr id="53" name="TextBox 1"/>
            <p:cNvSpPr txBox="1"/>
            <p:nvPr/>
          </p:nvSpPr>
          <p:spPr>
            <a:xfrm>
              <a:off x="2640478" y="4426568"/>
              <a:ext cx="304889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反義詞</a:t>
              </a:r>
              <a:r>
                <a:rPr lang="en-US" altLang="zh-TW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﹕</a:t>
              </a:r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「新」；</a:t>
              </a:r>
              <a:r>
                <a:rPr lang="en-US" altLang="zh-TW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/>
              </a:r>
              <a:br>
                <a:rPr lang="en-US" altLang="zh-TW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同</a:t>
              </a:r>
              <a:r>
                <a:rPr lang="en-US" altLang="zh-TW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/</a:t>
              </a:r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近義詞</a:t>
              </a:r>
              <a:r>
                <a:rPr lang="en-US" altLang="zh-TW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﹕</a:t>
              </a:r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「舊」</a:t>
              </a:r>
              <a:endParaRPr lang="zh-HK" altLang="en-US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54" name="Rectangle 3"/>
          <p:cNvSpPr txBox="1">
            <a:spLocks noChangeArrowheads="1"/>
          </p:cNvSpPr>
          <p:nvPr/>
        </p:nvSpPr>
        <p:spPr>
          <a:xfrm>
            <a:off x="1554478" y="2081029"/>
            <a:ext cx="6867145" cy="5055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78025" indent="-1978025">
              <a:buNone/>
            </a:pPr>
            <a:r>
              <a:rPr lang="en-US" altLang="zh-TW" dirty="0" smtClean="0">
                <a:ea typeface="標楷體" panose="03000509000000000000" pitchFamily="65" charset="-120"/>
              </a:rPr>
              <a:t>1.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知道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「溫故知新」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這個詞語的意思嗎？</a:t>
            </a:r>
          </a:p>
        </p:txBody>
      </p:sp>
      <p:grpSp>
        <p:nvGrpSpPr>
          <p:cNvPr id="55" name="群組 54"/>
          <p:cNvGrpSpPr/>
          <p:nvPr/>
        </p:nvGrpSpPr>
        <p:grpSpPr>
          <a:xfrm>
            <a:off x="187809" y="1791615"/>
            <a:ext cx="1397151" cy="826122"/>
            <a:chOff x="778241" y="1784736"/>
            <a:chExt cx="2105635" cy="1245042"/>
          </a:xfrm>
        </p:grpSpPr>
        <p:pic>
          <p:nvPicPr>
            <p:cNvPr id="56" name="圖片 5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57" name="矩形 56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grpSp>
        <p:nvGrpSpPr>
          <p:cNvPr id="58" name="群組 57"/>
          <p:cNvGrpSpPr/>
          <p:nvPr/>
        </p:nvGrpSpPr>
        <p:grpSpPr>
          <a:xfrm>
            <a:off x="1115795" y="5539742"/>
            <a:ext cx="6912410" cy="997323"/>
            <a:chOff x="1175198" y="5462443"/>
            <a:chExt cx="6912410" cy="997323"/>
          </a:xfrm>
        </p:grpSpPr>
        <p:grpSp>
          <p:nvGrpSpPr>
            <p:cNvPr id="59" name="Group 31"/>
            <p:cNvGrpSpPr/>
            <p:nvPr/>
          </p:nvGrpSpPr>
          <p:grpSpPr>
            <a:xfrm>
              <a:off x="1175198" y="5462443"/>
              <a:ext cx="6912410" cy="997323"/>
              <a:chOff x="1290573" y="5795750"/>
              <a:chExt cx="6912410" cy="997323"/>
            </a:xfrm>
          </p:grpSpPr>
          <p:grpSp>
            <p:nvGrpSpPr>
              <p:cNvPr id="61" name="群組 42"/>
              <p:cNvGrpSpPr/>
              <p:nvPr/>
            </p:nvGrpSpPr>
            <p:grpSpPr>
              <a:xfrm>
                <a:off x="5413007" y="5795750"/>
                <a:ext cx="2789976" cy="997323"/>
                <a:chOff x="701044" y="5705607"/>
                <a:chExt cx="2789976" cy="997323"/>
              </a:xfrm>
            </p:grpSpPr>
            <p:pic>
              <p:nvPicPr>
                <p:cNvPr id="63" name="圖片 62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044" y="5705607"/>
                  <a:ext cx="2789976" cy="997323"/>
                </a:xfrm>
                <a:prstGeom prst="rect">
                  <a:avLst/>
                </a:prstGeom>
              </p:spPr>
            </p:pic>
            <p:sp>
              <p:nvSpPr>
                <p:cNvPr id="64" name="矩形 63"/>
                <p:cNvSpPr/>
                <p:nvPr/>
              </p:nvSpPr>
              <p:spPr>
                <a:xfrm>
                  <a:off x="772593" y="5911882"/>
                  <a:ext cx="2646879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TW" altLang="en-US" sz="3200" dirty="0" smtClean="0">
                      <a:solidFill>
                        <a:schemeClr val="bg2">
                          <a:lumMod val="25000"/>
                        </a:schemeClr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舊交、老朋友</a:t>
                  </a:r>
                  <a:endParaRPr lang="zh-TW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endParaRPr>
                </a:p>
              </p:txBody>
            </p:sp>
          </p:grpSp>
          <p:sp>
            <p:nvSpPr>
              <p:cNvPr id="62" name="矩形 45"/>
              <p:cNvSpPr/>
              <p:nvPr/>
            </p:nvSpPr>
            <p:spPr>
              <a:xfrm>
                <a:off x="1290573" y="6002026"/>
                <a:ext cx="305724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TW" altLang="en-US" sz="3200" b="1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「</a:t>
                </a:r>
                <a:r>
                  <a:rPr lang="zh-TW" altLang="en-US" sz="3200" b="1" dirty="0" smtClean="0">
                    <a:ea typeface="標楷體" panose="03000509000000000000" pitchFamily="65" charset="-120"/>
                  </a:rPr>
                  <a:t>故人</a:t>
                </a:r>
                <a:r>
                  <a:rPr lang="zh-TW" altLang="en-US" sz="3200" b="1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」的意思</a:t>
                </a:r>
                <a:endParaRPr lang="zh-HK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60" name="圖片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09340" y="5852834"/>
              <a:ext cx="578710" cy="216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758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5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878" y="3320463"/>
            <a:ext cx="4996437" cy="3538652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987093" y="979633"/>
            <a:ext cx="7184863" cy="1489166"/>
            <a:chOff x="959661" y="0"/>
            <a:chExt cx="7184863" cy="1489166"/>
          </a:xfrm>
        </p:grpSpPr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ea typeface="標楷體" panose="03000509000000000000" pitchFamily="65" charset="-120"/>
                </a:rPr>
                <a:t>浮雲遊子意，落日故人情</a:t>
              </a: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823280" y="3896409"/>
            <a:ext cx="7704899" cy="2317779"/>
            <a:chOff x="823280" y="3896409"/>
            <a:chExt cx="7704899" cy="2317779"/>
          </a:xfrm>
        </p:grpSpPr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3280" y="3896409"/>
              <a:ext cx="7704899" cy="2317779"/>
            </a:xfrm>
            <a:prstGeom prst="rect">
              <a:avLst/>
            </a:prstGeom>
          </p:spPr>
        </p:pic>
        <p:sp>
          <p:nvSpPr>
            <p:cNvPr id="19" name="文字方塊 18"/>
            <p:cNvSpPr txBox="1"/>
            <p:nvPr/>
          </p:nvSpPr>
          <p:spPr>
            <a:xfrm>
              <a:off x="1316443" y="4172127"/>
              <a:ext cx="671857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遠遊的人行</a:t>
              </a:r>
              <a:r>
                <a:rPr lang="zh-TW" altLang="en-US" sz="3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踪飄忽不定就如天上的白雲，我與老朋友離別之情，如同夕陽依依不捨地留戀著大地</a:t>
              </a:r>
            </a:p>
          </p:txBody>
        </p:sp>
      </p:grpSp>
      <p:sp>
        <p:nvSpPr>
          <p:cNvPr id="20" name="文字方塊 19"/>
          <p:cNvSpPr txBox="1"/>
          <p:nvPr/>
        </p:nvSpPr>
        <p:spPr>
          <a:xfrm>
            <a:off x="863265" y="2966520"/>
            <a:ext cx="35252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全句的意思</a:t>
            </a:r>
            <a:r>
              <a:rPr lang="zh-TW" altLang="en-US" sz="4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是：</a:t>
            </a:r>
            <a:endParaRPr lang="en-US" altLang="zh-TW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5045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標題 8"/>
          <p:cNvSpPr txBox="1">
            <a:spLocks/>
          </p:cNvSpPr>
          <p:nvPr/>
        </p:nvSpPr>
        <p:spPr>
          <a:xfrm>
            <a:off x="424117" y="140677"/>
            <a:ext cx="3146181" cy="10316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5400" dirty="0">
                <a:ea typeface="標楷體" panose="03000509000000000000" pitchFamily="65" charset="-120"/>
              </a:rPr>
              <a:t>尾</a:t>
            </a:r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聯</a:t>
            </a:r>
            <a:endParaRPr lang="zh-HK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" name="Rectangle 5"/>
          <p:cNvSpPr txBox="1">
            <a:spLocks noChangeArrowheads="1"/>
          </p:cNvSpPr>
          <p:nvPr/>
        </p:nvSpPr>
        <p:spPr>
          <a:xfrm>
            <a:off x="424117" y="2691759"/>
            <a:ext cx="3959225" cy="16177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TW" altLang="en-US" sz="4800" smtClean="0">
                <a:ea typeface="標楷體" panose="03000509000000000000" pitchFamily="65" charset="-120"/>
              </a:rPr>
              <a:t>揮手自茲去，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sz="4800" smtClean="0">
                <a:ea typeface="標楷體" panose="03000509000000000000" pitchFamily="65" charset="-120"/>
              </a:rPr>
              <a:t>蕭蕭班馬鳴。</a:t>
            </a:r>
            <a:endParaRPr lang="zh-TW" altLang="en-US" sz="4800" dirty="0">
              <a:ea typeface="標楷體" panose="03000509000000000000" pitchFamily="65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54603" y="2849031"/>
            <a:ext cx="4526451" cy="401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83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群組 10"/>
          <p:cNvGrpSpPr/>
          <p:nvPr/>
        </p:nvGrpSpPr>
        <p:grpSpPr>
          <a:xfrm>
            <a:off x="3005116" y="3071759"/>
            <a:ext cx="1778780" cy="1778780"/>
            <a:chOff x="5878139" y="1859901"/>
            <a:chExt cx="1778780" cy="1778780"/>
          </a:xfrm>
        </p:grpSpPr>
        <p:pic>
          <p:nvPicPr>
            <p:cNvPr id="60" name="圖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8139" y="1859901"/>
              <a:ext cx="1778780" cy="1778780"/>
            </a:xfrm>
            <a:prstGeom prst="rect">
              <a:avLst/>
            </a:prstGeom>
          </p:spPr>
        </p:pic>
        <p:pic>
          <p:nvPicPr>
            <p:cNvPr id="61" name="圖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0846" y="2246773"/>
              <a:ext cx="893366" cy="1005036"/>
            </a:xfrm>
            <a:prstGeom prst="rect">
              <a:avLst/>
            </a:prstGeom>
          </p:spPr>
        </p:pic>
      </p:grpSp>
      <p:grpSp>
        <p:nvGrpSpPr>
          <p:cNvPr id="62" name="群組 2"/>
          <p:cNvGrpSpPr/>
          <p:nvPr/>
        </p:nvGrpSpPr>
        <p:grpSpPr>
          <a:xfrm>
            <a:off x="404827" y="3161483"/>
            <a:ext cx="1885098" cy="1522849"/>
            <a:chOff x="5725518" y="0"/>
            <a:chExt cx="1885098" cy="1522849"/>
          </a:xfrm>
        </p:grpSpPr>
        <p:pic>
          <p:nvPicPr>
            <p:cNvPr id="63" name="圖片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6643" y="0"/>
              <a:ext cx="1522849" cy="1522849"/>
            </a:xfrm>
            <a:prstGeom prst="rect">
              <a:avLst/>
            </a:prstGeom>
          </p:spPr>
        </p:pic>
        <p:sp>
          <p:nvSpPr>
            <p:cNvPr id="64" name="Rectangle 5"/>
            <p:cNvSpPr>
              <a:spLocks noChangeArrowheads="1"/>
            </p:cNvSpPr>
            <p:nvPr/>
          </p:nvSpPr>
          <p:spPr bwMode="auto">
            <a:xfrm>
              <a:off x="5725518" y="283156"/>
              <a:ext cx="1885098" cy="1033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r>
                <a:rPr lang="zh-TW" altLang="en-US" sz="5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茲</a:t>
              </a:r>
              <a:endPara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65" name="群組 41"/>
          <p:cNvGrpSpPr/>
          <p:nvPr/>
        </p:nvGrpSpPr>
        <p:grpSpPr>
          <a:xfrm>
            <a:off x="5680211" y="3281057"/>
            <a:ext cx="3164688" cy="1403275"/>
            <a:chOff x="672408" y="3991685"/>
            <a:chExt cx="3164688" cy="1403275"/>
          </a:xfrm>
        </p:grpSpPr>
        <p:pic>
          <p:nvPicPr>
            <p:cNvPr id="66" name="圖片 4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2408" y="3991685"/>
              <a:ext cx="3064086" cy="1403275"/>
            </a:xfrm>
            <a:prstGeom prst="rect">
              <a:avLst/>
            </a:prstGeom>
          </p:spPr>
        </p:pic>
        <p:sp>
          <p:nvSpPr>
            <p:cNvPr id="67" name="文字方塊 43"/>
            <p:cNvSpPr txBox="1"/>
            <p:nvPr/>
          </p:nvSpPr>
          <p:spPr>
            <a:xfrm>
              <a:off x="773009" y="4082599"/>
              <a:ext cx="30640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TW" sz="2400" dirty="0" smtClean="0">
                  <a:ea typeface="標楷體" panose="03000509000000000000" pitchFamily="65" charset="-120"/>
                </a:rPr>
                <a:t>1.</a:t>
              </a:r>
              <a:r>
                <a:rPr lang="zh-TW" altLang="en-US" sz="2400" dirty="0" smtClean="0">
                  <a:ea typeface="標楷體" panose="03000509000000000000" pitchFamily="65" charset="-120"/>
                </a:rPr>
                <a:t> 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本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解作草木繁多，</a:t>
              </a:r>
            </a:p>
            <a:p>
              <a:pPr>
                <a:spcBef>
                  <a:spcPct val="0"/>
                </a:spcBef>
              </a:pP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 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 現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又引申為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這、此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68" name="矩形 44"/>
            <p:cNvSpPr/>
            <p:nvPr/>
          </p:nvSpPr>
          <p:spPr>
            <a:xfrm>
              <a:off x="773011" y="4818574"/>
              <a:ext cx="274753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TW" sz="2400" dirty="0">
                  <a:ea typeface="標楷體" panose="03000509000000000000" pitchFamily="65" charset="-120"/>
                </a:rPr>
                <a:t>2.</a:t>
              </a:r>
              <a:r>
                <a:rPr lang="zh-TW" altLang="en-US" sz="2400" dirty="0">
                  <a:ea typeface="標楷體" panose="03000509000000000000" pitchFamily="65" charset="-120"/>
                </a:rPr>
                <a:t> 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現在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69" name="群組 68"/>
          <p:cNvGrpSpPr/>
          <p:nvPr/>
        </p:nvGrpSpPr>
        <p:grpSpPr>
          <a:xfrm>
            <a:off x="187809" y="2119191"/>
            <a:ext cx="1397151" cy="826122"/>
            <a:chOff x="778241" y="1784736"/>
            <a:chExt cx="2105635" cy="1245042"/>
          </a:xfrm>
        </p:grpSpPr>
        <p:pic>
          <p:nvPicPr>
            <p:cNvPr id="70" name="圖片 6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71" name="矩形 70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grpSp>
        <p:nvGrpSpPr>
          <p:cNvPr id="72" name="群組 71"/>
          <p:cNvGrpSpPr/>
          <p:nvPr/>
        </p:nvGrpSpPr>
        <p:grpSpPr>
          <a:xfrm>
            <a:off x="989684" y="1219"/>
            <a:ext cx="6251876" cy="1295791"/>
            <a:chOff x="1579139" y="1588972"/>
            <a:chExt cx="6251876" cy="1295791"/>
          </a:xfrm>
        </p:grpSpPr>
        <p:pic>
          <p:nvPicPr>
            <p:cNvPr id="73" name="圖片 7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74" name="矩形 73"/>
            <p:cNvSpPr/>
            <p:nvPr/>
          </p:nvSpPr>
          <p:spPr>
            <a:xfrm>
              <a:off x="4304967" y="1821368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8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茲</a:t>
              </a:r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1416230" y="5155521"/>
            <a:ext cx="5747494" cy="997323"/>
            <a:chOff x="1416230" y="5155521"/>
            <a:chExt cx="5747494" cy="997323"/>
          </a:xfrm>
        </p:grpSpPr>
        <p:grpSp>
          <p:nvGrpSpPr>
            <p:cNvPr id="49" name="群組 42"/>
            <p:cNvGrpSpPr/>
            <p:nvPr/>
          </p:nvGrpSpPr>
          <p:grpSpPr>
            <a:xfrm>
              <a:off x="5165329" y="5155521"/>
              <a:ext cx="1998395" cy="997323"/>
              <a:chOff x="772593" y="5565659"/>
              <a:chExt cx="1998395" cy="997323"/>
            </a:xfrm>
          </p:grpSpPr>
          <p:pic>
            <p:nvPicPr>
              <p:cNvPr id="57" name="圖片 56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2593" y="5565659"/>
                <a:ext cx="1998395" cy="997323"/>
              </a:xfrm>
              <a:prstGeom prst="rect">
                <a:avLst/>
              </a:prstGeom>
            </p:spPr>
          </p:pic>
          <p:sp>
            <p:nvSpPr>
              <p:cNvPr id="58" name="矩形 57"/>
              <p:cNvSpPr/>
              <p:nvPr/>
            </p:nvSpPr>
            <p:spPr>
              <a:xfrm>
                <a:off x="1269088" y="5771932"/>
                <a:ext cx="100540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3200" dirty="0">
                    <a:solidFill>
                      <a:schemeClr val="bg2">
                        <a:lumMod val="25000"/>
                      </a:schemeClr>
                    </a:solidFill>
                    <a:ea typeface="標楷體" panose="03000509000000000000" pitchFamily="65" charset="-120"/>
                  </a:rPr>
                  <a:t>自此</a:t>
                </a:r>
                <a:endParaRPr lang="zh-TW" altLang="en-US" sz="32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56" name="矩形 45"/>
            <p:cNvSpPr/>
            <p:nvPr/>
          </p:nvSpPr>
          <p:spPr>
            <a:xfrm>
              <a:off x="1416230" y="5361796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茲</a:t>
              </a:r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」的意思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77" name="圖片 3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289682" y="5545913"/>
              <a:ext cx="578710" cy="216542"/>
            </a:xfrm>
            <a:prstGeom prst="rect">
              <a:avLst/>
            </a:prstGeom>
          </p:spPr>
        </p:pic>
      </p:grpSp>
      <p:pic>
        <p:nvPicPr>
          <p:cNvPr id="78" name="圖片 7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2269673" y="3785449"/>
            <a:ext cx="672563" cy="274916"/>
          </a:xfrm>
          <a:prstGeom prst="rect">
            <a:avLst/>
          </a:prstGeom>
        </p:spPr>
      </p:pic>
      <p:pic>
        <p:nvPicPr>
          <p:cNvPr id="79" name="圖片 7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4826524" y="3785449"/>
            <a:ext cx="672563" cy="27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96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989684" y="4530067"/>
            <a:ext cx="6689490" cy="994522"/>
            <a:chOff x="989684" y="4530067"/>
            <a:chExt cx="6689490" cy="994522"/>
          </a:xfrm>
        </p:grpSpPr>
        <p:grpSp>
          <p:nvGrpSpPr>
            <p:cNvPr id="61" name="群組 3"/>
            <p:cNvGrpSpPr/>
            <p:nvPr/>
          </p:nvGrpSpPr>
          <p:grpSpPr>
            <a:xfrm>
              <a:off x="989684" y="4530067"/>
              <a:ext cx="6689490" cy="994522"/>
              <a:chOff x="800503" y="4852450"/>
              <a:chExt cx="7245660" cy="1198020"/>
            </a:xfrm>
          </p:grpSpPr>
          <p:pic>
            <p:nvPicPr>
              <p:cNvPr id="62" name="圖片 1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0503" y="4852450"/>
                <a:ext cx="7245660" cy="1198020"/>
              </a:xfrm>
              <a:prstGeom prst="rect">
                <a:avLst/>
              </a:prstGeom>
            </p:spPr>
          </p:pic>
          <p:sp>
            <p:nvSpPr>
              <p:cNvPr id="63" name="矩形 13"/>
              <p:cNvSpPr/>
              <p:nvPr/>
            </p:nvSpPr>
            <p:spPr>
              <a:xfrm>
                <a:off x="2242492" y="5107296"/>
                <a:ext cx="4994459" cy="6302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TW" altLang="en-US" sz="2800" dirty="0">
                    <a:ea typeface="標楷體" panose="03000509000000000000" pitchFamily="65" charset="-120"/>
                  </a:rPr>
                  <a:t>字像用一把刀在切分兩串</a:t>
                </a:r>
                <a:r>
                  <a:rPr lang="zh-TW" altLang="en-US" sz="2800" dirty="0" smtClean="0">
                    <a:ea typeface="標楷體" panose="03000509000000000000" pitchFamily="65" charset="-120"/>
                  </a:rPr>
                  <a:t>玉。</a:t>
                </a:r>
                <a:endParaRPr lang="zh-TW" altLang="en-US" sz="2800" dirty="0"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49" name="圖片 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42277" y="4954669"/>
              <a:ext cx="578710" cy="216542"/>
            </a:xfrm>
            <a:prstGeom prst="rect">
              <a:avLst/>
            </a:prstGeom>
          </p:spPr>
        </p:pic>
      </p:grpSp>
      <p:sp>
        <p:nvSpPr>
          <p:cNvPr id="64" name="Rectangle 3"/>
          <p:cNvSpPr txBox="1">
            <a:spLocks noChangeArrowheads="1"/>
          </p:cNvSpPr>
          <p:nvPr/>
        </p:nvSpPr>
        <p:spPr>
          <a:xfrm>
            <a:off x="1801978" y="1966847"/>
            <a:ext cx="6821378" cy="47912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78025" indent="-1978025">
              <a:buNone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從</a:t>
            </a:r>
            <a:r>
              <a:rPr lang="zh-TW" altLang="en-US" dirty="0" smtClean="0">
                <a:ea typeface="標楷體" panose="03000509000000000000" pitchFamily="65" charset="-120"/>
              </a:rPr>
              <a:t>象形寫法，你能推測「班」的意思嗎？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65" name="群組 64"/>
          <p:cNvGrpSpPr/>
          <p:nvPr/>
        </p:nvGrpSpPr>
        <p:grpSpPr>
          <a:xfrm>
            <a:off x="989684" y="1219"/>
            <a:ext cx="6251876" cy="1295791"/>
            <a:chOff x="1579139" y="1588972"/>
            <a:chExt cx="6251876" cy="1295791"/>
          </a:xfrm>
        </p:grpSpPr>
        <p:pic>
          <p:nvPicPr>
            <p:cNvPr id="66" name="圖片 6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67" name="矩形 66"/>
            <p:cNvSpPr/>
            <p:nvPr/>
          </p:nvSpPr>
          <p:spPr>
            <a:xfrm>
              <a:off x="4304967" y="1821368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8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班</a:t>
              </a:r>
            </a:p>
          </p:txBody>
        </p:sp>
      </p:grpSp>
      <p:grpSp>
        <p:nvGrpSpPr>
          <p:cNvPr id="68" name="群組 67"/>
          <p:cNvGrpSpPr/>
          <p:nvPr/>
        </p:nvGrpSpPr>
        <p:grpSpPr>
          <a:xfrm>
            <a:off x="187809" y="1796371"/>
            <a:ext cx="1397151" cy="826122"/>
            <a:chOff x="778241" y="1784736"/>
            <a:chExt cx="2105635" cy="1245042"/>
          </a:xfrm>
        </p:grpSpPr>
        <p:pic>
          <p:nvPicPr>
            <p:cNvPr id="69" name="圖片 6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70" name="矩形 69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pic>
        <p:nvPicPr>
          <p:cNvPr id="72" name="圖片 7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3924040" y="3216390"/>
            <a:ext cx="1253941" cy="512560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1424766" y="2263413"/>
            <a:ext cx="2412170" cy="2412170"/>
            <a:chOff x="895458" y="2484209"/>
            <a:chExt cx="2412170" cy="2412170"/>
          </a:xfrm>
        </p:grpSpPr>
        <p:pic>
          <p:nvPicPr>
            <p:cNvPr id="71" name="圖片 7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458" y="2484209"/>
              <a:ext cx="2412170" cy="2412170"/>
            </a:xfrm>
            <a:prstGeom prst="rect">
              <a:avLst/>
            </a:prstGeom>
          </p:spPr>
        </p:pic>
        <p:sp>
          <p:nvSpPr>
            <p:cNvPr id="73" name="矩形 72"/>
            <p:cNvSpPr/>
            <p:nvPr/>
          </p:nvSpPr>
          <p:spPr>
            <a:xfrm>
              <a:off x="1502324" y="2874683"/>
              <a:ext cx="1193590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TW" altLang="en-US" sz="10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班</a:t>
              </a:r>
            </a:p>
          </p:txBody>
        </p:sp>
      </p:grpSp>
      <p:grpSp>
        <p:nvGrpSpPr>
          <p:cNvPr id="74" name="群組 73"/>
          <p:cNvGrpSpPr/>
          <p:nvPr/>
        </p:nvGrpSpPr>
        <p:grpSpPr>
          <a:xfrm>
            <a:off x="5267004" y="2272735"/>
            <a:ext cx="2412170" cy="2412170"/>
            <a:chOff x="5283074" y="1897907"/>
            <a:chExt cx="2964855" cy="2964855"/>
          </a:xfrm>
        </p:grpSpPr>
        <p:pic>
          <p:nvPicPr>
            <p:cNvPr id="75" name="圖片 7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3074" y="1897907"/>
              <a:ext cx="2964855" cy="2964855"/>
            </a:xfrm>
            <a:prstGeom prst="rect">
              <a:avLst/>
            </a:prstGeom>
          </p:spPr>
        </p:pic>
        <p:pic>
          <p:nvPicPr>
            <p:cNvPr id="76" name="圖片 7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9429" y="2765635"/>
              <a:ext cx="1232452" cy="1232452"/>
            </a:xfrm>
            <a:prstGeom prst="rect">
              <a:avLst/>
            </a:prstGeom>
          </p:spPr>
        </p:pic>
      </p:grpSp>
      <p:grpSp>
        <p:nvGrpSpPr>
          <p:cNvPr id="2" name="群組 1"/>
          <p:cNvGrpSpPr/>
          <p:nvPr/>
        </p:nvGrpSpPr>
        <p:grpSpPr>
          <a:xfrm>
            <a:off x="1416230" y="5636524"/>
            <a:ext cx="5747494" cy="997323"/>
            <a:chOff x="1416230" y="5636524"/>
            <a:chExt cx="5747494" cy="997323"/>
          </a:xfrm>
        </p:grpSpPr>
        <p:grpSp>
          <p:nvGrpSpPr>
            <p:cNvPr id="77" name="群組 42"/>
            <p:cNvGrpSpPr/>
            <p:nvPr/>
          </p:nvGrpSpPr>
          <p:grpSpPr>
            <a:xfrm>
              <a:off x="5165329" y="5636524"/>
              <a:ext cx="1998395" cy="997323"/>
              <a:chOff x="772593" y="5565659"/>
              <a:chExt cx="1998395" cy="997323"/>
            </a:xfrm>
          </p:grpSpPr>
          <p:pic>
            <p:nvPicPr>
              <p:cNvPr id="78" name="圖片 7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2593" y="5565659"/>
                <a:ext cx="1998395" cy="997323"/>
              </a:xfrm>
              <a:prstGeom prst="rect">
                <a:avLst/>
              </a:prstGeom>
            </p:spPr>
          </p:pic>
          <p:sp>
            <p:nvSpPr>
              <p:cNvPr id="79" name="矩形 78"/>
              <p:cNvSpPr/>
              <p:nvPr/>
            </p:nvSpPr>
            <p:spPr>
              <a:xfrm>
                <a:off x="1269088" y="5771932"/>
                <a:ext cx="100540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分開</a:t>
                </a:r>
              </a:p>
            </p:txBody>
          </p:sp>
        </p:grpSp>
        <p:sp>
          <p:nvSpPr>
            <p:cNvPr id="80" name="矩形 45"/>
            <p:cNvSpPr/>
            <p:nvPr/>
          </p:nvSpPr>
          <p:spPr>
            <a:xfrm>
              <a:off x="1416230" y="5842799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「班」</a:t>
              </a:r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81" name="圖片 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89682" y="6026916"/>
              <a:ext cx="578710" cy="216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601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3"/>
          <p:cNvSpPr txBox="1">
            <a:spLocks noChangeArrowheads="1"/>
          </p:cNvSpPr>
          <p:nvPr/>
        </p:nvSpPr>
        <p:spPr>
          <a:xfrm>
            <a:off x="1554479" y="1870029"/>
            <a:ext cx="4949559" cy="5055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buNone/>
            </a:pPr>
            <a:r>
              <a:rPr lang="en-US" altLang="zh-TW" dirty="0" smtClean="0">
                <a:ea typeface="標楷體" panose="03000509000000000000" pitchFamily="65" charset="-120"/>
              </a:rPr>
              <a:t>1.</a:t>
            </a:r>
            <a:r>
              <a:rPr lang="en-US" altLang="zh-TW" dirty="0" smtClean="0">
                <a:solidFill>
                  <a:schemeClr val="accent6">
                    <a:lumMod val="50000"/>
                  </a:schemeClr>
                </a:solidFill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鳴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dirty="0">
                <a:ea typeface="標楷體" panose="03000509000000000000" pitchFamily="65" charset="-120"/>
              </a:rPr>
              <a:t>的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形旁是甚麼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10" name="群組 109"/>
          <p:cNvGrpSpPr/>
          <p:nvPr/>
        </p:nvGrpSpPr>
        <p:grpSpPr>
          <a:xfrm>
            <a:off x="187809" y="1791615"/>
            <a:ext cx="1397151" cy="826122"/>
            <a:chOff x="778241" y="1784736"/>
            <a:chExt cx="2105635" cy="1245042"/>
          </a:xfrm>
        </p:grpSpPr>
        <p:pic>
          <p:nvPicPr>
            <p:cNvPr id="111" name="圖片 1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112" name="矩形 111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sp>
        <p:nvSpPr>
          <p:cNvPr id="113" name="矩形 112"/>
          <p:cNvSpPr/>
          <p:nvPr/>
        </p:nvSpPr>
        <p:spPr>
          <a:xfrm>
            <a:off x="1554480" y="2598051"/>
            <a:ext cx="63674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800" dirty="0" smtClean="0">
                <a:ea typeface="標楷體" panose="03000509000000000000" pitchFamily="65" charset="-120"/>
              </a:rPr>
              <a:t>2.</a:t>
            </a:r>
            <a:r>
              <a:rPr lang="zh-TW" altLang="en-US" sz="2800" dirty="0" smtClean="0">
                <a:ea typeface="標楷體" panose="03000509000000000000" pitchFamily="65" charset="-120"/>
              </a:rPr>
              <a:t>  從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口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」推測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鳴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」字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與甚麼有關？</a:t>
            </a:r>
          </a:p>
        </p:txBody>
      </p:sp>
      <p:grpSp>
        <p:nvGrpSpPr>
          <p:cNvPr id="114" name="群組 113"/>
          <p:cNvGrpSpPr/>
          <p:nvPr/>
        </p:nvGrpSpPr>
        <p:grpSpPr>
          <a:xfrm>
            <a:off x="6145933" y="1827028"/>
            <a:ext cx="1548581" cy="591526"/>
            <a:chOff x="1216468" y="2721412"/>
            <a:chExt cx="1548581" cy="591526"/>
          </a:xfrm>
        </p:grpSpPr>
        <p:pic>
          <p:nvPicPr>
            <p:cNvPr id="115" name="圖片 1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116" name="矩形 115"/>
            <p:cNvSpPr/>
            <p:nvPr/>
          </p:nvSpPr>
          <p:spPr>
            <a:xfrm>
              <a:off x="1490751" y="2721412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3200" dirty="0" smtClean="0">
                  <a:solidFill>
                    <a:srgbClr val="FF0000"/>
                  </a:solidFill>
                  <a:ea typeface="標楷體" panose="03000509000000000000" pitchFamily="65" charset="-120"/>
                </a:rPr>
                <a:t>口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17" name="群組 116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118" name="圖片 1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119" name="矩形 118"/>
            <p:cNvSpPr/>
            <p:nvPr/>
          </p:nvSpPr>
          <p:spPr>
            <a:xfrm>
              <a:off x="4342111" y="1901980"/>
              <a:ext cx="74892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鳴</a:t>
              </a:r>
              <a:endParaRPr lang="zh-HK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120" name="圖片 1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3676617"/>
            <a:ext cx="7200000" cy="360523"/>
          </a:xfrm>
          <a:prstGeom prst="rect">
            <a:avLst/>
          </a:prstGeom>
        </p:spPr>
      </p:pic>
      <p:grpSp>
        <p:nvGrpSpPr>
          <p:cNvPr id="121" name="群組 13"/>
          <p:cNvGrpSpPr/>
          <p:nvPr/>
        </p:nvGrpSpPr>
        <p:grpSpPr>
          <a:xfrm>
            <a:off x="2075457" y="3173083"/>
            <a:ext cx="4267153" cy="461665"/>
            <a:chOff x="1708554" y="3456351"/>
            <a:chExt cx="4202770" cy="461665"/>
          </a:xfrm>
        </p:grpSpPr>
        <p:sp>
          <p:nvSpPr>
            <p:cNvPr id="122" name="矩形 14"/>
            <p:cNvSpPr/>
            <p:nvPr/>
          </p:nvSpPr>
          <p:spPr>
            <a:xfrm>
              <a:off x="2422628" y="3456351"/>
              <a:ext cx="348869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與口部有關</a:t>
              </a:r>
              <a:endPara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123" name="圖片 1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08554" y="3634339"/>
              <a:ext cx="569978" cy="216542"/>
            </a:xfrm>
            <a:prstGeom prst="rect">
              <a:avLst/>
            </a:prstGeom>
          </p:spPr>
        </p:pic>
      </p:grpSp>
      <p:grpSp>
        <p:nvGrpSpPr>
          <p:cNvPr id="3" name="群組 2"/>
          <p:cNvGrpSpPr/>
          <p:nvPr/>
        </p:nvGrpSpPr>
        <p:grpSpPr>
          <a:xfrm>
            <a:off x="190257" y="3976736"/>
            <a:ext cx="7909830" cy="1902054"/>
            <a:chOff x="190258" y="3976736"/>
            <a:chExt cx="6526489" cy="1902054"/>
          </a:xfrm>
        </p:grpSpPr>
        <p:sp>
          <p:nvSpPr>
            <p:cNvPr id="124" name="Text Box 7"/>
            <p:cNvSpPr txBox="1">
              <a:spLocks noChangeArrowheads="1"/>
            </p:cNvSpPr>
            <p:nvPr/>
          </p:nvSpPr>
          <p:spPr bwMode="auto">
            <a:xfrm>
              <a:off x="1187776" y="4924683"/>
              <a:ext cx="5528971" cy="95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90488" indent="-90488"/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「蕭蕭」是擬聲詞，形容馬的</a:t>
              </a:r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叫聲。</a:t>
              </a:r>
              <a:endPara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marL="90488" indent="-90488"/>
              <a:r>
                <a:rPr lang="zh-TW" altLang="en-US" sz="2800" dirty="0" smtClean="0">
                  <a:ea typeface="標楷體" panose="03000509000000000000" pitchFamily="65" charset="-120"/>
                </a:rPr>
                <a:t>「</a:t>
              </a:r>
              <a:r>
                <a:rPr lang="zh-TW" altLang="en-US" sz="2800" dirty="0">
                  <a:ea typeface="標楷體" panose="03000509000000000000" pitchFamily="65" charset="-120"/>
                </a:rPr>
                <a:t>鳴</a:t>
              </a:r>
              <a:r>
                <a:rPr lang="zh-TW" altLang="en-US" sz="2800" dirty="0" smtClean="0">
                  <a:ea typeface="標楷體" panose="03000509000000000000" pitchFamily="65" charset="-120"/>
                </a:rPr>
                <a:t>」在這句中的</a:t>
              </a:r>
              <a:r>
                <a:rPr lang="zh-TW" altLang="en-US" sz="2800" dirty="0">
                  <a:ea typeface="標楷體" panose="03000509000000000000" pitchFamily="65" charset="-120"/>
                </a:rPr>
                <a:t>意思是甚麼？</a:t>
              </a:r>
            </a:p>
          </p:txBody>
        </p:sp>
        <p:grpSp>
          <p:nvGrpSpPr>
            <p:cNvPr id="125" name="群組 124"/>
            <p:cNvGrpSpPr/>
            <p:nvPr/>
          </p:nvGrpSpPr>
          <p:grpSpPr>
            <a:xfrm>
              <a:off x="190258" y="3976736"/>
              <a:ext cx="1397151" cy="826122"/>
              <a:chOff x="778241" y="1784736"/>
              <a:chExt cx="2105635" cy="1245042"/>
            </a:xfrm>
          </p:grpSpPr>
          <p:pic>
            <p:nvPicPr>
              <p:cNvPr id="126" name="圖片 12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127" name="矩形 126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  <p:grpSp>
          <p:nvGrpSpPr>
            <p:cNvPr id="128" name="群組 127"/>
            <p:cNvGrpSpPr/>
            <p:nvPr/>
          </p:nvGrpSpPr>
          <p:grpSpPr>
            <a:xfrm>
              <a:off x="2257445" y="4083307"/>
              <a:ext cx="4312301" cy="783917"/>
              <a:chOff x="578863" y="1960176"/>
              <a:chExt cx="4018905" cy="510876"/>
            </a:xfrm>
          </p:grpSpPr>
          <p:pic>
            <p:nvPicPr>
              <p:cNvPr id="129" name="圖片 12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8863" y="1960176"/>
                <a:ext cx="4018905" cy="510876"/>
              </a:xfrm>
              <a:prstGeom prst="rect">
                <a:avLst/>
              </a:prstGeom>
            </p:spPr>
          </p:pic>
          <p:sp>
            <p:nvSpPr>
              <p:cNvPr id="130" name="矩形 129"/>
              <p:cNvSpPr/>
              <p:nvPr/>
            </p:nvSpPr>
            <p:spPr>
              <a:xfrm>
                <a:off x="867375" y="2057158"/>
                <a:ext cx="3441878" cy="3169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  <a:buFont typeface="Wingdings" panose="05000000000000000000" pitchFamily="2" charset="2"/>
                  <a:buNone/>
                </a:pPr>
                <a:r>
                  <a:rPr lang="zh-TW" altLang="en-US" sz="32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蕭蕭班馬鳴</a:t>
                </a:r>
              </a:p>
            </p:txBody>
          </p:sp>
        </p:grpSp>
      </p:grpSp>
      <p:grpSp>
        <p:nvGrpSpPr>
          <p:cNvPr id="2" name="群組 1"/>
          <p:cNvGrpSpPr/>
          <p:nvPr/>
        </p:nvGrpSpPr>
        <p:grpSpPr>
          <a:xfrm>
            <a:off x="1416230" y="5711106"/>
            <a:ext cx="5747494" cy="997323"/>
            <a:chOff x="1416230" y="5711106"/>
            <a:chExt cx="5747494" cy="997323"/>
          </a:xfrm>
        </p:grpSpPr>
        <p:grpSp>
          <p:nvGrpSpPr>
            <p:cNvPr id="131" name="群組 42"/>
            <p:cNvGrpSpPr/>
            <p:nvPr/>
          </p:nvGrpSpPr>
          <p:grpSpPr>
            <a:xfrm>
              <a:off x="5165329" y="5711106"/>
              <a:ext cx="1998395" cy="997323"/>
              <a:chOff x="772593" y="5565659"/>
              <a:chExt cx="1998395" cy="997323"/>
            </a:xfrm>
          </p:grpSpPr>
          <p:pic>
            <p:nvPicPr>
              <p:cNvPr id="132" name="圖片 13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2593" y="5565659"/>
                <a:ext cx="1998395" cy="997323"/>
              </a:xfrm>
              <a:prstGeom prst="rect">
                <a:avLst/>
              </a:prstGeom>
            </p:spPr>
          </p:pic>
          <p:sp>
            <p:nvSpPr>
              <p:cNvPr id="133" name="矩形 132"/>
              <p:cNvSpPr/>
              <p:nvPr/>
            </p:nvSpPr>
            <p:spPr>
              <a:xfrm>
                <a:off x="858719" y="5771932"/>
                <a:ext cx="182614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TW" altLang="en-US" sz="3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馬的叫聲</a:t>
                </a:r>
              </a:p>
            </p:txBody>
          </p:sp>
        </p:grpSp>
        <p:sp>
          <p:nvSpPr>
            <p:cNvPr id="134" name="矩形 45"/>
            <p:cNvSpPr/>
            <p:nvPr/>
          </p:nvSpPr>
          <p:spPr>
            <a:xfrm>
              <a:off x="1416230" y="5917381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鳴</a:t>
              </a:r>
              <a:r>
                <a:rPr lang="zh-TW" altLang="en-US" sz="32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」的意思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135" name="圖片 3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89682" y="6101498"/>
              <a:ext cx="578710" cy="216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0743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/>
      <p:bldP spid="1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878" y="3320463"/>
            <a:ext cx="4996437" cy="3538652"/>
          </a:xfrm>
          <a:prstGeom prst="rect">
            <a:avLst/>
          </a:prstGeom>
        </p:spPr>
      </p:pic>
      <p:grpSp>
        <p:nvGrpSpPr>
          <p:cNvPr id="15" name="群組 14"/>
          <p:cNvGrpSpPr/>
          <p:nvPr/>
        </p:nvGrpSpPr>
        <p:grpSpPr>
          <a:xfrm>
            <a:off x="987093" y="979633"/>
            <a:ext cx="7184863" cy="1489166"/>
            <a:chOff x="959661" y="0"/>
            <a:chExt cx="7184863" cy="1489166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ea typeface="標楷體" panose="03000509000000000000" pitchFamily="65" charset="-120"/>
                </a:rPr>
                <a:t>揮手自茲去，蕭蕭班馬</a:t>
              </a:r>
              <a:r>
                <a:rPr lang="zh-TW" altLang="en-US" sz="4400" b="1" dirty="0" smtClean="0">
                  <a:ea typeface="標楷體" panose="03000509000000000000" pitchFamily="65" charset="-120"/>
                </a:rPr>
                <a:t>鳴</a:t>
              </a:r>
              <a:endParaRPr lang="zh-TW" altLang="en-US" sz="4400" b="1" dirty="0">
                <a:ea typeface="標楷體" panose="03000509000000000000" pitchFamily="65" charset="-120"/>
              </a:endParaRPr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823280" y="4130476"/>
            <a:ext cx="7704899" cy="1692628"/>
            <a:chOff x="823280" y="3896410"/>
            <a:chExt cx="7704899" cy="1692628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3280" y="3896410"/>
              <a:ext cx="7704899" cy="1692628"/>
            </a:xfrm>
            <a:prstGeom prst="rect">
              <a:avLst/>
            </a:prstGeom>
          </p:spPr>
        </p:pic>
        <p:sp>
          <p:nvSpPr>
            <p:cNvPr id="21" name="文字方塊 20"/>
            <p:cNvSpPr txBox="1"/>
            <p:nvPr/>
          </p:nvSpPr>
          <p:spPr>
            <a:xfrm>
              <a:off x="1316443" y="4142559"/>
              <a:ext cx="67185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我跟朋友揮手作別，從此</a:t>
              </a:r>
              <a:r>
                <a:rPr lang="zh-TW" altLang="en-US" sz="3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離去。</a:t>
              </a:r>
              <a:endPara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r>
                <a:rPr lang="zh-TW" altLang="en-US" sz="3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分道揚鑣的馬不斷悲傷鳴</a:t>
              </a:r>
              <a:r>
                <a:rPr lang="zh-TW" altLang="en-US" sz="3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叫。</a:t>
              </a:r>
              <a:endParaRPr lang="zh-TW" altLang="en-US" sz="3600" b="1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2" name="文字方塊 21"/>
          <p:cNvSpPr txBox="1"/>
          <p:nvPr/>
        </p:nvSpPr>
        <p:spPr>
          <a:xfrm>
            <a:off x="863265" y="3200586"/>
            <a:ext cx="35252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全句的意思</a:t>
            </a:r>
            <a:r>
              <a:rPr lang="zh-TW" altLang="en-US" sz="4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是：</a:t>
            </a:r>
            <a:endParaRPr lang="en-US" altLang="zh-TW" sz="4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7788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742286" y="2497976"/>
            <a:ext cx="1659429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1500" dirty="0">
                <a:ea typeface="標楷體" panose="03000509000000000000" pitchFamily="65" charset="-120"/>
              </a:rPr>
              <a:t>完</a:t>
            </a:r>
          </a:p>
        </p:txBody>
      </p:sp>
    </p:spTree>
    <p:extLst>
      <p:ext uri="{BB962C8B-B14F-4D97-AF65-F5344CB8AC3E}">
        <p14:creationId xmlns:p14="http://schemas.microsoft.com/office/powerpoint/2010/main" val="1237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簡報4" id="{59A25BB4-7906-4BA9-A12F-B540B2DF64AD}" vid="{2550FC93-FDF7-4062-A19A-79813F96426F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CHIN_ppt-template</Template>
  <TotalTime>3702</TotalTime>
  <Words>1935</Words>
  <Application>Microsoft Office PowerPoint</Application>
  <PresentationFormat>如螢幕大小 (4:3)</PresentationFormat>
  <Paragraphs>353</Paragraphs>
  <Slides>30</Slides>
  <Notes>30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30</vt:i4>
      </vt:variant>
    </vt:vector>
  </HeadingPairs>
  <TitlesOfParts>
    <vt:vector size="31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首聯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送友人  李白</dc:title>
  <dc:creator>CHAN, Yan-nuen Sharon</dc:creator>
  <cp:lastModifiedBy>CHENG, Siu-kuen Susan</cp:lastModifiedBy>
  <cp:revision>342</cp:revision>
  <cp:lastPrinted>2016-01-20T08:28:33Z</cp:lastPrinted>
  <dcterms:created xsi:type="dcterms:W3CDTF">2015-06-11T01:10:32Z</dcterms:created>
  <dcterms:modified xsi:type="dcterms:W3CDTF">2016-03-16T07:26:35Z</dcterms:modified>
</cp:coreProperties>
</file>