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431" r:id="rId3"/>
    <p:sldId id="433" r:id="rId4"/>
    <p:sldId id="316" r:id="rId5"/>
    <p:sldId id="281" r:id="rId6"/>
    <p:sldId id="399" r:id="rId7"/>
    <p:sldId id="417" r:id="rId8"/>
    <p:sldId id="418" r:id="rId9"/>
    <p:sldId id="419" r:id="rId10"/>
    <p:sldId id="283" r:id="rId11"/>
    <p:sldId id="420" r:id="rId12"/>
    <p:sldId id="400" r:id="rId13"/>
    <p:sldId id="421" r:id="rId14"/>
    <p:sldId id="422" r:id="rId15"/>
    <p:sldId id="423" r:id="rId16"/>
    <p:sldId id="424" r:id="rId17"/>
    <p:sldId id="425" r:id="rId18"/>
    <p:sldId id="426" r:id="rId19"/>
    <p:sldId id="427" r:id="rId20"/>
    <p:sldId id="428" r:id="rId21"/>
    <p:sldId id="429" r:id="rId22"/>
    <p:sldId id="434" r:id="rId23"/>
  </p:sldIdLst>
  <p:sldSz cx="9144000" cy="6858000" type="screen4x3"/>
  <p:notesSz cx="6669088" cy="9928225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660066"/>
    <a:srgbClr val="FF9933"/>
    <a:srgbClr val="EA5D89"/>
    <a:srgbClr val="44546A"/>
    <a:srgbClr val="58585A"/>
    <a:srgbClr val="E7537A"/>
    <a:srgbClr val="FF9900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7" autoAdjust="0"/>
    <p:restoredTop sz="67152" autoAdjust="0"/>
  </p:normalViewPr>
  <p:slideViewPr>
    <p:cSldViewPr snapToGrid="0" showGuides="1">
      <p:cViewPr varScale="1">
        <p:scale>
          <a:sx n="70" d="100"/>
          <a:sy n="70" d="100"/>
        </p:scale>
        <p:origin x="-2022" y="-90"/>
      </p:cViewPr>
      <p:guideLst>
        <p:guide orient="horz" pos="218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606" y="60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5B90E-3D4D-4075-8B2B-6399F434147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55E54-AA6C-4ECC-AF18-4A858D311704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29255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11742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82132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1E519-3244-462F-BA49-9363FB2CB68A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74143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教師請學生從課文中圈出新詞彙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42851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HK" sz="1200" b="1" u="sng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字根配詞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 </a:t>
            </a:r>
            <a:endParaRPr lang="zh-TW" altLang="zh-HK" sz="1200" kern="1200" dirty="0" smtClean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 marL="220576" indent="-220576" defTabSz="882305">
              <a:defRPr/>
            </a:pPr>
            <a:endParaRPr kumimoji="1"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26604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教師引導學生</a:t>
            </a:r>
            <a:r>
              <a:rPr kumimoji="1" lang="zh-TW" altLang="zh-HK" sz="1200" dirty="0" smtClean="0">
                <a:latin typeface="標楷體" pitchFamily="65" charset="-120"/>
                <a:ea typeface="標楷體" pitchFamily="65" charset="-120"/>
              </a:rPr>
              <a:t>綜合所有單位的意思，</a:t>
            </a:r>
            <a:r>
              <a:rPr kumimoji="1" lang="zh-TW" altLang="en-US" sz="1200" dirty="0" smtClean="0">
                <a:latin typeface="標楷體" pitchFamily="65" charset="-120"/>
                <a:ea typeface="標楷體" pitchFamily="65" charset="-120"/>
              </a:rPr>
              <a:t>並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推敲整個字詞組合的意思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1" lang="zh-TW" altLang="zh-HK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16249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HK" sz="1200" b="1" u="sng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字根配詞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 </a:t>
            </a:r>
            <a:endParaRPr lang="zh-TW" altLang="zh-HK" sz="1200" kern="1200" dirty="0" smtClean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None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None/>
            </a:pP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詞義聯想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1)  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找出與目標詞彙意思相近的詞彙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2)  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找出與目標詞彙意思相反的詞彙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882305">
              <a:spcBef>
                <a:spcPct val="0"/>
              </a:spcBef>
              <a:defRPr/>
            </a:pPr>
            <a:endParaRPr kumimoji="1" lang="zh-TW" altLang="zh-HK" dirty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0456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HK" sz="1200" b="1" u="sng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字根配詞</a:t>
            </a:r>
            <a:endParaRPr lang="zh-TW" altLang="zh-HK" sz="1200" u="sng" kern="1200" dirty="0" smtClean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AutoNum type="arabicParenR" startAt="3"/>
              <a:tabLst/>
              <a:defRPr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arenR"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綜合這些線索，推敲目標詞彙的意思</a:t>
            </a:r>
            <a:endParaRPr lang="zh-HK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37534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>
              <a:defRPr/>
            </a:pPr>
            <a:endParaRPr lang="zh-HK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6126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教師引導學生</a:t>
            </a:r>
            <a:r>
              <a:rPr kumimoji="1" lang="zh-TW" altLang="zh-HK" dirty="0">
                <a:latin typeface="標楷體" pitchFamily="65" charset="-120"/>
                <a:ea typeface="標楷體" pitchFamily="65" charset="-120"/>
              </a:rPr>
              <a:t>綜合所有單位的意思，</a:t>
            </a:r>
            <a:r>
              <a:rPr kumimoji="1" lang="zh-TW" altLang="en-US" dirty="0">
                <a:latin typeface="標楷體" pitchFamily="65" charset="-120"/>
                <a:ea typeface="標楷體" pitchFamily="65" charset="-120"/>
              </a:rPr>
              <a:t>並</a:t>
            </a:r>
            <a:r>
              <a:rPr kumimoji="1" lang="zh-TW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推敲整個字詞組合的意思</a:t>
            </a:r>
            <a:r>
              <a:rPr kumimoji="1"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1" lang="zh-TW" altLang="zh-HK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0460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>
              <a:defRPr/>
            </a:pPr>
            <a:endParaRPr lang="zh-HK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endParaRPr lang="zh-HK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10792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綜合這些線索，推敲目標詞彙的意思</a:t>
            </a:r>
          </a:p>
          <a:p>
            <a:pPr marL="220576" indent="-220576">
              <a:defRPr/>
            </a:pPr>
            <a:endParaRPr kumimoji="1" lang="en-US" altLang="zh-TW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0576" indent="-220576">
              <a:defRPr/>
            </a:pPr>
            <a:r>
              <a:rPr kumimoji="1" lang="zh-TW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情境聯想 </a:t>
            </a:r>
            <a:endParaRPr kumimoji="1" lang="en-US" altLang="zh-TW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推測目標詞彙可與哪些情境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(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時、地、人和事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)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作連繫</a:t>
            </a:r>
            <a:endParaRPr kumimoji="1" lang="en-US" altLang="zh-TW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311965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305">
              <a:spcBef>
                <a:spcPct val="0"/>
              </a:spcBef>
              <a:defRPr/>
            </a:pP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zh-HK" altLang="en-US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觀察目標字，按已有知識辨識形旁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用形旁的意思推測目標字的含意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arenR"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綜合這些線索，推敲目標詞彙的意思</a:t>
            </a:r>
            <a:endParaRPr kumimoji="1" lang="en-US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043546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>
              <a:spcBef>
                <a:spcPct val="0"/>
              </a:spcBef>
              <a:defRPr/>
            </a:pP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綜合這些線索，推敲目標詞彙的意思</a:t>
            </a:r>
            <a:endParaRPr lang="zh-TW" altLang="zh-HK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756496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>
              <a:spcBef>
                <a:spcPct val="0"/>
              </a:spcBef>
              <a:defRPr/>
            </a:pP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lang="zh-HK" altLang="en-US" sz="12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形旁推測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觀察目標字，按已有知識辨識形旁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用形旁的意思推測目標字的含意</a:t>
            </a:r>
          </a:p>
          <a:p>
            <a:pPr>
              <a:spcBef>
                <a:spcPct val="0"/>
              </a:spcBef>
              <a:defRPr/>
            </a:pP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綜合這些線索，推敲目標詞彙的意思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HK" sz="1200" b="1" u="sng" dirty="0" smtClean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HK" altLang="en-US" sz="12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情境聯想</a:t>
            </a:r>
          </a:p>
          <a:p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推測目標詞彙可與哪些情境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(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時、地、人和事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)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作連繫</a:t>
            </a:r>
            <a:endParaRPr kumimoji="1" lang="zh-TW" altLang="zh-HK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749410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  <a:endParaRPr kumimoji="1" lang="zh-TW" altLang="zh-HK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585376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教師引導學生</a:t>
            </a:r>
            <a:r>
              <a:rPr kumimoji="1" lang="zh-TW" altLang="zh-HK" dirty="0">
                <a:latin typeface="標楷體" pitchFamily="65" charset="-120"/>
                <a:ea typeface="標楷體" pitchFamily="65" charset="-120"/>
              </a:rPr>
              <a:t>綜合所有單位的意思，</a:t>
            </a:r>
            <a:r>
              <a:rPr kumimoji="1" lang="zh-TW" altLang="en-US" dirty="0">
                <a:latin typeface="標楷體" pitchFamily="65" charset="-120"/>
                <a:ea typeface="標楷體" pitchFamily="65" charset="-120"/>
              </a:rPr>
              <a:t>並</a:t>
            </a:r>
            <a:r>
              <a:rPr kumimoji="1" lang="zh-TW" altLang="zh-HK" dirty="0">
                <a:latin typeface="標楷體" panose="03000509000000000000" pitchFamily="65" charset="-120"/>
                <a:ea typeface="標楷體" panose="03000509000000000000" pitchFamily="65" charset="-120"/>
              </a:rPr>
              <a:t>推敲整個字詞組合的意思</a:t>
            </a:r>
            <a:r>
              <a:rPr kumimoji="1"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1" lang="zh-TW" altLang="zh-HK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17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18703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zh-HK" altLang="en-US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觀察目標字，按已有知識辨識形旁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用形旁的意思推測目標字的含意</a:t>
            </a:r>
          </a:p>
          <a:p>
            <a:pPr marL="0" marR="0" indent="0" algn="l" defTabSz="882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882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綜合這些線索，推敲目標詞彙的意思</a:t>
            </a:r>
            <a:endParaRPr kumimoji="1"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971140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1)  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閱讀句子或段落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2)  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找出能幫助推敲目標詞彙意思的線索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3)  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綜合這些線索，推敲目標詞彙的意思</a:t>
            </a:r>
          </a:p>
          <a:p>
            <a:pPr>
              <a:spcBef>
                <a:spcPct val="0"/>
              </a:spcBef>
              <a:defRPr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marL="0" marR="0" indent="0" algn="l" defTabSz="882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HK" altLang="en-US" sz="12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情境聯想</a:t>
            </a:r>
          </a:p>
          <a:p>
            <a:pPr marL="0" marR="0" indent="0" algn="l" defTabSz="882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1)  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推測目標詞彙可與哪些情境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時、地、人和事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作連繫</a:t>
            </a:r>
            <a:endParaRPr kumimoji="1"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32457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882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HK" altLang="en-US" sz="12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形旁推測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觀察目標字，按已有知識辨識形旁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用形旁的意思推測目標字的含意</a:t>
            </a:r>
          </a:p>
          <a:p>
            <a:pPr marL="0" marR="0" indent="0" algn="l" defTabSz="882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882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綜合這些線索，推敲目標詞彙的意思</a:t>
            </a:r>
          </a:p>
          <a:p>
            <a:pPr>
              <a:spcBef>
                <a:spcPct val="0"/>
              </a:spcBef>
              <a:defRPr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marL="0" marR="0" indent="0" algn="l" defTabSz="882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HK" altLang="en-US" sz="12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情境聯想</a:t>
            </a:r>
          </a:p>
          <a:p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推測目標詞彙可與哪些情境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(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時、地、人和事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)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作連繫</a:t>
            </a:r>
            <a:endParaRPr kumimoji="1"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406782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>
              <a:defRPr/>
            </a:pPr>
            <a:endParaRPr lang="en-US" altLang="zh-HK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endParaRPr lang="zh-HK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綜合這些線索，推敲目標詞彙的意思</a:t>
            </a:r>
            <a:endParaRPr kumimoji="1" lang="en-US" altLang="zh-TW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781474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41319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11655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16393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9975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63718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43641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69112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97966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98441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91762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01978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50120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4944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2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emf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emf"/><Relationship Id="rId5" Type="http://schemas.openxmlformats.org/officeDocument/2006/relationships/image" Target="../media/image21.png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21.png"/><Relationship Id="rId4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3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19.emf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0.emf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3.png"/><Relationship Id="rId4" Type="http://schemas.openxmlformats.org/officeDocument/2006/relationships/image" Target="../media/image19.emf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5" Type="http://schemas.openxmlformats.org/officeDocument/2006/relationships/image" Target="../media/image13.png"/><Relationship Id="rId4" Type="http://schemas.openxmlformats.org/officeDocument/2006/relationships/image" Target="../media/image19.emf"/><Relationship Id="rId9" Type="http://schemas.openxmlformats.org/officeDocument/2006/relationships/image" Target="../media/image2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35.png"/><Relationship Id="rId3" Type="http://schemas.openxmlformats.org/officeDocument/2006/relationships/image" Target="../media/image13.png"/><Relationship Id="rId7" Type="http://schemas.openxmlformats.org/officeDocument/2006/relationships/image" Target="../media/image33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11" Type="http://schemas.openxmlformats.org/officeDocument/2006/relationships/image" Target="../media/image19.emf"/><Relationship Id="rId5" Type="http://schemas.openxmlformats.org/officeDocument/2006/relationships/image" Target="../media/image31.png"/><Relationship Id="rId15" Type="http://schemas.openxmlformats.org/officeDocument/2006/relationships/image" Target="../media/image37.png"/><Relationship Id="rId10" Type="http://schemas.openxmlformats.org/officeDocument/2006/relationships/image" Target="../media/image34.png"/><Relationship Id="rId4" Type="http://schemas.openxmlformats.org/officeDocument/2006/relationships/image" Target="../media/image30.png"/><Relationship Id="rId9" Type="http://schemas.openxmlformats.org/officeDocument/2006/relationships/image" Target="../media/image20.emf"/><Relationship Id="rId1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38.png"/><Relationship Id="rId7" Type="http://schemas.openxmlformats.org/officeDocument/2006/relationships/image" Target="../media/image19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39.png"/><Relationship Id="rId4" Type="http://schemas.openxmlformats.org/officeDocument/2006/relationships/image" Target="../media/image13.png"/><Relationship Id="rId9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20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11" Type="http://schemas.openxmlformats.org/officeDocument/2006/relationships/image" Target="../media/image36.png"/><Relationship Id="rId5" Type="http://schemas.openxmlformats.org/officeDocument/2006/relationships/image" Target="../media/image19.emf"/><Relationship Id="rId10" Type="http://schemas.openxmlformats.org/officeDocument/2006/relationships/image" Target="../media/image39.png"/><Relationship Id="rId4" Type="http://schemas.openxmlformats.org/officeDocument/2006/relationships/image" Target="../media/image21.png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20.emf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5" Type="http://schemas.openxmlformats.org/officeDocument/2006/relationships/image" Target="../media/image13.png"/><Relationship Id="rId4" Type="http://schemas.openxmlformats.org/officeDocument/2006/relationships/image" Target="../media/image23.png"/><Relationship Id="rId9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" y="3198724"/>
            <a:ext cx="3312608" cy="3659276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1478615" y="1592094"/>
            <a:ext cx="6209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賣油翁  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歐陽修</a:t>
            </a:r>
            <a:endParaRPr lang="zh-HK" altLang="en-US" sz="7200" dirty="0"/>
          </a:p>
        </p:txBody>
      </p:sp>
    </p:spTree>
    <p:extLst>
      <p:ext uri="{BB962C8B-B14F-4D97-AF65-F5344CB8AC3E}">
        <p14:creationId xmlns:p14="http://schemas.microsoft.com/office/powerpoint/2010/main" val="46319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594360" y="348485"/>
            <a:ext cx="2990983" cy="8199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54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學習難點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860378" y="2837979"/>
            <a:ext cx="74232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Font typeface="+mj-lt"/>
              <a:buAutoNum type="arabicPeriod"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未能推敲新詞彙的意思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例如：善射、當世無雙、自矜</a:t>
            </a: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8956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圖片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50" y="543435"/>
            <a:ext cx="9143244" cy="6296647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193516" y="1029924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260564" y="793134"/>
            <a:ext cx="14579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451851" y="793134"/>
            <a:ext cx="18133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239995" y="3476315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262244" y="5022280"/>
            <a:ext cx="32918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50709" y="2476516"/>
            <a:ext cx="13716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9" name="文字方塊 48"/>
          <p:cNvSpPr txBox="1"/>
          <p:nvPr/>
        </p:nvSpPr>
        <p:spPr>
          <a:xfrm>
            <a:off x="2260399" y="1200978"/>
            <a:ext cx="3313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將目標字詞組合分拆成有意思的單位</a:t>
            </a:r>
          </a:p>
        </p:txBody>
      </p:sp>
      <p:sp>
        <p:nvSpPr>
          <p:cNvPr id="50" name="文字方塊 49"/>
          <p:cNvSpPr txBox="1"/>
          <p:nvPr/>
        </p:nvSpPr>
        <p:spPr>
          <a:xfrm>
            <a:off x="1209295" y="2864946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形旁推測</a:t>
            </a:r>
          </a:p>
        </p:txBody>
      </p:sp>
      <p:sp>
        <p:nvSpPr>
          <p:cNvPr id="51" name="文字方塊 50"/>
          <p:cNvSpPr txBox="1"/>
          <p:nvPr/>
        </p:nvSpPr>
        <p:spPr>
          <a:xfrm>
            <a:off x="1344100" y="3160245"/>
            <a:ext cx="322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觀察目標字，按已有知識辨識形旁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709462" y="3766721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詞義聯想</a:t>
            </a:r>
          </a:p>
        </p:txBody>
      </p:sp>
      <p:sp>
        <p:nvSpPr>
          <p:cNvPr id="53" name="文字方塊 52"/>
          <p:cNvSpPr txBox="1"/>
          <p:nvPr/>
        </p:nvSpPr>
        <p:spPr>
          <a:xfrm>
            <a:off x="852743" y="4066229"/>
            <a:ext cx="3214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與目標詞彙意思相近的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179228" y="4731498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情境聯想</a:t>
            </a:r>
          </a:p>
        </p:txBody>
      </p:sp>
      <p:sp>
        <p:nvSpPr>
          <p:cNvPr id="55" name="文字方塊 54"/>
          <p:cNvSpPr txBox="1"/>
          <p:nvPr/>
        </p:nvSpPr>
        <p:spPr>
          <a:xfrm>
            <a:off x="457493" y="5070151"/>
            <a:ext cx="3046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推測目標詞彙可與哪些情境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時、地、人和事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</a:t>
            </a:r>
          </a:p>
        </p:txBody>
      </p:sp>
      <p:sp>
        <p:nvSpPr>
          <p:cNvPr id="56" name="文字方塊 55"/>
          <p:cNvSpPr txBox="1"/>
          <p:nvPr/>
        </p:nvSpPr>
        <p:spPr>
          <a:xfrm>
            <a:off x="179228" y="5693484"/>
            <a:ext cx="1661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多感官聯想</a:t>
            </a:r>
          </a:p>
        </p:txBody>
      </p:sp>
      <p:sp>
        <p:nvSpPr>
          <p:cNvPr id="57" name="文字方塊 56"/>
          <p:cNvSpPr txBox="1"/>
          <p:nvPr/>
        </p:nvSpPr>
        <p:spPr>
          <a:xfrm>
            <a:off x="159554" y="6033054"/>
            <a:ext cx="3118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推測目標詞彙可與哪些感官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視覺、聽覺、嗅覺、味覺、觸覺及心情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 </a:t>
            </a:r>
          </a:p>
        </p:txBody>
      </p:sp>
      <p:sp>
        <p:nvSpPr>
          <p:cNvPr id="58" name="文字方塊 57"/>
          <p:cNvSpPr txBox="1"/>
          <p:nvPr/>
        </p:nvSpPr>
        <p:spPr>
          <a:xfrm>
            <a:off x="6099145" y="1377466"/>
            <a:ext cx="2609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一些跟目標詞彙的意思和特性相近的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9" name="文字方塊 58"/>
          <p:cNvSpPr txBox="1"/>
          <p:nvPr/>
        </p:nvSpPr>
        <p:spPr>
          <a:xfrm>
            <a:off x="5028657" y="3945682"/>
            <a:ext cx="2769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閱讀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句子或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段落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4237320" y="5441983"/>
            <a:ext cx="3195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專科詞彙及相關學科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1" name="文字方塊 60"/>
          <p:cNvSpPr txBox="1"/>
          <p:nvPr/>
        </p:nvSpPr>
        <p:spPr>
          <a:xfrm>
            <a:off x="2027532" y="1503569"/>
            <a:ext cx="3554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把分拆了的單位配上適當的字詞，成為另一字詞組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2" name="文字方塊 61"/>
          <p:cNvSpPr txBox="1"/>
          <p:nvPr/>
        </p:nvSpPr>
        <p:spPr>
          <a:xfrm>
            <a:off x="1732995" y="1949954"/>
            <a:ext cx="3644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綜合所有單位的意思，推敲整個字詞組合的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3" name="文字方塊 62"/>
          <p:cNvSpPr txBox="1"/>
          <p:nvPr/>
        </p:nvSpPr>
        <p:spPr>
          <a:xfrm>
            <a:off x="1209295" y="3427558"/>
            <a:ext cx="325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用形旁的意思推測目標字的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含意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4" name="文字方塊 63"/>
          <p:cNvSpPr txBox="1"/>
          <p:nvPr/>
        </p:nvSpPr>
        <p:spPr>
          <a:xfrm>
            <a:off x="708412" y="4374977"/>
            <a:ext cx="3341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找出與目標詞彙意思相反的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5" name="文字方塊 64"/>
          <p:cNvSpPr txBox="1"/>
          <p:nvPr/>
        </p:nvSpPr>
        <p:spPr>
          <a:xfrm>
            <a:off x="5564714" y="2731588"/>
            <a:ext cx="2476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將這組詞彙與其他相關類別的詞彙作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比對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5876924" y="1947102"/>
            <a:ext cx="2487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將意思和特性相近的詞彙放在同一組，用一個類別名稱代表這組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7" name="文字方塊 66"/>
          <p:cNvSpPr txBox="1"/>
          <p:nvPr/>
        </p:nvSpPr>
        <p:spPr>
          <a:xfrm>
            <a:off x="4672334" y="4582970"/>
            <a:ext cx="3389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綜合這些線索，推敲目標詞彙的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4831678" y="4264326"/>
            <a:ext cx="3322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找出能幫助推敲目標詞彙意思的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線索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9" name="文字方塊 68"/>
          <p:cNvSpPr txBox="1"/>
          <p:nvPr/>
        </p:nvSpPr>
        <p:spPr>
          <a:xfrm>
            <a:off x="3840480" y="6058100"/>
            <a:ext cx="4598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歸納推測的資料，再配合專科詞彙的正確意思，重新展示學科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4057351" y="5749332"/>
            <a:ext cx="3186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推測專科詞彙和該學科概念的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1" name="群組 70"/>
          <p:cNvGrpSpPr/>
          <p:nvPr/>
        </p:nvGrpSpPr>
        <p:grpSpPr>
          <a:xfrm>
            <a:off x="332122" y="89522"/>
            <a:ext cx="2801746" cy="434838"/>
            <a:chOff x="555461" y="1842887"/>
            <a:chExt cx="2801746" cy="434838"/>
          </a:xfrm>
        </p:grpSpPr>
        <p:grpSp>
          <p:nvGrpSpPr>
            <p:cNvPr id="72" name="群組 71"/>
            <p:cNvGrpSpPr/>
            <p:nvPr/>
          </p:nvGrpSpPr>
          <p:grpSpPr>
            <a:xfrm>
              <a:off x="906818" y="1844945"/>
              <a:ext cx="2450389" cy="432780"/>
              <a:chOff x="906818" y="1844945"/>
              <a:chExt cx="2450389" cy="432780"/>
            </a:xfrm>
          </p:grpSpPr>
          <p:pic>
            <p:nvPicPr>
              <p:cNvPr id="74" name="圖片 7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6818" y="1844945"/>
                <a:ext cx="2450389" cy="432780"/>
              </a:xfrm>
              <a:prstGeom prst="rect">
                <a:avLst/>
              </a:prstGeom>
            </p:spPr>
          </p:pic>
          <p:sp>
            <p:nvSpPr>
              <p:cNvPr id="75" name="文字方塊 74"/>
              <p:cNvSpPr txBox="1"/>
              <p:nvPr/>
            </p:nvSpPr>
            <p:spPr bwMode="auto">
              <a:xfrm>
                <a:off x="924048" y="1876715"/>
                <a:ext cx="2364750" cy="3539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TW" altLang="en-US" sz="1700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本課節會運用到的策略</a:t>
                </a:r>
                <a:endParaRPr lang="zh-HK" altLang="en-US" sz="17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73" name="圖片 7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461" y="1842887"/>
              <a:ext cx="403756" cy="403756"/>
            </a:xfrm>
            <a:prstGeom prst="rect">
              <a:avLst/>
            </a:prstGeom>
          </p:spPr>
        </p:pic>
      </p:grpSp>
      <p:sp>
        <p:nvSpPr>
          <p:cNvPr id="76" name="Parallelogram 35"/>
          <p:cNvSpPr/>
          <p:nvPr/>
        </p:nvSpPr>
        <p:spPr>
          <a:xfrm>
            <a:off x="1499678" y="792423"/>
            <a:ext cx="4512239" cy="1651480"/>
          </a:xfrm>
          <a:custGeom>
            <a:avLst/>
            <a:gdLst>
              <a:gd name="connsiteX0" fmla="*/ 0 w 4512239"/>
              <a:gd name="connsiteY0" fmla="*/ 1619949 h 1619949"/>
              <a:gd name="connsiteX1" fmla="*/ 1054554 w 4512239"/>
              <a:gd name="connsiteY1" fmla="*/ 0 h 1619949"/>
              <a:gd name="connsiteX2" fmla="*/ 4512239 w 4512239"/>
              <a:gd name="connsiteY2" fmla="*/ 0 h 1619949"/>
              <a:gd name="connsiteX3" fmla="*/ 3457685 w 4512239"/>
              <a:gd name="connsiteY3" fmla="*/ 1619949 h 1619949"/>
              <a:gd name="connsiteX4" fmla="*/ 0 w 4512239"/>
              <a:gd name="connsiteY4" fmla="*/ 1619949 h 1619949"/>
              <a:gd name="connsiteX0" fmla="*/ 0 w 4512239"/>
              <a:gd name="connsiteY0" fmla="*/ 1619949 h 1651480"/>
              <a:gd name="connsiteX1" fmla="*/ 1054554 w 4512239"/>
              <a:gd name="connsiteY1" fmla="*/ 0 h 1651480"/>
              <a:gd name="connsiteX2" fmla="*/ 4512239 w 4512239"/>
              <a:gd name="connsiteY2" fmla="*/ 0 h 1651480"/>
              <a:gd name="connsiteX3" fmla="*/ 3730954 w 4512239"/>
              <a:gd name="connsiteY3" fmla="*/ 1651480 h 1651480"/>
              <a:gd name="connsiteX4" fmla="*/ 0 w 4512239"/>
              <a:gd name="connsiteY4" fmla="*/ 1619949 h 165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2239" h="1651480">
                <a:moveTo>
                  <a:pt x="0" y="1619949"/>
                </a:moveTo>
                <a:lnTo>
                  <a:pt x="1054554" y="0"/>
                </a:lnTo>
                <a:lnTo>
                  <a:pt x="4512239" y="0"/>
                </a:lnTo>
                <a:lnTo>
                  <a:pt x="3730954" y="1651480"/>
                </a:lnTo>
                <a:lnTo>
                  <a:pt x="0" y="1619949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7" name="Parallelogram 35"/>
          <p:cNvSpPr/>
          <p:nvPr/>
        </p:nvSpPr>
        <p:spPr>
          <a:xfrm>
            <a:off x="580082" y="2514667"/>
            <a:ext cx="4598326" cy="1267754"/>
          </a:xfrm>
          <a:custGeom>
            <a:avLst/>
            <a:gdLst>
              <a:gd name="connsiteX0" fmla="*/ 0 w 4512239"/>
              <a:gd name="connsiteY0" fmla="*/ 1619949 h 1619949"/>
              <a:gd name="connsiteX1" fmla="*/ 1054554 w 4512239"/>
              <a:gd name="connsiteY1" fmla="*/ 0 h 1619949"/>
              <a:gd name="connsiteX2" fmla="*/ 4512239 w 4512239"/>
              <a:gd name="connsiteY2" fmla="*/ 0 h 1619949"/>
              <a:gd name="connsiteX3" fmla="*/ 3457685 w 4512239"/>
              <a:gd name="connsiteY3" fmla="*/ 1619949 h 1619949"/>
              <a:gd name="connsiteX4" fmla="*/ 0 w 4512239"/>
              <a:gd name="connsiteY4" fmla="*/ 1619949 h 1619949"/>
              <a:gd name="connsiteX0" fmla="*/ 0 w 4512239"/>
              <a:gd name="connsiteY0" fmla="*/ 1619949 h 1651480"/>
              <a:gd name="connsiteX1" fmla="*/ 1054554 w 4512239"/>
              <a:gd name="connsiteY1" fmla="*/ 0 h 1651480"/>
              <a:gd name="connsiteX2" fmla="*/ 4512239 w 4512239"/>
              <a:gd name="connsiteY2" fmla="*/ 0 h 1651480"/>
              <a:gd name="connsiteX3" fmla="*/ 3730954 w 4512239"/>
              <a:gd name="connsiteY3" fmla="*/ 1651480 h 1651480"/>
              <a:gd name="connsiteX4" fmla="*/ 0 w 4512239"/>
              <a:gd name="connsiteY4" fmla="*/ 1619949 h 1651480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3730954 w 4512239"/>
              <a:gd name="connsiteY3" fmla="*/ 1665287 h 1665287"/>
              <a:gd name="connsiteX4" fmla="*/ 0 w 4512239"/>
              <a:gd name="connsiteY4" fmla="*/ 1633756 h 1665287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4216967 w 4512239"/>
              <a:gd name="connsiteY3" fmla="*/ 1665287 h 1665287"/>
              <a:gd name="connsiteX4" fmla="*/ 0 w 4512239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216967 w 4832566"/>
              <a:gd name="connsiteY3" fmla="*/ 1665287 h 1665287"/>
              <a:gd name="connsiteX4" fmla="*/ 0 w 4832566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172785 w 4832566"/>
              <a:gd name="connsiteY3" fmla="*/ 1665287 h 1665287"/>
              <a:gd name="connsiteX4" fmla="*/ 0 w 4832566"/>
              <a:gd name="connsiteY4" fmla="*/ 1633756 h 1665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2566" h="1665287">
                <a:moveTo>
                  <a:pt x="0" y="1633756"/>
                </a:moveTo>
                <a:lnTo>
                  <a:pt x="877823" y="0"/>
                </a:lnTo>
                <a:lnTo>
                  <a:pt x="4832566" y="27613"/>
                </a:lnTo>
                <a:lnTo>
                  <a:pt x="4172785" y="1665287"/>
                </a:lnTo>
                <a:lnTo>
                  <a:pt x="0" y="1633756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8" name="Parallelogram 35"/>
          <p:cNvSpPr/>
          <p:nvPr/>
        </p:nvSpPr>
        <p:spPr>
          <a:xfrm>
            <a:off x="71076" y="4704618"/>
            <a:ext cx="3995827" cy="928440"/>
          </a:xfrm>
          <a:custGeom>
            <a:avLst/>
            <a:gdLst>
              <a:gd name="connsiteX0" fmla="*/ 0 w 4512239"/>
              <a:gd name="connsiteY0" fmla="*/ 1619949 h 1619949"/>
              <a:gd name="connsiteX1" fmla="*/ 1054554 w 4512239"/>
              <a:gd name="connsiteY1" fmla="*/ 0 h 1619949"/>
              <a:gd name="connsiteX2" fmla="*/ 4512239 w 4512239"/>
              <a:gd name="connsiteY2" fmla="*/ 0 h 1619949"/>
              <a:gd name="connsiteX3" fmla="*/ 3457685 w 4512239"/>
              <a:gd name="connsiteY3" fmla="*/ 1619949 h 1619949"/>
              <a:gd name="connsiteX4" fmla="*/ 0 w 4512239"/>
              <a:gd name="connsiteY4" fmla="*/ 1619949 h 1619949"/>
              <a:gd name="connsiteX0" fmla="*/ 0 w 4512239"/>
              <a:gd name="connsiteY0" fmla="*/ 1619949 h 1651480"/>
              <a:gd name="connsiteX1" fmla="*/ 1054554 w 4512239"/>
              <a:gd name="connsiteY1" fmla="*/ 0 h 1651480"/>
              <a:gd name="connsiteX2" fmla="*/ 4512239 w 4512239"/>
              <a:gd name="connsiteY2" fmla="*/ 0 h 1651480"/>
              <a:gd name="connsiteX3" fmla="*/ 3730954 w 4512239"/>
              <a:gd name="connsiteY3" fmla="*/ 1651480 h 1651480"/>
              <a:gd name="connsiteX4" fmla="*/ 0 w 4512239"/>
              <a:gd name="connsiteY4" fmla="*/ 1619949 h 1651480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3730954 w 4512239"/>
              <a:gd name="connsiteY3" fmla="*/ 1665287 h 1665287"/>
              <a:gd name="connsiteX4" fmla="*/ 0 w 4512239"/>
              <a:gd name="connsiteY4" fmla="*/ 1633756 h 1665287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4216967 w 4512239"/>
              <a:gd name="connsiteY3" fmla="*/ 1665287 h 1665287"/>
              <a:gd name="connsiteX4" fmla="*/ 0 w 4512239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216967 w 4832566"/>
              <a:gd name="connsiteY3" fmla="*/ 1665287 h 1665287"/>
              <a:gd name="connsiteX4" fmla="*/ 0 w 4832566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172785 w 4832566"/>
              <a:gd name="connsiteY3" fmla="*/ 1665287 h 1665287"/>
              <a:gd name="connsiteX4" fmla="*/ 0 w 4832566"/>
              <a:gd name="connsiteY4" fmla="*/ 1633756 h 1665287"/>
              <a:gd name="connsiteX0" fmla="*/ 0 w 4832566"/>
              <a:gd name="connsiteY0" fmla="*/ 1633756 h 1633756"/>
              <a:gd name="connsiteX1" fmla="*/ 877823 w 4832566"/>
              <a:gd name="connsiteY1" fmla="*/ 0 h 1633756"/>
              <a:gd name="connsiteX2" fmla="*/ 4832566 w 4832566"/>
              <a:gd name="connsiteY2" fmla="*/ 27613 h 1633756"/>
              <a:gd name="connsiteX3" fmla="*/ 4349517 w 4832566"/>
              <a:gd name="connsiteY3" fmla="*/ 1223490 h 1633756"/>
              <a:gd name="connsiteX4" fmla="*/ 0 w 4832566"/>
              <a:gd name="connsiteY4" fmla="*/ 1633756 h 1633756"/>
              <a:gd name="connsiteX0" fmla="*/ 0 w 4158776"/>
              <a:gd name="connsiteY0" fmla="*/ 1247186 h 1247186"/>
              <a:gd name="connsiteX1" fmla="*/ 204033 w 4158776"/>
              <a:gd name="connsiteY1" fmla="*/ 0 h 1247186"/>
              <a:gd name="connsiteX2" fmla="*/ 4158776 w 4158776"/>
              <a:gd name="connsiteY2" fmla="*/ 27613 h 1247186"/>
              <a:gd name="connsiteX3" fmla="*/ 3675727 w 4158776"/>
              <a:gd name="connsiteY3" fmla="*/ 1223490 h 1247186"/>
              <a:gd name="connsiteX4" fmla="*/ 0 w 4158776"/>
              <a:gd name="connsiteY4" fmla="*/ 1247186 h 1247186"/>
              <a:gd name="connsiteX0" fmla="*/ 0 w 4225050"/>
              <a:gd name="connsiteY0" fmla="*/ 1247186 h 1247186"/>
              <a:gd name="connsiteX1" fmla="*/ 270307 w 4225050"/>
              <a:gd name="connsiteY1" fmla="*/ 0 h 1247186"/>
              <a:gd name="connsiteX2" fmla="*/ 4225050 w 4225050"/>
              <a:gd name="connsiteY2" fmla="*/ 27613 h 1247186"/>
              <a:gd name="connsiteX3" fmla="*/ 3742001 w 4225050"/>
              <a:gd name="connsiteY3" fmla="*/ 1223490 h 1247186"/>
              <a:gd name="connsiteX4" fmla="*/ 0 w 4225050"/>
              <a:gd name="connsiteY4" fmla="*/ 1247186 h 1247186"/>
              <a:gd name="connsiteX0" fmla="*/ 0 w 4225050"/>
              <a:gd name="connsiteY0" fmla="*/ 1219573 h 1219573"/>
              <a:gd name="connsiteX1" fmla="*/ 93575 w 4225050"/>
              <a:gd name="connsiteY1" fmla="*/ 0 h 1219573"/>
              <a:gd name="connsiteX2" fmla="*/ 4225050 w 4225050"/>
              <a:gd name="connsiteY2" fmla="*/ 0 h 1219573"/>
              <a:gd name="connsiteX3" fmla="*/ 3742001 w 4225050"/>
              <a:gd name="connsiteY3" fmla="*/ 1195877 h 1219573"/>
              <a:gd name="connsiteX4" fmla="*/ 0 w 4225050"/>
              <a:gd name="connsiteY4" fmla="*/ 1219573 h 1219573"/>
              <a:gd name="connsiteX0" fmla="*/ 0 w 4225050"/>
              <a:gd name="connsiteY0" fmla="*/ 1219573 h 1219573"/>
              <a:gd name="connsiteX1" fmla="*/ 5208 w 4225050"/>
              <a:gd name="connsiteY1" fmla="*/ 0 h 1219573"/>
              <a:gd name="connsiteX2" fmla="*/ 4225050 w 4225050"/>
              <a:gd name="connsiteY2" fmla="*/ 0 h 1219573"/>
              <a:gd name="connsiteX3" fmla="*/ 3742001 w 4225050"/>
              <a:gd name="connsiteY3" fmla="*/ 1195877 h 1219573"/>
              <a:gd name="connsiteX4" fmla="*/ 0 w 4225050"/>
              <a:gd name="connsiteY4" fmla="*/ 1219573 h 1219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5050" h="1219573">
                <a:moveTo>
                  <a:pt x="0" y="1219573"/>
                </a:moveTo>
                <a:lnTo>
                  <a:pt x="5208" y="0"/>
                </a:lnTo>
                <a:lnTo>
                  <a:pt x="4225050" y="0"/>
                </a:lnTo>
                <a:lnTo>
                  <a:pt x="3742001" y="1195877"/>
                </a:lnTo>
                <a:lnTo>
                  <a:pt x="0" y="1219573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9" name="Parallelogram 35"/>
          <p:cNvSpPr/>
          <p:nvPr/>
        </p:nvSpPr>
        <p:spPr>
          <a:xfrm>
            <a:off x="4304588" y="3465693"/>
            <a:ext cx="4755981" cy="1498981"/>
          </a:xfrm>
          <a:custGeom>
            <a:avLst/>
            <a:gdLst>
              <a:gd name="connsiteX0" fmla="*/ 0 w 4512239"/>
              <a:gd name="connsiteY0" fmla="*/ 1619949 h 1619949"/>
              <a:gd name="connsiteX1" fmla="*/ 1054554 w 4512239"/>
              <a:gd name="connsiteY1" fmla="*/ 0 h 1619949"/>
              <a:gd name="connsiteX2" fmla="*/ 4512239 w 4512239"/>
              <a:gd name="connsiteY2" fmla="*/ 0 h 1619949"/>
              <a:gd name="connsiteX3" fmla="*/ 3457685 w 4512239"/>
              <a:gd name="connsiteY3" fmla="*/ 1619949 h 1619949"/>
              <a:gd name="connsiteX4" fmla="*/ 0 w 4512239"/>
              <a:gd name="connsiteY4" fmla="*/ 1619949 h 1619949"/>
              <a:gd name="connsiteX0" fmla="*/ 0 w 4512239"/>
              <a:gd name="connsiteY0" fmla="*/ 1619949 h 1651480"/>
              <a:gd name="connsiteX1" fmla="*/ 1054554 w 4512239"/>
              <a:gd name="connsiteY1" fmla="*/ 0 h 1651480"/>
              <a:gd name="connsiteX2" fmla="*/ 4512239 w 4512239"/>
              <a:gd name="connsiteY2" fmla="*/ 0 h 1651480"/>
              <a:gd name="connsiteX3" fmla="*/ 3730954 w 4512239"/>
              <a:gd name="connsiteY3" fmla="*/ 1651480 h 1651480"/>
              <a:gd name="connsiteX4" fmla="*/ 0 w 4512239"/>
              <a:gd name="connsiteY4" fmla="*/ 1619949 h 1651480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3730954 w 4512239"/>
              <a:gd name="connsiteY3" fmla="*/ 1665287 h 1665287"/>
              <a:gd name="connsiteX4" fmla="*/ 0 w 4512239"/>
              <a:gd name="connsiteY4" fmla="*/ 1633756 h 1665287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4216967 w 4512239"/>
              <a:gd name="connsiteY3" fmla="*/ 1665287 h 1665287"/>
              <a:gd name="connsiteX4" fmla="*/ 0 w 4512239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216967 w 4832566"/>
              <a:gd name="connsiteY3" fmla="*/ 1665287 h 1665287"/>
              <a:gd name="connsiteX4" fmla="*/ 0 w 4832566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172785 w 4832566"/>
              <a:gd name="connsiteY3" fmla="*/ 1665287 h 1665287"/>
              <a:gd name="connsiteX4" fmla="*/ 0 w 4832566"/>
              <a:gd name="connsiteY4" fmla="*/ 1633756 h 1665287"/>
              <a:gd name="connsiteX0" fmla="*/ 0 w 4722109"/>
              <a:gd name="connsiteY0" fmla="*/ 1937489 h 1937489"/>
              <a:gd name="connsiteX1" fmla="*/ 767366 w 4722109"/>
              <a:gd name="connsiteY1" fmla="*/ 0 h 1937489"/>
              <a:gd name="connsiteX2" fmla="*/ 4722109 w 4722109"/>
              <a:gd name="connsiteY2" fmla="*/ 27613 h 1937489"/>
              <a:gd name="connsiteX3" fmla="*/ 4062328 w 4722109"/>
              <a:gd name="connsiteY3" fmla="*/ 1665287 h 1937489"/>
              <a:gd name="connsiteX4" fmla="*/ 0 w 4722109"/>
              <a:gd name="connsiteY4" fmla="*/ 1937489 h 1937489"/>
              <a:gd name="connsiteX0" fmla="*/ 0 w 4722109"/>
              <a:gd name="connsiteY0" fmla="*/ 1937489 h 1969020"/>
              <a:gd name="connsiteX1" fmla="*/ 767366 w 4722109"/>
              <a:gd name="connsiteY1" fmla="*/ 0 h 1969020"/>
              <a:gd name="connsiteX2" fmla="*/ 4722109 w 4722109"/>
              <a:gd name="connsiteY2" fmla="*/ 27613 h 1969020"/>
              <a:gd name="connsiteX3" fmla="*/ 4272196 w 4722109"/>
              <a:gd name="connsiteY3" fmla="*/ 1969020 h 1969020"/>
              <a:gd name="connsiteX4" fmla="*/ 0 w 4722109"/>
              <a:gd name="connsiteY4" fmla="*/ 1937489 h 1969020"/>
              <a:gd name="connsiteX0" fmla="*/ 0 w 4998252"/>
              <a:gd name="connsiteY0" fmla="*/ 1937489 h 1969020"/>
              <a:gd name="connsiteX1" fmla="*/ 767366 w 4998252"/>
              <a:gd name="connsiteY1" fmla="*/ 0 h 1969020"/>
              <a:gd name="connsiteX2" fmla="*/ 4998252 w 4998252"/>
              <a:gd name="connsiteY2" fmla="*/ 41418 h 1969020"/>
              <a:gd name="connsiteX3" fmla="*/ 4272196 w 4998252"/>
              <a:gd name="connsiteY3" fmla="*/ 1969020 h 1969020"/>
              <a:gd name="connsiteX4" fmla="*/ 0 w 4998252"/>
              <a:gd name="connsiteY4" fmla="*/ 1937489 h 1969020"/>
              <a:gd name="connsiteX0" fmla="*/ 0 w 4998252"/>
              <a:gd name="connsiteY0" fmla="*/ 1937489 h 1969020"/>
              <a:gd name="connsiteX1" fmla="*/ 767366 w 4998252"/>
              <a:gd name="connsiteY1" fmla="*/ 0 h 1969020"/>
              <a:gd name="connsiteX2" fmla="*/ 4998252 w 4998252"/>
              <a:gd name="connsiteY2" fmla="*/ 0 h 1969020"/>
              <a:gd name="connsiteX3" fmla="*/ 4272196 w 4998252"/>
              <a:gd name="connsiteY3" fmla="*/ 1969020 h 1969020"/>
              <a:gd name="connsiteX4" fmla="*/ 0 w 4998252"/>
              <a:gd name="connsiteY4" fmla="*/ 1937489 h 196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252" h="1969020">
                <a:moveTo>
                  <a:pt x="0" y="1937489"/>
                </a:moveTo>
                <a:lnTo>
                  <a:pt x="767366" y="0"/>
                </a:lnTo>
                <a:lnTo>
                  <a:pt x="4998252" y="0"/>
                </a:lnTo>
                <a:lnTo>
                  <a:pt x="4272196" y="1969020"/>
                </a:lnTo>
                <a:lnTo>
                  <a:pt x="0" y="1937489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0" name="Parallelogram 35"/>
          <p:cNvSpPr/>
          <p:nvPr/>
        </p:nvSpPr>
        <p:spPr>
          <a:xfrm>
            <a:off x="3431291" y="5021694"/>
            <a:ext cx="5614625" cy="1655098"/>
          </a:xfrm>
          <a:custGeom>
            <a:avLst/>
            <a:gdLst>
              <a:gd name="connsiteX0" fmla="*/ 0 w 4512239"/>
              <a:gd name="connsiteY0" fmla="*/ 1619949 h 1619949"/>
              <a:gd name="connsiteX1" fmla="*/ 1054554 w 4512239"/>
              <a:gd name="connsiteY1" fmla="*/ 0 h 1619949"/>
              <a:gd name="connsiteX2" fmla="*/ 4512239 w 4512239"/>
              <a:gd name="connsiteY2" fmla="*/ 0 h 1619949"/>
              <a:gd name="connsiteX3" fmla="*/ 3457685 w 4512239"/>
              <a:gd name="connsiteY3" fmla="*/ 1619949 h 1619949"/>
              <a:gd name="connsiteX4" fmla="*/ 0 w 4512239"/>
              <a:gd name="connsiteY4" fmla="*/ 1619949 h 1619949"/>
              <a:gd name="connsiteX0" fmla="*/ 0 w 4512239"/>
              <a:gd name="connsiteY0" fmla="*/ 1619949 h 1651480"/>
              <a:gd name="connsiteX1" fmla="*/ 1054554 w 4512239"/>
              <a:gd name="connsiteY1" fmla="*/ 0 h 1651480"/>
              <a:gd name="connsiteX2" fmla="*/ 4512239 w 4512239"/>
              <a:gd name="connsiteY2" fmla="*/ 0 h 1651480"/>
              <a:gd name="connsiteX3" fmla="*/ 3730954 w 4512239"/>
              <a:gd name="connsiteY3" fmla="*/ 1651480 h 1651480"/>
              <a:gd name="connsiteX4" fmla="*/ 0 w 4512239"/>
              <a:gd name="connsiteY4" fmla="*/ 1619949 h 1651480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3730954 w 4512239"/>
              <a:gd name="connsiteY3" fmla="*/ 1665287 h 1665287"/>
              <a:gd name="connsiteX4" fmla="*/ 0 w 4512239"/>
              <a:gd name="connsiteY4" fmla="*/ 1633756 h 1665287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4216967 w 4512239"/>
              <a:gd name="connsiteY3" fmla="*/ 1665287 h 1665287"/>
              <a:gd name="connsiteX4" fmla="*/ 0 w 4512239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216967 w 4832566"/>
              <a:gd name="connsiteY3" fmla="*/ 1665287 h 1665287"/>
              <a:gd name="connsiteX4" fmla="*/ 0 w 4832566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172785 w 4832566"/>
              <a:gd name="connsiteY3" fmla="*/ 1665287 h 1665287"/>
              <a:gd name="connsiteX4" fmla="*/ 0 w 4832566"/>
              <a:gd name="connsiteY4" fmla="*/ 1633756 h 1665287"/>
              <a:gd name="connsiteX0" fmla="*/ 0 w 4722109"/>
              <a:gd name="connsiteY0" fmla="*/ 1937489 h 1937489"/>
              <a:gd name="connsiteX1" fmla="*/ 767366 w 4722109"/>
              <a:gd name="connsiteY1" fmla="*/ 0 h 1937489"/>
              <a:gd name="connsiteX2" fmla="*/ 4722109 w 4722109"/>
              <a:gd name="connsiteY2" fmla="*/ 27613 h 1937489"/>
              <a:gd name="connsiteX3" fmla="*/ 4062328 w 4722109"/>
              <a:gd name="connsiteY3" fmla="*/ 1665287 h 1937489"/>
              <a:gd name="connsiteX4" fmla="*/ 0 w 4722109"/>
              <a:gd name="connsiteY4" fmla="*/ 1937489 h 1937489"/>
              <a:gd name="connsiteX0" fmla="*/ 0 w 4722109"/>
              <a:gd name="connsiteY0" fmla="*/ 1937489 h 1969020"/>
              <a:gd name="connsiteX1" fmla="*/ 767366 w 4722109"/>
              <a:gd name="connsiteY1" fmla="*/ 0 h 1969020"/>
              <a:gd name="connsiteX2" fmla="*/ 4722109 w 4722109"/>
              <a:gd name="connsiteY2" fmla="*/ 27613 h 1969020"/>
              <a:gd name="connsiteX3" fmla="*/ 4272196 w 4722109"/>
              <a:gd name="connsiteY3" fmla="*/ 1969020 h 1969020"/>
              <a:gd name="connsiteX4" fmla="*/ 0 w 4722109"/>
              <a:gd name="connsiteY4" fmla="*/ 1937489 h 1969020"/>
              <a:gd name="connsiteX0" fmla="*/ 0 w 4998252"/>
              <a:gd name="connsiteY0" fmla="*/ 1937489 h 1969020"/>
              <a:gd name="connsiteX1" fmla="*/ 767366 w 4998252"/>
              <a:gd name="connsiteY1" fmla="*/ 0 h 1969020"/>
              <a:gd name="connsiteX2" fmla="*/ 4998252 w 4998252"/>
              <a:gd name="connsiteY2" fmla="*/ 41418 h 1969020"/>
              <a:gd name="connsiteX3" fmla="*/ 4272196 w 4998252"/>
              <a:gd name="connsiteY3" fmla="*/ 1969020 h 1969020"/>
              <a:gd name="connsiteX4" fmla="*/ 0 w 4998252"/>
              <a:gd name="connsiteY4" fmla="*/ 1937489 h 1969020"/>
              <a:gd name="connsiteX0" fmla="*/ 0 w 4998252"/>
              <a:gd name="connsiteY0" fmla="*/ 1937489 h 1969020"/>
              <a:gd name="connsiteX1" fmla="*/ 767366 w 4998252"/>
              <a:gd name="connsiteY1" fmla="*/ 0 h 1969020"/>
              <a:gd name="connsiteX2" fmla="*/ 4998252 w 4998252"/>
              <a:gd name="connsiteY2" fmla="*/ 0 h 1969020"/>
              <a:gd name="connsiteX3" fmla="*/ 4272196 w 4998252"/>
              <a:gd name="connsiteY3" fmla="*/ 1969020 h 1969020"/>
              <a:gd name="connsiteX4" fmla="*/ 0 w 4998252"/>
              <a:gd name="connsiteY4" fmla="*/ 1937489 h 1969020"/>
              <a:gd name="connsiteX0" fmla="*/ 0 w 5853758"/>
              <a:gd name="connsiteY0" fmla="*/ 1966786 h 1998317"/>
              <a:gd name="connsiteX1" fmla="*/ 767366 w 5853758"/>
              <a:gd name="connsiteY1" fmla="*/ 29297 h 1998317"/>
              <a:gd name="connsiteX2" fmla="*/ 5853758 w 5853758"/>
              <a:gd name="connsiteY2" fmla="*/ 0 h 1998317"/>
              <a:gd name="connsiteX3" fmla="*/ 4272196 w 5853758"/>
              <a:gd name="connsiteY3" fmla="*/ 1998317 h 1998317"/>
              <a:gd name="connsiteX4" fmla="*/ 0 w 5853758"/>
              <a:gd name="connsiteY4" fmla="*/ 1966786 h 1998317"/>
              <a:gd name="connsiteX0" fmla="*/ 0 w 5853758"/>
              <a:gd name="connsiteY0" fmla="*/ 1966786 h 1969022"/>
              <a:gd name="connsiteX1" fmla="*/ 767366 w 5853758"/>
              <a:gd name="connsiteY1" fmla="*/ 29297 h 1969022"/>
              <a:gd name="connsiteX2" fmla="*/ 5853758 w 5853758"/>
              <a:gd name="connsiteY2" fmla="*/ 0 h 1969022"/>
              <a:gd name="connsiteX3" fmla="*/ 5033949 w 5853758"/>
              <a:gd name="connsiteY3" fmla="*/ 1969022 h 1969022"/>
              <a:gd name="connsiteX4" fmla="*/ 0 w 5853758"/>
              <a:gd name="connsiteY4" fmla="*/ 1966786 h 1969022"/>
              <a:gd name="connsiteX0" fmla="*/ 0 w 5924073"/>
              <a:gd name="connsiteY0" fmla="*/ 2186505 h 2186505"/>
              <a:gd name="connsiteX1" fmla="*/ 837681 w 5924073"/>
              <a:gd name="connsiteY1" fmla="*/ 29297 h 2186505"/>
              <a:gd name="connsiteX2" fmla="*/ 5924073 w 5924073"/>
              <a:gd name="connsiteY2" fmla="*/ 0 h 2186505"/>
              <a:gd name="connsiteX3" fmla="*/ 5104264 w 5924073"/>
              <a:gd name="connsiteY3" fmla="*/ 1969022 h 2186505"/>
              <a:gd name="connsiteX4" fmla="*/ 0 w 5924073"/>
              <a:gd name="connsiteY4" fmla="*/ 2186505 h 2186505"/>
              <a:gd name="connsiteX0" fmla="*/ 0 w 5924073"/>
              <a:gd name="connsiteY0" fmla="*/ 2186505 h 2232685"/>
              <a:gd name="connsiteX1" fmla="*/ 837681 w 5924073"/>
              <a:gd name="connsiteY1" fmla="*/ 29297 h 2232685"/>
              <a:gd name="connsiteX2" fmla="*/ 5924073 w 5924073"/>
              <a:gd name="connsiteY2" fmla="*/ 0 h 2232685"/>
              <a:gd name="connsiteX3" fmla="*/ 5045667 w 5924073"/>
              <a:gd name="connsiteY3" fmla="*/ 2232685 h 2232685"/>
              <a:gd name="connsiteX4" fmla="*/ 0 w 5924073"/>
              <a:gd name="connsiteY4" fmla="*/ 2186505 h 2232685"/>
              <a:gd name="connsiteX0" fmla="*/ 0 w 5924073"/>
              <a:gd name="connsiteY0" fmla="*/ 2186505 h 2186505"/>
              <a:gd name="connsiteX1" fmla="*/ 837681 w 5924073"/>
              <a:gd name="connsiteY1" fmla="*/ 29297 h 2186505"/>
              <a:gd name="connsiteX2" fmla="*/ 5924073 w 5924073"/>
              <a:gd name="connsiteY2" fmla="*/ 0 h 2186505"/>
              <a:gd name="connsiteX3" fmla="*/ 5045668 w 5924073"/>
              <a:gd name="connsiteY3" fmla="*/ 2174093 h 2186505"/>
              <a:gd name="connsiteX4" fmla="*/ 0 w 5924073"/>
              <a:gd name="connsiteY4" fmla="*/ 2186505 h 2186505"/>
              <a:gd name="connsiteX0" fmla="*/ 0 w 5924073"/>
              <a:gd name="connsiteY0" fmla="*/ 2186505 h 2203388"/>
              <a:gd name="connsiteX1" fmla="*/ 837681 w 5924073"/>
              <a:gd name="connsiteY1" fmla="*/ 29297 h 2203388"/>
              <a:gd name="connsiteX2" fmla="*/ 5924073 w 5924073"/>
              <a:gd name="connsiteY2" fmla="*/ 0 h 2203388"/>
              <a:gd name="connsiteX3" fmla="*/ 5045668 w 5924073"/>
              <a:gd name="connsiteY3" fmla="*/ 2203388 h 2203388"/>
              <a:gd name="connsiteX4" fmla="*/ 0 w 5924073"/>
              <a:gd name="connsiteY4" fmla="*/ 2186505 h 2203388"/>
              <a:gd name="connsiteX0" fmla="*/ 0 w 5924073"/>
              <a:gd name="connsiteY0" fmla="*/ 2186505 h 2188740"/>
              <a:gd name="connsiteX1" fmla="*/ 837681 w 5924073"/>
              <a:gd name="connsiteY1" fmla="*/ 29297 h 2188740"/>
              <a:gd name="connsiteX2" fmla="*/ 5924073 w 5924073"/>
              <a:gd name="connsiteY2" fmla="*/ 0 h 2188740"/>
              <a:gd name="connsiteX3" fmla="*/ 5045668 w 5924073"/>
              <a:gd name="connsiteY3" fmla="*/ 2188740 h 2188740"/>
              <a:gd name="connsiteX4" fmla="*/ 0 w 5924073"/>
              <a:gd name="connsiteY4" fmla="*/ 2186505 h 2188740"/>
              <a:gd name="connsiteX0" fmla="*/ 0 w 5924073"/>
              <a:gd name="connsiteY0" fmla="*/ 2186505 h 2188740"/>
              <a:gd name="connsiteX1" fmla="*/ 861119 w 5924073"/>
              <a:gd name="connsiteY1" fmla="*/ 14649 h 2188740"/>
              <a:gd name="connsiteX2" fmla="*/ 5924073 w 5924073"/>
              <a:gd name="connsiteY2" fmla="*/ 0 h 2188740"/>
              <a:gd name="connsiteX3" fmla="*/ 5045668 w 5924073"/>
              <a:gd name="connsiteY3" fmla="*/ 2188740 h 2188740"/>
              <a:gd name="connsiteX4" fmla="*/ 0 w 5924073"/>
              <a:gd name="connsiteY4" fmla="*/ 2186505 h 2188740"/>
              <a:gd name="connsiteX0" fmla="*/ 0 w 5900635"/>
              <a:gd name="connsiteY0" fmla="*/ 2171856 h 2174091"/>
              <a:gd name="connsiteX1" fmla="*/ 861119 w 5900635"/>
              <a:gd name="connsiteY1" fmla="*/ 0 h 2174091"/>
              <a:gd name="connsiteX2" fmla="*/ 5900635 w 5900635"/>
              <a:gd name="connsiteY2" fmla="*/ 14646 h 2174091"/>
              <a:gd name="connsiteX3" fmla="*/ 5045668 w 5900635"/>
              <a:gd name="connsiteY3" fmla="*/ 2174091 h 2174091"/>
              <a:gd name="connsiteX4" fmla="*/ 0 w 5900635"/>
              <a:gd name="connsiteY4" fmla="*/ 2171856 h 2174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0635" h="2174091">
                <a:moveTo>
                  <a:pt x="0" y="2171856"/>
                </a:moveTo>
                <a:lnTo>
                  <a:pt x="861119" y="0"/>
                </a:lnTo>
                <a:lnTo>
                  <a:pt x="5900635" y="14646"/>
                </a:lnTo>
                <a:lnTo>
                  <a:pt x="5045668" y="2174091"/>
                </a:lnTo>
                <a:lnTo>
                  <a:pt x="0" y="2171856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剪去單一角落矩形 22"/>
          <p:cNvSpPr/>
          <p:nvPr/>
        </p:nvSpPr>
        <p:spPr>
          <a:xfrm>
            <a:off x="74917" y="3763322"/>
            <a:ext cx="4468509" cy="948444"/>
          </a:xfrm>
          <a:custGeom>
            <a:avLst/>
            <a:gdLst>
              <a:gd name="connsiteX0" fmla="*/ 0 w 3931779"/>
              <a:gd name="connsiteY0" fmla="*/ 0 h 968177"/>
              <a:gd name="connsiteX1" fmla="*/ 3770413 w 3931779"/>
              <a:gd name="connsiteY1" fmla="*/ 0 h 968177"/>
              <a:gd name="connsiteX2" fmla="*/ 3931779 w 3931779"/>
              <a:gd name="connsiteY2" fmla="*/ 161366 h 968177"/>
              <a:gd name="connsiteX3" fmla="*/ 3931779 w 3931779"/>
              <a:gd name="connsiteY3" fmla="*/ 968177 h 968177"/>
              <a:gd name="connsiteX4" fmla="*/ 0 w 3931779"/>
              <a:gd name="connsiteY4" fmla="*/ 968177 h 968177"/>
              <a:gd name="connsiteX5" fmla="*/ 0 w 3931779"/>
              <a:gd name="connsiteY5" fmla="*/ 0 h 968177"/>
              <a:gd name="connsiteX0" fmla="*/ 0 w 4418596"/>
              <a:gd name="connsiteY0" fmla="*/ 0 h 968177"/>
              <a:gd name="connsiteX1" fmla="*/ 4418596 w 4418596"/>
              <a:gd name="connsiteY1" fmla="*/ 0 h 968177"/>
              <a:gd name="connsiteX2" fmla="*/ 3931779 w 4418596"/>
              <a:gd name="connsiteY2" fmla="*/ 161366 h 968177"/>
              <a:gd name="connsiteX3" fmla="*/ 3931779 w 4418596"/>
              <a:gd name="connsiteY3" fmla="*/ 968177 h 968177"/>
              <a:gd name="connsiteX4" fmla="*/ 0 w 4418596"/>
              <a:gd name="connsiteY4" fmla="*/ 968177 h 968177"/>
              <a:gd name="connsiteX5" fmla="*/ 0 w 4418596"/>
              <a:gd name="connsiteY5" fmla="*/ 0 h 968177"/>
              <a:gd name="connsiteX0" fmla="*/ 0 w 4418596"/>
              <a:gd name="connsiteY0" fmla="*/ 0 h 991326"/>
              <a:gd name="connsiteX1" fmla="*/ 4418596 w 4418596"/>
              <a:gd name="connsiteY1" fmla="*/ 0 h 991326"/>
              <a:gd name="connsiteX2" fmla="*/ 3931779 w 4418596"/>
              <a:gd name="connsiteY2" fmla="*/ 161366 h 991326"/>
              <a:gd name="connsiteX3" fmla="*/ 297328 w 4418596"/>
              <a:gd name="connsiteY3" fmla="*/ 991326 h 991326"/>
              <a:gd name="connsiteX4" fmla="*/ 0 w 4418596"/>
              <a:gd name="connsiteY4" fmla="*/ 968177 h 991326"/>
              <a:gd name="connsiteX5" fmla="*/ 0 w 4418596"/>
              <a:gd name="connsiteY5" fmla="*/ 0 h 991326"/>
              <a:gd name="connsiteX0" fmla="*/ 81023 w 4499619"/>
              <a:gd name="connsiteY0" fmla="*/ 0 h 991326"/>
              <a:gd name="connsiteX1" fmla="*/ 4499619 w 4499619"/>
              <a:gd name="connsiteY1" fmla="*/ 0 h 991326"/>
              <a:gd name="connsiteX2" fmla="*/ 4012802 w 4499619"/>
              <a:gd name="connsiteY2" fmla="*/ 161366 h 991326"/>
              <a:gd name="connsiteX3" fmla="*/ 378351 w 4499619"/>
              <a:gd name="connsiteY3" fmla="*/ 991326 h 991326"/>
              <a:gd name="connsiteX4" fmla="*/ 0 w 4499619"/>
              <a:gd name="connsiteY4" fmla="*/ 771408 h 991326"/>
              <a:gd name="connsiteX5" fmla="*/ 81023 w 4499619"/>
              <a:gd name="connsiteY5" fmla="*/ 0 h 991326"/>
              <a:gd name="connsiteX0" fmla="*/ 532435 w 4499619"/>
              <a:gd name="connsiteY0" fmla="*/ 0 h 991326"/>
              <a:gd name="connsiteX1" fmla="*/ 4499619 w 4499619"/>
              <a:gd name="connsiteY1" fmla="*/ 0 h 991326"/>
              <a:gd name="connsiteX2" fmla="*/ 4012802 w 4499619"/>
              <a:gd name="connsiteY2" fmla="*/ 161366 h 991326"/>
              <a:gd name="connsiteX3" fmla="*/ 378351 w 4499619"/>
              <a:gd name="connsiteY3" fmla="*/ 991326 h 991326"/>
              <a:gd name="connsiteX4" fmla="*/ 0 w 4499619"/>
              <a:gd name="connsiteY4" fmla="*/ 771408 h 991326"/>
              <a:gd name="connsiteX5" fmla="*/ 532435 w 4499619"/>
              <a:gd name="connsiteY5" fmla="*/ 0 h 991326"/>
              <a:gd name="connsiteX0" fmla="*/ 532435 w 4499619"/>
              <a:gd name="connsiteY0" fmla="*/ 0 h 991326"/>
              <a:gd name="connsiteX1" fmla="*/ 4499619 w 4499619"/>
              <a:gd name="connsiteY1" fmla="*/ 0 h 991326"/>
              <a:gd name="connsiteX2" fmla="*/ 4024377 w 4499619"/>
              <a:gd name="connsiteY2" fmla="*/ 948444 h 991326"/>
              <a:gd name="connsiteX3" fmla="*/ 378351 w 4499619"/>
              <a:gd name="connsiteY3" fmla="*/ 991326 h 991326"/>
              <a:gd name="connsiteX4" fmla="*/ 0 w 4499619"/>
              <a:gd name="connsiteY4" fmla="*/ 771408 h 991326"/>
              <a:gd name="connsiteX5" fmla="*/ 532435 w 4499619"/>
              <a:gd name="connsiteY5" fmla="*/ 0 h 991326"/>
              <a:gd name="connsiteX0" fmla="*/ 532435 w 4464895"/>
              <a:gd name="connsiteY0" fmla="*/ 0 h 991326"/>
              <a:gd name="connsiteX1" fmla="*/ 4464895 w 4464895"/>
              <a:gd name="connsiteY1" fmla="*/ 11575 h 991326"/>
              <a:gd name="connsiteX2" fmla="*/ 4024377 w 4464895"/>
              <a:gd name="connsiteY2" fmla="*/ 948444 h 991326"/>
              <a:gd name="connsiteX3" fmla="*/ 378351 w 4464895"/>
              <a:gd name="connsiteY3" fmla="*/ 991326 h 991326"/>
              <a:gd name="connsiteX4" fmla="*/ 0 w 4464895"/>
              <a:gd name="connsiteY4" fmla="*/ 771408 h 991326"/>
              <a:gd name="connsiteX5" fmla="*/ 532435 w 4464895"/>
              <a:gd name="connsiteY5" fmla="*/ 0 h 991326"/>
              <a:gd name="connsiteX0" fmla="*/ 532435 w 4464895"/>
              <a:gd name="connsiteY0" fmla="*/ 0 h 991326"/>
              <a:gd name="connsiteX1" fmla="*/ 4464895 w 4464895"/>
              <a:gd name="connsiteY1" fmla="*/ 11575 h 991326"/>
              <a:gd name="connsiteX2" fmla="*/ 3989653 w 4464895"/>
              <a:gd name="connsiteY2" fmla="*/ 948444 h 991326"/>
              <a:gd name="connsiteX3" fmla="*/ 378351 w 4464895"/>
              <a:gd name="connsiteY3" fmla="*/ 991326 h 991326"/>
              <a:gd name="connsiteX4" fmla="*/ 0 w 4464895"/>
              <a:gd name="connsiteY4" fmla="*/ 771408 h 991326"/>
              <a:gd name="connsiteX5" fmla="*/ 532435 w 4464895"/>
              <a:gd name="connsiteY5" fmla="*/ 0 h 991326"/>
              <a:gd name="connsiteX0" fmla="*/ 536049 w 4468509"/>
              <a:gd name="connsiteY0" fmla="*/ 0 h 948444"/>
              <a:gd name="connsiteX1" fmla="*/ 4468509 w 4468509"/>
              <a:gd name="connsiteY1" fmla="*/ 11575 h 948444"/>
              <a:gd name="connsiteX2" fmla="*/ 3993267 w 4468509"/>
              <a:gd name="connsiteY2" fmla="*/ 948444 h 948444"/>
              <a:gd name="connsiteX3" fmla="*/ 0 w 4468509"/>
              <a:gd name="connsiteY3" fmla="*/ 945027 h 948444"/>
              <a:gd name="connsiteX4" fmla="*/ 3614 w 4468509"/>
              <a:gd name="connsiteY4" fmla="*/ 771408 h 948444"/>
              <a:gd name="connsiteX5" fmla="*/ 536049 w 4468509"/>
              <a:gd name="connsiteY5" fmla="*/ 0 h 948444"/>
              <a:gd name="connsiteX0" fmla="*/ 501325 w 4468509"/>
              <a:gd name="connsiteY0" fmla="*/ 0 h 948444"/>
              <a:gd name="connsiteX1" fmla="*/ 4468509 w 4468509"/>
              <a:gd name="connsiteY1" fmla="*/ 11575 h 948444"/>
              <a:gd name="connsiteX2" fmla="*/ 3993267 w 4468509"/>
              <a:gd name="connsiteY2" fmla="*/ 948444 h 948444"/>
              <a:gd name="connsiteX3" fmla="*/ 0 w 4468509"/>
              <a:gd name="connsiteY3" fmla="*/ 945027 h 948444"/>
              <a:gd name="connsiteX4" fmla="*/ 3614 w 4468509"/>
              <a:gd name="connsiteY4" fmla="*/ 771408 h 948444"/>
              <a:gd name="connsiteX5" fmla="*/ 501325 w 4468509"/>
              <a:gd name="connsiteY5" fmla="*/ 0 h 94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68509" h="948444">
                <a:moveTo>
                  <a:pt x="501325" y="0"/>
                </a:moveTo>
                <a:lnTo>
                  <a:pt x="4468509" y="11575"/>
                </a:lnTo>
                <a:lnTo>
                  <a:pt x="3993267" y="948444"/>
                </a:lnTo>
                <a:lnTo>
                  <a:pt x="0" y="945027"/>
                </a:lnTo>
                <a:cubicBezTo>
                  <a:pt x="1205" y="887154"/>
                  <a:pt x="2409" y="829281"/>
                  <a:pt x="3614" y="771408"/>
                </a:cubicBezTo>
                <a:lnTo>
                  <a:pt x="501325" y="0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7453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78" grpId="0" animBg="1"/>
      <p:bldP spid="79" grpId="0" animBg="1"/>
      <p:bldP spid="80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07" y="2867498"/>
            <a:ext cx="8679986" cy="256620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84868" y="3291831"/>
            <a:ext cx="12618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8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第</a:t>
            </a: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zh-TW" altLang="en-US" sz="28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段</a:t>
            </a:r>
            <a:endParaRPr lang="zh-TW" altLang="en-US" sz="2800" dirty="0">
              <a:solidFill>
                <a:schemeClr val="bg1"/>
              </a:solidFill>
              <a:latin typeface="Candara" pitchFamily="34" charset="0"/>
              <a:ea typeface="標楷體" pitchFamily="65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84868" y="4728238"/>
            <a:ext cx="12618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8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第二段</a:t>
            </a:r>
            <a:endParaRPr lang="zh-TW" altLang="en-US" sz="2800" dirty="0">
              <a:solidFill>
                <a:schemeClr val="bg1"/>
              </a:solidFill>
              <a:latin typeface="Candara" pitchFamily="34" charset="0"/>
              <a:ea typeface="標楷體" pitchFamily="65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99135" y="3121912"/>
            <a:ext cx="43881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HK" altLang="zh-HK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善射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HK" altLang="zh-HK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當世無雙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HK" altLang="zh-HK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自矜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HK" altLang="zh-HK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家圃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HK" altLang="zh-HK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釋擔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HK" altLang="zh-HK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睨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HK" altLang="zh-HK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發矢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HK" altLang="zh-HK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微頷</a:t>
            </a:r>
            <a:endParaRPr lang="zh-TW" altLang="en-US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192542" y="4742986"/>
            <a:ext cx="38013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HK" altLang="zh-HK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手熟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HK" altLang="zh-HK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酌油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HK" altLang="zh-HK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徐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HK" altLang="zh-HK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瀝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HK" altLang="zh-HK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遣</a:t>
            </a:r>
            <a:endParaRPr lang="zh-HK" altLang="en-US" sz="2400" dirty="0">
              <a:solidFill>
                <a:schemeClr val="bg1"/>
              </a:solidFill>
            </a:endParaRPr>
          </a:p>
        </p:txBody>
      </p:sp>
      <p:sp>
        <p:nvSpPr>
          <p:cNvPr id="12" name="Title 3"/>
          <p:cNvSpPr txBox="1">
            <a:spLocks/>
          </p:cNvSpPr>
          <p:nvPr/>
        </p:nvSpPr>
        <p:spPr>
          <a:xfrm>
            <a:off x="598280" y="367205"/>
            <a:ext cx="5627687" cy="6464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(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一</a:t>
            </a:r>
            <a:r>
              <a:rPr lang="en-US" altLang="zh-TW" sz="40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) </a:t>
            </a:r>
            <a:r>
              <a:rPr lang="zh-TW" altLang="en-US" sz="40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推敲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新詞彙的意思</a:t>
            </a:r>
            <a:endParaRPr lang="zh-TW" altLang="en-US" sz="4000" b="1" dirty="0" smtClean="0">
              <a:latin typeface="標楷體" panose="03000509000000000000" pitchFamily="65" charset="-120"/>
              <a:ea typeface="標楷體" panose="03000509000000000000" pitchFamily="65" charset="-120"/>
              <a:cs typeface="DFHeiMedium-B5"/>
            </a:endParaRPr>
          </a:p>
        </p:txBody>
      </p:sp>
      <p:sp>
        <p:nvSpPr>
          <p:cNvPr id="15" name="Title 3"/>
          <p:cNvSpPr txBox="1">
            <a:spLocks/>
          </p:cNvSpPr>
          <p:nvPr/>
        </p:nvSpPr>
        <p:spPr>
          <a:xfrm>
            <a:off x="232007" y="2032573"/>
            <a:ext cx="1547362" cy="6138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例如：</a:t>
            </a:r>
          </a:p>
        </p:txBody>
      </p:sp>
      <p:grpSp>
        <p:nvGrpSpPr>
          <p:cNvPr id="16" name="群組 15"/>
          <p:cNvGrpSpPr/>
          <p:nvPr/>
        </p:nvGrpSpPr>
        <p:grpSpPr>
          <a:xfrm>
            <a:off x="7024156" y="730943"/>
            <a:ext cx="1907504" cy="1907504"/>
            <a:chOff x="7024156" y="1309202"/>
            <a:chExt cx="1907504" cy="1907504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4156" y="1309202"/>
              <a:ext cx="1907504" cy="1907504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7116133" y="1939790"/>
              <a:ext cx="1723550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TW" altLang="en-US" sz="2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請從課文</a:t>
              </a:r>
              <a:r>
                <a:rPr lang="zh-TW" altLang="en-US" sz="20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中</a:t>
              </a:r>
              <a:endParaRPr lang="en-US" altLang="zh-TW" sz="20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defRPr/>
              </a:pPr>
              <a:r>
                <a:rPr lang="zh-TW" altLang="en-US" sz="20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圈</a:t>
              </a:r>
              <a:r>
                <a:rPr lang="zh-TW" altLang="en-US" sz="2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出新詞彙。</a:t>
              </a:r>
              <a:endPara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683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群組 71"/>
          <p:cNvGrpSpPr/>
          <p:nvPr/>
        </p:nvGrpSpPr>
        <p:grpSpPr>
          <a:xfrm>
            <a:off x="309465" y="2680538"/>
            <a:ext cx="4288361" cy="4068069"/>
            <a:chOff x="86740" y="2670028"/>
            <a:chExt cx="4288361" cy="4068069"/>
          </a:xfrm>
        </p:grpSpPr>
        <p:pic>
          <p:nvPicPr>
            <p:cNvPr id="73" name="圖片 7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74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善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75" name="Text Box 15"/>
          <p:cNvSpPr txBox="1">
            <a:spLocks noChangeArrowheads="1"/>
          </p:cNvSpPr>
          <p:nvPr/>
        </p:nvSpPr>
        <p:spPr bwMode="auto">
          <a:xfrm>
            <a:off x="2741245" y="3049505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善事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76" name="Text Box 16"/>
          <p:cNvSpPr txBox="1">
            <a:spLocks noChangeArrowheads="1"/>
          </p:cNvSpPr>
          <p:nvPr/>
        </p:nvSpPr>
        <p:spPr bwMode="auto">
          <a:xfrm>
            <a:off x="3220796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善用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77" name="Text Box 17"/>
          <p:cNvSpPr txBox="1">
            <a:spLocks noChangeArrowheads="1"/>
          </p:cNvSpPr>
          <p:nvPr/>
        </p:nvSpPr>
        <p:spPr bwMode="auto">
          <a:xfrm>
            <a:off x="1857390" y="557391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善忘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78" name="Text Box 18"/>
          <p:cNvSpPr txBox="1">
            <a:spLocks noChangeArrowheads="1"/>
          </p:cNvSpPr>
          <p:nvPr/>
        </p:nvSpPr>
        <p:spPr bwMode="auto">
          <a:xfrm>
            <a:off x="342130" y="4660832"/>
            <a:ext cx="1461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善良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79" name="Text Box 19"/>
          <p:cNvSpPr txBox="1">
            <a:spLocks noChangeArrowheads="1"/>
          </p:cNvSpPr>
          <p:nvPr/>
        </p:nvSpPr>
        <p:spPr bwMode="auto">
          <a:xfrm>
            <a:off x="1108008" y="3053634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善於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grpSp>
        <p:nvGrpSpPr>
          <p:cNvPr id="80" name="群組 79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81" name="圖片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82" name="矩形 81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善射</a:t>
              </a:r>
            </a:p>
          </p:txBody>
        </p:sp>
      </p:grpSp>
      <p:grpSp>
        <p:nvGrpSpPr>
          <p:cNvPr id="83" name="群組 82"/>
          <p:cNvGrpSpPr/>
          <p:nvPr/>
        </p:nvGrpSpPr>
        <p:grpSpPr>
          <a:xfrm>
            <a:off x="955014" y="1418306"/>
            <a:ext cx="2286000" cy="2754806"/>
            <a:chOff x="1390637" y="1394410"/>
            <a:chExt cx="2286000" cy="2754806"/>
          </a:xfrm>
        </p:grpSpPr>
        <p:sp>
          <p:nvSpPr>
            <p:cNvPr id="84" name="橢圓 83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85" name="肘形接點 84"/>
            <p:cNvCxnSpPr>
              <a:stCxn id="84" idx="0"/>
              <a:endCxn id="86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矩形 85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善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88" name="群組 87"/>
          <p:cNvGrpSpPr/>
          <p:nvPr/>
        </p:nvGrpSpPr>
        <p:grpSpPr>
          <a:xfrm>
            <a:off x="4747203" y="2680538"/>
            <a:ext cx="4288361" cy="4068069"/>
            <a:chOff x="4747203" y="2670028"/>
            <a:chExt cx="4288361" cy="4068069"/>
          </a:xfrm>
        </p:grpSpPr>
        <p:pic>
          <p:nvPicPr>
            <p:cNvPr id="89" name="圖片 8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7203" y="2670028"/>
              <a:ext cx="4288361" cy="4068069"/>
            </a:xfrm>
            <a:prstGeom prst="rect">
              <a:avLst/>
            </a:prstGeom>
          </p:spPr>
        </p:pic>
        <p:sp>
          <p:nvSpPr>
            <p:cNvPr id="90" name="Text Box 14"/>
            <p:cNvSpPr txBox="1">
              <a:spLocks noChangeArrowheads="1"/>
            </p:cNvSpPr>
            <p:nvPr/>
          </p:nvSpPr>
          <p:spPr bwMode="auto">
            <a:xfrm>
              <a:off x="6458789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射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91" name="Text Box 15"/>
          <p:cNvSpPr txBox="1">
            <a:spLocks noChangeArrowheads="1"/>
          </p:cNvSpPr>
          <p:nvPr/>
        </p:nvSpPr>
        <p:spPr bwMode="auto">
          <a:xfrm>
            <a:off x="7172912" y="3057319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射箭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2" name="Text Box 16"/>
          <p:cNvSpPr txBox="1">
            <a:spLocks noChangeArrowheads="1"/>
          </p:cNvSpPr>
          <p:nvPr/>
        </p:nvSpPr>
        <p:spPr bwMode="auto">
          <a:xfrm>
            <a:off x="7676343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射殺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3" name="Text Box 17"/>
          <p:cNvSpPr txBox="1">
            <a:spLocks noChangeArrowheads="1"/>
          </p:cNvSpPr>
          <p:nvPr/>
        </p:nvSpPr>
        <p:spPr bwMode="auto">
          <a:xfrm>
            <a:off x="6295128" y="553920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射程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4" name="Text Box 18"/>
          <p:cNvSpPr txBox="1">
            <a:spLocks noChangeArrowheads="1"/>
          </p:cNvSpPr>
          <p:nvPr/>
        </p:nvSpPr>
        <p:spPr bwMode="auto">
          <a:xfrm>
            <a:off x="5025277" y="4660832"/>
            <a:ext cx="11079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射出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5" name="Text Box 19"/>
          <p:cNvSpPr txBox="1">
            <a:spLocks noChangeArrowheads="1"/>
          </p:cNvSpPr>
          <p:nvPr/>
        </p:nvSpPr>
        <p:spPr bwMode="auto">
          <a:xfrm>
            <a:off x="5554212" y="3057319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射擊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96" name="群組 95"/>
          <p:cNvGrpSpPr/>
          <p:nvPr/>
        </p:nvGrpSpPr>
        <p:grpSpPr>
          <a:xfrm>
            <a:off x="5401056" y="1418306"/>
            <a:ext cx="2286000" cy="2754806"/>
            <a:chOff x="1390637" y="1394410"/>
            <a:chExt cx="2286000" cy="2754806"/>
          </a:xfrm>
        </p:grpSpPr>
        <p:sp>
          <p:nvSpPr>
            <p:cNvPr id="97" name="橢圓 96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98" name="肘形接點 97"/>
            <p:cNvCxnSpPr>
              <a:stCxn id="97" idx="0"/>
              <a:endCxn id="99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矩形 98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00" name="矩形 99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射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721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7" grpId="0"/>
      <p:bldP spid="78" grpId="0"/>
      <p:bldP spid="79" grpId="0"/>
      <p:bldP spid="91" grpId="0"/>
      <p:bldP spid="92" grpId="0"/>
      <p:bldP spid="93" grpId="0"/>
      <p:bldP spid="94" grpId="0"/>
      <p:bldP spid="9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1" y="1914755"/>
            <a:ext cx="7726450" cy="2853672"/>
          </a:xfrm>
          <a:prstGeom prst="rect">
            <a:avLst/>
          </a:prstGeom>
        </p:spPr>
      </p:pic>
      <p:grpSp>
        <p:nvGrpSpPr>
          <p:cNvPr id="22" name="群組 21"/>
          <p:cNvGrpSpPr/>
          <p:nvPr/>
        </p:nvGrpSpPr>
        <p:grpSpPr>
          <a:xfrm>
            <a:off x="749157" y="3404701"/>
            <a:ext cx="3822843" cy="1283255"/>
            <a:chOff x="749157" y="3404701"/>
            <a:chExt cx="3822843" cy="1283255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157" y="3404701"/>
              <a:ext cx="3822843" cy="1283255"/>
            </a:xfrm>
            <a:prstGeom prst="rect">
              <a:avLst/>
            </a:prstGeom>
          </p:spPr>
        </p:pic>
        <p:grpSp>
          <p:nvGrpSpPr>
            <p:cNvPr id="14" name="群組 13"/>
            <p:cNvGrpSpPr/>
            <p:nvPr/>
          </p:nvGrpSpPr>
          <p:grpSpPr>
            <a:xfrm>
              <a:off x="899898" y="3591249"/>
              <a:ext cx="2138269" cy="993632"/>
              <a:chOff x="899898" y="3679741"/>
              <a:chExt cx="2138269" cy="993632"/>
            </a:xfrm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1531669" y="4230567"/>
                <a:ext cx="874726" cy="4428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TW" altLang="en-US" sz="2400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善於</a:t>
                </a:r>
                <a:endParaRPr lang="zh-TW" altLang="en-US" sz="2800" kern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Rectangle 10"/>
              <p:cNvSpPr>
                <a:spLocks noChangeArrowheads="1"/>
              </p:cNvSpPr>
              <p:nvPr/>
            </p:nvSpPr>
            <p:spPr bwMode="auto">
              <a:xfrm>
                <a:off x="899898" y="3679741"/>
                <a:ext cx="2138269" cy="4292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r>
                  <a:rPr lang="zh-TW" altLang="en-US" sz="2400" dirty="0" smtClean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「</a:t>
                </a:r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善</a:t>
                </a:r>
                <a:r>
                  <a:rPr lang="zh-TW" altLang="en-US" sz="2400" dirty="0" smtClean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」</a:t>
                </a:r>
                <a:r>
                  <a:rPr kumimoji="0" lang="zh-TW" altLang="en-US" sz="24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可配上</a:t>
                </a:r>
                <a:endParaRPr kumimoji="0"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</p:grpSp>
      <p:grpSp>
        <p:nvGrpSpPr>
          <p:cNvPr id="4" name="群組 3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4059983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善射</a:t>
              </a:r>
            </a:p>
          </p:txBody>
        </p:sp>
      </p:grpSp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2016248" y="2046413"/>
            <a:ext cx="5111504" cy="68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善</a:t>
            </a:r>
            <a:r>
              <a:rPr lang="zh-TW" altLang="en-US" sz="32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射</a:t>
            </a:r>
            <a:r>
              <a:rPr lang="zh-TW" altLang="en-US" sz="32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意思是</a:t>
            </a: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……</a:t>
            </a:r>
          </a:p>
        </p:txBody>
      </p:sp>
      <p:grpSp>
        <p:nvGrpSpPr>
          <p:cNvPr id="25" name="群組 24"/>
          <p:cNvGrpSpPr/>
          <p:nvPr/>
        </p:nvGrpSpPr>
        <p:grpSpPr>
          <a:xfrm>
            <a:off x="4577830" y="3404701"/>
            <a:ext cx="3822843" cy="1283255"/>
            <a:chOff x="4577830" y="3404701"/>
            <a:chExt cx="3822843" cy="1283255"/>
          </a:xfrm>
        </p:grpSpPr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7830" y="3404701"/>
              <a:ext cx="3822843" cy="1283255"/>
            </a:xfrm>
            <a:prstGeom prst="rect">
              <a:avLst/>
            </a:prstGeom>
          </p:spPr>
        </p:pic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5957547" y="3585762"/>
              <a:ext cx="2120913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「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射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」</a:t>
              </a:r>
              <a:r>
                <a:rPr kumimoji="0"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可配</a:t>
              </a:r>
              <a:r>
                <a:rPr kumimoji="0" lang="zh-TW" altLang="en-US" sz="2400" dirty="0" smtClean="0">
                  <a:latin typeface="Candara" panose="020E0502030303020204" pitchFamily="34" charset="0"/>
                  <a:ea typeface="標楷體" panose="03000509000000000000" pitchFamily="65" charset="-120"/>
                </a:rPr>
                <a:t>上</a:t>
              </a:r>
              <a:endParaRPr kumimoji="0" lang="zh-TW" altLang="en-US" sz="2400" dirty="0">
                <a:latin typeface="Candara" panose="020E0502030303020204" pitchFamily="34" charset="0"/>
                <a:ea typeface="標楷體" panose="03000509000000000000" pitchFamily="65" charset="-12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865195" y="413264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射箭</a:t>
              </a:r>
              <a:endParaRPr lang="zh-TW" altLang="en-US" sz="2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720589" y="4584881"/>
            <a:ext cx="7726450" cy="1974238"/>
            <a:chOff x="720589" y="4584881"/>
            <a:chExt cx="7726450" cy="1974238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89" y="4584881"/>
              <a:ext cx="7726450" cy="1974238"/>
            </a:xfrm>
            <a:prstGeom prst="rect">
              <a:avLst/>
            </a:prstGeom>
          </p:spPr>
        </p:pic>
        <p:sp>
          <p:nvSpPr>
            <p:cNvPr id="24" name="Rectangle 11"/>
            <p:cNvSpPr>
              <a:spLocks noChangeArrowheads="1"/>
            </p:cNvSpPr>
            <p:nvPr/>
          </p:nvSpPr>
          <p:spPr bwMode="auto">
            <a:xfrm>
              <a:off x="1626411" y="5779809"/>
              <a:ext cx="5909296" cy="681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善於</a:t>
              </a:r>
              <a:r>
                <a:rPr lang="zh-TW" altLang="en-US" sz="32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射箭</a:t>
              </a:r>
              <a:endParaRPr lang="zh-TW" altLang="en-US" sz="32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915410" y="3665242"/>
            <a:ext cx="13131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善射</a:t>
            </a:r>
          </a:p>
        </p:txBody>
      </p:sp>
    </p:spTree>
    <p:extLst>
      <p:ext uri="{BB962C8B-B14F-4D97-AF65-F5344CB8AC3E}">
        <p14:creationId xmlns:p14="http://schemas.microsoft.com/office/powerpoint/2010/main" val="349691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9"/>
          <p:cNvGrpSpPr/>
          <p:nvPr/>
        </p:nvGrpSpPr>
        <p:grpSpPr>
          <a:xfrm>
            <a:off x="1394628" y="1553995"/>
            <a:ext cx="3114271" cy="2954292"/>
            <a:chOff x="86740" y="2670028"/>
            <a:chExt cx="4288361" cy="4068069"/>
          </a:xfrm>
        </p:grpSpPr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3" name="Text Box 14"/>
            <p:cNvSpPr txBox="1">
              <a:spLocks noChangeArrowheads="1"/>
            </p:cNvSpPr>
            <p:nvPr/>
          </p:nvSpPr>
          <p:spPr bwMode="auto">
            <a:xfrm>
              <a:off x="1798326" y="3920665"/>
              <a:ext cx="865188" cy="1059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4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當</a:t>
              </a:r>
              <a:endParaRPr lang="zh-TW" altLang="en-US" sz="4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3087138" y="1831805"/>
            <a:ext cx="9283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當今</a:t>
            </a:r>
            <a:endParaRPr lang="zh-TW" altLang="en-US" sz="2400" kern="0" dirty="0">
              <a:solidFill>
                <a:schemeClr val="bg1"/>
              </a:solidFill>
            </a:endParaRPr>
          </a:p>
        </p:txBody>
      </p:sp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3408274" y="2941316"/>
            <a:ext cx="9412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當心</a:t>
            </a:r>
            <a:endParaRPr lang="zh-TW" altLang="en-US" sz="24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2437347" y="3669922"/>
            <a:ext cx="10255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當初</a:t>
            </a:r>
            <a:endParaRPr lang="zh-TW" altLang="en-US" sz="2400" kern="0" dirty="0">
              <a:solidFill>
                <a:schemeClr val="bg1"/>
              </a:solidFill>
            </a:endParaRPr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1499328" y="2941316"/>
            <a:ext cx="9528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當然</a:t>
            </a:r>
            <a:endParaRPr lang="zh-TW" altLang="en-US" sz="2400" kern="0" dirty="0">
              <a:solidFill>
                <a:schemeClr val="bg1"/>
              </a:solidFill>
            </a:endParaRP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1867156" y="1831805"/>
            <a:ext cx="888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當時</a:t>
            </a:r>
            <a:endParaRPr lang="zh-TW" altLang="en-US" sz="24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當世無雙</a:t>
              </a: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295111" y="1068893"/>
            <a:ext cx="2422060" cy="1619740"/>
            <a:chOff x="728120" y="887838"/>
            <a:chExt cx="3335185" cy="2230388"/>
          </a:xfrm>
        </p:grpSpPr>
        <p:sp>
          <p:nvSpPr>
            <p:cNvPr id="18" name="橢圓 17"/>
            <p:cNvSpPr/>
            <p:nvPr/>
          </p:nvSpPr>
          <p:spPr>
            <a:xfrm>
              <a:off x="3896153" y="2951074"/>
              <a:ext cx="167152" cy="167152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20" name="肘形接點 19"/>
            <p:cNvCxnSpPr>
              <a:stCxn id="18" idx="2"/>
              <a:endCxn id="21" idx="2"/>
            </p:cNvCxnSpPr>
            <p:nvPr/>
          </p:nvCxnSpPr>
          <p:spPr>
            <a:xfrm rot="10800000">
              <a:off x="1871124" y="1727813"/>
              <a:ext cx="2025031" cy="1306838"/>
            </a:xfrm>
            <a:prstGeom prst="bentConnector2">
              <a:avLst/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764993" y="887838"/>
              <a:ext cx="2212256" cy="839973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728120" y="957444"/>
              <a:ext cx="2286001" cy="7204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1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1400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當</a:t>
              </a:r>
              <a:r>
                <a:rPr lang="zh-TW" altLang="en-US" sz="1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1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1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1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4616246" y="1553995"/>
            <a:ext cx="3114271" cy="2954292"/>
            <a:chOff x="4747203" y="2670028"/>
            <a:chExt cx="4288361" cy="4068069"/>
          </a:xfrm>
        </p:grpSpPr>
        <p:pic>
          <p:nvPicPr>
            <p:cNvPr id="45" name="圖片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7203" y="2670028"/>
              <a:ext cx="4288361" cy="4068069"/>
            </a:xfrm>
            <a:prstGeom prst="rect">
              <a:avLst/>
            </a:prstGeom>
          </p:spPr>
        </p:pic>
        <p:sp>
          <p:nvSpPr>
            <p:cNvPr id="46" name="Text Box 14"/>
            <p:cNvSpPr txBox="1">
              <a:spLocks noChangeArrowheads="1"/>
            </p:cNvSpPr>
            <p:nvPr/>
          </p:nvSpPr>
          <p:spPr bwMode="auto">
            <a:xfrm>
              <a:off x="6458789" y="3920665"/>
              <a:ext cx="865188" cy="1059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4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世</a:t>
              </a:r>
              <a:endParaRPr lang="zh-TW" altLang="en-US" sz="4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47" name="Text Box 15"/>
          <p:cNvSpPr txBox="1">
            <a:spLocks noChangeArrowheads="1"/>
          </p:cNvSpPr>
          <p:nvPr/>
        </p:nvSpPr>
        <p:spPr bwMode="auto">
          <a:xfrm>
            <a:off x="6286173" y="1827300"/>
            <a:ext cx="9283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世界</a:t>
            </a:r>
            <a:endParaRPr lang="zh-TW" altLang="en-US" sz="2400" kern="0" dirty="0">
              <a:solidFill>
                <a:schemeClr val="bg1"/>
              </a:solidFill>
            </a:endParaRP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6684776" y="2940949"/>
            <a:ext cx="9412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世俗</a:t>
            </a:r>
            <a:endParaRPr lang="zh-TW" altLang="en-US" sz="24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9" name="Text Box 17"/>
          <p:cNvSpPr txBox="1">
            <a:spLocks noChangeArrowheads="1"/>
          </p:cNvSpPr>
          <p:nvPr/>
        </p:nvSpPr>
        <p:spPr bwMode="auto">
          <a:xfrm>
            <a:off x="5649026" y="3669922"/>
            <a:ext cx="10255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世上</a:t>
            </a:r>
            <a:endParaRPr lang="zh-TW" altLang="en-US" sz="2400" kern="0" dirty="0">
              <a:solidFill>
                <a:schemeClr val="bg1"/>
              </a:solidFill>
            </a:endParaRPr>
          </a:p>
        </p:txBody>
      </p:sp>
      <p:sp>
        <p:nvSpPr>
          <p:cNvPr id="50" name="Text Box 18"/>
          <p:cNvSpPr txBox="1">
            <a:spLocks noChangeArrowheads="1"/>
          </p:cNvSpPr>
          <p:nvPr/>
        </p:nvSpPr>
        <p:spPr bwMode="auto">
          <a:xfrm>
            <a:off x="4737101" y="2941316"/>
            <a:ext cx="9528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世人</a:t>
            </a:r>
            <a:endParaRPr lang="zh-TW" altLang="en-US" sz="2400" kern="0" dirty="0">
              <a:solidFill>
                <a:schemeClr val="bg1"/>
              </a:solidFill>
            </a:endParaRPr>
          </a:p>
        </p:txBody>
      </p:sp>
      <p:sp>
        <p:nvSpPr>
          <p:cNvPr id="51" name="Text Box 19"/>
          <p:cNvSpPr txBox="1">
            <a:spLocks noChangeArrowheads="1"/>
          </p:cNvSpPr>
          <p:nvPr/>
        </p:nvSpPr>
        <p:spPr bwMode="auto">
          <a:xfrm>
            <a:off x="5097120" y="1831533"/>
            <a:ext cx="888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世紀</a:t>
            </a:r>
            <a:endParaRPr lang="zh-TW" altLang="en-US" sz="24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52" name="群組 51"/>
          <p:cNvGrpSpPr/>
          <p:nvPr/>
        </p:nvGrpSpPr>
        <p:grpSpPr>
          <a:xfrm>
            <a:off x="6395405" y="1087502"/>
            <a:ext cx="2578091" cy="1601131"/>
            <a:chOff x="126598" y="1394410"/>
            <a:chExt cx="3550039" cy="2204763"/>
          </a:xfrm>
        </p:grpSpPr>
        <p:sp>
          <p:nvSpPr>
            <p:cNvPr id="53" name="橢圓 52"/>
            <p:cNvSpPr/>
            <p:nvPr/>
          </p:nvSpPr>
          <p:spPr>
            <a:xfrm>
              <a:off x="126598" y="3432021"/>
              <a:ext cx="167152" cy="167152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54" name="肘形接點 53"/>
            <p:cNvCxnSpPr>
              <a:stCxn id="53" idx="6"/>
              <a:endCxn id="55" idx="2"/>
            </p:cNvCxnSpPr>
            <p:nvPr/>
          </p:nvCxnSpPr>
          <p:spPr>
            <a:xfrm flipV="1">
              <a:off x="293750" y="2234384"/>
              <a:ext cx="2239888" cy="1281214"/>
            </a:xfrm>
            <a:prstGeom prst="bentConnector2">
              <a:avLst/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矩形 54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1390637" y="1460744"/>
              <a:ext cx="2286000" cy="7204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1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14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世</a:t>
              </a:r>
              <a:r>
                <a:rPr lang="zh-TW" altLang="en-US" sz="1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1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1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1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0" name="群組 39"/>
          <p:cNvGrpSpPr/>
          <p:nvPr/>
        </p:nvGrpSpPr>
        <p:grpSpPr>
          <a:xfrm>
            <a:off x="2861187" y="5858288"/>
            <a:ext cx="5678129" cy="1158240"/>
            <a:chOff x="-425762" y="5440265"/>
            <a:chExt cx="5678129" cy="1158240"/>
          </a:xfrm>
        </p:grpSpPr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5762" y="5440265"/>
              <a:ext cx="5678129" cy="1158240"/>
            </a:xfrm>
            <a:prstGeom prst="rect">
              <a:avLst/>
            </a:prstGeom>
          </p:spPr>
        </p:pic>
        <p:sp>
          <p:nvSpPr>
            <p:cNvPr id="42" name="矩形 41"/>
            <p:cNvSpPr/>
            <p:nvPr/>
          </p:nvSpPr>
          <p:spPr>
            <a:xfrm>
              <a:off x="-100518" y="5696123"/>
              <a:ext cx="52116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defRPr/>
              </a:pPr>
              <a:r>
                <a:rPr lang="zh-TW" altLang="en-US" sz="28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當時沒有兩個一模一樣或相同的</a:t>
              </a:r>
              <a:endParaRPr lang="zh-TW" altLang="en-US" sz="2800" kern="0" dirty="0">
                <a:solidFill>
                  <a:schemeClr val="bg2">
                    <a:lumMod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399509" y="5614554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當世無雙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的意思</a:t>
            </a:r>
            <a:endParaRPr lang="zh-HK" altLang="en-US" sz="2800" dirty="0"/>
          </a:p>
        </p:txBody>
      </p:sp>
      <p:pic>
        <p:nvPicPr>
          <p:cNvPr id="44" name="圖片 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7284" y="6329137"/>
            <a:ext cx="578710" cy="216542"/>
          </a:xfrm>
          <a:prstGeom prst="rect">
            <a:avLst/>
          </a:prstGeom>
        </p:spPr>
      </p:pic>
      <p:grpSp>
        <p:nvGrpSpPr>
          <p:cNvPr id="29" name="群組 28"/>
          <p:cNvGrpSpPr/>
          <p:nvPr/>
        </p:nvGrpSpPr>
        <p:grpSpPr>
          <a:xfrm>
            <a:off x="698877" y="4523841"/>
            <a:ext cx="3527303" cy="1089273"/>
            <a:chOff x="873842" y="4523840"/>
            <a:chExt cx="3527303" cy="1089273"/>
          </a:xfrm>
        </p:grpSpPr>
        <p:pic>
          <p:nvPicPr>
            <p:cNvPr id="57" name="圖片 5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73842" y="4523840"/>
              <a:ext cx="3527303" cy="1089273"/>
            </a:xfrm>
            <a:prstGeom prst="rect">
              <a:avLst/>
            </a:prstGeom>
          </p:spPr>
        </p:pic>
        <p:sp>
          <p:nvSpPr>
            <p:cNvPr id="28" name="矩形 27"/>
            <p:cNvSpPr/>
            <p:nvPr/>
          </p:nvSpPr>
          <p:spPr>
            <a:xfrm>
              <a:off x="1084514" y="4712147"/>
              <a:ext cx="310595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雙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」同義詞</a:t>
              </a:r>
              <a:r>
                <a:rPr lang="en-US" altLang="zh-TW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:</a:t>
              </a:r>
            </a:p>
            <a:p>
              <a:pPr algn="just">
                <a:defRPr/>
              </a:pP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兩，二，一對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，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一模一樣</a:t>
              </a:r>
              <a:endParaRPr lang="zh-TW" altLang="en-US" sz="20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4861479" y="4525280"/>
            <a:ext cx="3527303" cy="1089273"/>
            <a:chOff x="4870810" y="4525280"/>
            <a:chExt cx="3527303" cy="1089273"/>
          </a:xfrm>
        </p:grpSpPr>
        <p:pic>
          <p:nvPicPr>
            <p:cNvPr id="58" name="圖片 5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70810" y="4525280"/>
              <a:ext cx="3527303" cy="1089273"/>
            </a:xfrm>
            <a:prstGeom prst="rect">
              <a:avLst/>
            </a:prstGeom>
          </p:spPr>
        </p:pic>
        <p:sp>
          <p:nvSpPr>
            <p:cNvPr id="59" name="矩形 58"/>
            <p:cNvSpPr/>
            <p:nvPr/>
          </p:nvSpPr>
          <p:spPr>
            <a:xfrm>
              <a:off x="5058263" y="4560644"/>
              <a:ext cx="315239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雙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」反義詞</a:t>
              </a:r>
              <a:r>
                <a:rPr lang="en-US" altLang="zh-TW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: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 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just">
                <a:defRPr/>
              </a:pP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單，單一，單獨，獨特，獨一無二</a:t>
              </a:r>
              <a:endParaRPr lang="zh-TW" altLang="en-US" sz="20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649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47" grpId="0"/>
      <p:bldP spid="48" grpId="0"/>
      <p:bldP spid="49" grpId="0"/>
      <p:bldP spid="50" grpId="0"/>
      <p:bldP spid="51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群組 14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zh-HK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自矜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6" name="群組 35"/>
          <p:cNvGrpSpPr/>
          <p:nvPr/>
        </p:nvGrpSpPr>
        <p:grpSpPr>
          <a:xfrm>
            <a:off x="204975" y="2468136"/>
            <a:ext cx="3756911" cy="3563919"/>
            <a:chOff x="86740" y="2670028"/>
            <a:chExt cx="4288361" cy="4068069"/>
          </a:xfrm>
        </p:grpSpPr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44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1053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zh-HK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矜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45" name="Text Box 15"/>
          <p:cNvSpPr txBox="1">
            <a:spLocks noChangeArrowheads="1"/>
          </p:cNvSpPr>
          <p:nvPr/>
        </p:nvSpPr>
        <p:spPr bwMode="auto">
          <a:xfrm>
            <a:off x="2798505" y="4177954"/>
            <a:ext cx="9457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zh-HK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矜</a:t>
            </a: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貴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6" name="Text Box 16"/>
          <p:cNvSpPr txBox="1">
            <a:spLocks noChangeArrowheads="1"/>
          </p:cNvSpPr>
          <p:nvPr/>
        </p:nvSpPr>
        <p:spPr bwMode="auto">
          <a:xfrm>
            <a:off x="1604019" y="5049222"/>
            <a:ext cx="9588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zh-HK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矜</a:t>
            </a: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持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9" name="Text Box 19"/>
          <p:cNvSpPr txBox="1">
            <a:spLocks noChangeArrowheads="1"/>
          </p:cNvSpPr>
          <p:nvPr/>
        </p:nvSpPr>
        <p:spPr bwMode="auto">
          <a:xfrm>
            <a:off x="2366194" y="2805917"/>
            <a:ext cx="9051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zh-HK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矜</a:t>
            </a: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50" name="群組 49"/>
          <p:cNvGrpSpPr/>
          <p:nvPr/>
        </p:nvGrpSpPr>
        <p:grpSpPr>
          <a:xfrm>
            <a:off x="412370" y="1424828"/>
            <a:ext cx="2002700" cy="2301744"/>
            <a:chOff x="953967" y="1521870"/>
            <a:chExt cx="2286000" cy="2627346"/>
          </a:xfrm>
        </p:grpSpPr>
        <p:sp>
          <p:nvSpPr>
            <p:cNvPr id="51" name="橢圓 50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52" name="肘形接點 51"/>
            <p:cNvCxnSpPr>
              <a:stCxn id="51" idx="0"/>
              <a:endCxn id="53" idx="2"/>
            </p:cNvCxnSpPr>
            <p:nvPr/>
          </p:nvCxnSpPr>
          <p:spPr>
            <a:xfrm rot="16200000" flipV="1">
              <a:off x="1760759" y="2698053"/>
              <a:ext cx="1620222" cy="947803"/>
            </a:xfrm>
            <a:prstGeom prst="bentConnector3">
              <a:avLst>
                <a:gd name="adj1" fmla="val 8484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矩形 52"/>
            <p:cNvSpPr/>
            <p:nvPr/>
          </p:nvSpPr>
          <p:spPr>
            <a:xfrm>
              <a:off x="990838" y="152187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953967" y="1608108"/>
              <a:ext cx="2286000" cy="667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zh-HK" sz="16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矜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4019755" y="4264392"/>
            <a:ext cx="4799779" cy="1569660"/>
            <a:chOff x="4019755" y="4264392"/>
            <a:chExt cx="4799779" cy="1569660"/>
          </a:xfrm>
        </p:grpSpPr>
        <p:sp>
          <p:nvSpPr>
            <p:cNvPr id="67" name="Text Box 7"/>
            <p:cNvSpPr txBox="1">
              <a:spLocks noChangeArrowheads="1"/>
            </p:cNvSpPr>
            <p:nvPr/>
          </p:nvSpPr>
          <p:spPr bwMode="auto">
            <a:xfrm>
              <a:off x="5498421" y="4264392"/>
              <a:ext cx="3321113" cy="15696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HK" altLang="zh-HK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陳康肅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的射箭表現十分出色，當時完全沒有其他人能和他相比。你認為他的感覺如何？</a:t>
              </a:r>
            </a:p>
          </p:txBody>
        </p:sp>
        <p:grpSp>
          <p:nvGrpSpPr>
            <p:cNvPr id="55" name="群組 54"/>
            <p:cNvGrpSpPr/>
            <p:nvPr/>
          </p:nvGrpSpPr>
          <p:grpSpPr>
            <a:xfrm>
              <a:off x="4019755" y="4288113"/>
              <a:ext cx="1397151" cy="826122"/>
              <a:chOff x="778241" y="1784736"/>
              <a:chExt cx="2105635" cy="1245042"/>
            </a:xfrm>
          </p:grpSpPr>
          <p:pic>
            <p:nvPicPr>
              <p:cNvPr id="56" name="圖片 5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73" name="矩形 72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grpSp>
        <p:nvGrpSpPr>
          <p:cNvPr id="3" name="群組 2"/>
          <p:cNvGrpSpPr/>
          <p:nvPr/>
        </p:nvGrpSpPr>
        <p:grpSpPr>
          <a:xfrm>
            <a:off x="4019755" y="1592766"/>
            <a:ext cx="5016009" cy="2371469"/>
            <a:chOff x="4019755" y="1592766"/>
            <a:chExt cx="5016009" cy="2371469"/>
          </a:xfrm>
        </p:grpSpPr>
        <p:sp>
          <p:nvSpPr>
            <p:cNvPr id="60" name="Text Box 7"/>
            <p:cNvSpPr txBox="1">
              <a:spLocks noChangeArrowheads="1"/>
            </p:cNvSpPr>
            <p:nvPr/>
          </p:nvSpPr>
          <p:spPr bwMode="auto">
            <a:xfrm>
              <a:off x="5498422" y="1664957"/>
              <a:ext cx="3321113" cy="10895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我們再看看此字的前後句子意思，你可以推測到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HK" altLang="zh-HK" sz="24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自</a:t>
              </a:r>
              <a:r>
                <a:rPr lang="zh-TW" altLang="en-US" sz="24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矜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的意思嗎？</a:t>
              </a:r>
            </a:p>
          </p:txBody>
        </p:sp>
        <p:grpSp>
          <p:nvGrpSpPr>
            <p:cNvPr id="61" name="群組 60"/>
            <p:cNvGrpSpPr/>
            <p:nvPr/>
          </p:nvGrpSpPr>
          <p:grpSpPr>
            <a:xfrm>
              <a:off x="4478512" y="2893765"/>
              <a:ext cx="4557252" cy="1070470"/>
              <a:chOff x="1628772" y="1411581"/>
              <a:chExt cx="4557252" cy="1191981"/>
            </a:xfrm>
          </p:grpSpPr>
          <p:pic>
            <p:nvPicPr>
              <p:cNvPr id="62" name="圖片 61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28772" y="1411581"/>
                <a:ext cx="4557252" cy="1191981"/>
              </a:xfrm>
              <a:prstGeom prst="rect">
                <a:avLst/>
              </a:prstGeom>
            </p:spPr>
          </p:pic>
          <p:sp>
            <p:nvSpPr>
              <p:cNvPr id="63" name="矩形 62"/>
              <p:cNvSpPr/>
              <p:nvPr/>
            </p:nvSpPr>
            <p:spPr>
              <a:xfrm>
                <a:off x="1778073" y="1597727"/>
                <a:ext cx="4229812" cy="8704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buFont typeface="Wingdings" panose="05000000000000000000" pitchFamily="2" charset="2"/>
                  <a:buNone/>
                </a:pPr>
                <a:r>
                  <a:rPr lang="zh-HK" altLang="zh-HK" sz="2800" u="sng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陳康肅</a:t>
                </a:r>
                <a:r>
                  <a:rPr lang="zh-HK" altLang="zh-HK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公</a:t>
                </a:r>
                <a:r>
                  <a:rPr lang="zh-TW" altLang="zh-HK" sz="2800" u="sng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堯咨</a:t>
                </a:r>
                <a:r>
                  <a:rPr lang="zh-HK" altLang="zh-HK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善</a:t>
                </a:r>
                <a:r>
                  <a:rPr lang="zh-HK" altLang="zh-HK" sz="28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射，當世無雙，公亦</a:t>
                </a:r>
                <a:r>
                  <a:rPr lang="zh-HK" altLang="zh-HK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以此</a:t>
                </a:r>
                <a:r>
                  <a:rPr lang="zh-HK" altLang="zh-HK" sz="2800" dirty="0" smtClean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自</a:t>
                </a:r>
                <a:r>
                  <a:rPr lang="zh-HK" altLang="zh-HK" sz="2800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矜</a:t>
                </a:r>
                <a:r>
                  <a:rPr lang="zh-HK" altLang="zh-HK" sz="28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。</a:t>
                </a:r>
                <a:endPara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grpSp>
          <p:nvGrpSpPr>
            <p:cNvPr id="74" name="群組 73"/>
            <p:cNvGrpSpPr/>
            <p:nvPr/>
          </p:nvGrpSpPr>
          <p:grpSpPr>
            <a:xfrm>
              <a:off x="4019755" y="1592766"/>
              <a:ext cx="1397151" cy="826122"/>
              <a:chOff x="778241" y="1784736"/>
              <a:chExt cx="2105635" cy="1245042"/>
            </a:xfrm>
          </p:grpSpPr>
          <p:pic>
            <p:nvPicPr>
              <p:cNvPr id="75" name="圖片 7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76" name="矩形 75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grpSp>
        <p:nvGrpSpPr>
          <p:cNvPr id="2" name="群組 1"/>
          <p:cNvGrpSpPr/>
          <p:nvPr/>
        </p:nvGrpSpPr>
        <p:grpSpPr>
          <a:xfrm>
            <a:off x="994575" y="5835538"/>
            <a:ext cx="6866900" cy="1158240"/>
            <a:chOff x="994575" y="5835538"/>
            <a:chExt cx="6866900" cy="1158240"/>
          </a:xfrm>
        </p:grpSpPr>
        <p:grpSp>
          <p:nvGrpSpPr>
            <p:cNvPr id="77" name="群組 76"/>
            <p:cNvGrpSpPr/>
            <p:nvPr/>
          </p:nvGrpSpPr>
          <p:grpSpPr>
            <a:xfrm>
              <a:off x="5139031" y="5835538"/>
              <a:ext cx="2722444" cy="1158240"/>
              <a:chOff x="778829" y="5440265"/>
              <a:chExt cx="2722444" cy="1158240"/>
            </a:xfrm>
          </p:grpSpPr>
          <p:pic>
            <p:nvPicPr>
              <p:cNvPr id="78" name="圖片 77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829" y="5440265"/>
                <a:ext cx="2722444" cy="1158240"/>
              </a:xfrm>
              <a:prstGeom prst="rect">
                <a:avLst/>
              </a:prstGeom>
            </p:spPr>
          </p:pic>
          <p:sp>
            <p:nvSpPr>
              <p:cNvPr id="79" name="矩形 78"/>
              <p:cNvSpPr/>
              <p:nvPr/>
            </p:nvSpPr>
            <p:spPr>
              <a:xfrm>
                <a:off x="1021796" y="5704938"/>
                <a:ext cx="223651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HK" altLang="zh-HK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自</a:t>
                </a:r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誇、自豪</a:t>
                </a:r>
                <a:endParaRPr lang="zh-HK" altLang="en-US" sz="32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80" name="矩形 79"/>
            <p:cNvSpPr/>
            <p:nvPr/>
          </p:nvSpPr>
          <p:spPr>
            <a:xfrm>
              <a:off x="994575" y="6122173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HK" altLang="zh-HK" sz="32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自</a:t>
              </a:r>
              <a:r>
                <a:rPr lang="zh-TW" altLang="en-US" sz="32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矜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pic>
          <p:nvPicPr>
            <p:cNvPr id="81" name="圖片 8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94789" y="6284328"/>
              <a:ext cx="578710" cy="216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187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群組 31"/>
          <p:cNvGrpSpPr/>
          <p:nvPr/>
        </p:nvGrpSpPr>
        <p:grpSpPr>
          <a:xfrm>
            <a:off x="309465" y="2680538"/>
            <a:ext cx="4288361" cy="4068069"/>
            <a:chOff x="86740" y="2670028"/>
            <a:chExt cx="4288361" cy="4068069"/>
          </a:xfrm>
        </p:grpSpPr>
        <p:pic>
          <p:nvPicPr>
            <p:cNvPr id="33" name="圖片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34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家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5" name="Text Box 15"/>
          <p:cNvSpPr txBox="1">
            <a:spLocks noChangeArrowheads="1"/>
          </p:cNvSpPr>
          <p:nvPr/>
        </p:nvSpPr>
        <p:spPr bwMode="auto">
          <a:xfrm>
            <a:off x="2741245" y="3049505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家長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3220796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家人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37" name="Text Box 17"/>
          <p:cNvSpPr txBox="1">
            <a:spLocks noChangeArrowheads="1"/>
          </p:cNvSpPr>
          <p:nvPr/>
        </p:nvSpPr>
        <p:spPr bwMode="auto">
          <a:xfrm>
            <a:off x="1857390" y="557391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家鄉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38" name="Text Box 18"/>
          <p:cNvSpPr txBox="1">
            <a:spLocks noChangeArrowheads="1"/>
          </p:cNvSpPr>
          <p:nvPr/>
        </p:nvSpPr>
        <p:spPr bwMode="auto">
          <a:xfrm>
            <a:off x="342130" y="4660832"/>
            <a:ext cx="1461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家園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39" name="Text Box 19"/>
          <p:cNvSpPr txBox="1">
            <a:spLocks noChangeArrowheads="1"/>
          </p:cNvSpPr>
          <p:nvPr/>
        </p:nvSpPr>
        <p:spPr bwMode="auto">
          <a:xfrm>
            <a:off x="1108008" y="3053634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家庭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grpSp>
        <p:nvGrpSpPr>
          <p:cNvPr id="40" name="群組 39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42" name="矩形 41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家圃</a:t>
              </a:r>
            </a:p>
          </p:txBody>
        </p:sp>
      </p:grpSp>
      <p:grpSp>
        <p:nvGrpSpPr>
          <p:cNvPr id="43" name="群組 42"/>
          <p:cNvGrpSpPr/>
          <p:nvPr/>
        </p:nvGrpSpPr>
        <p:grpSpPr>
          <a:xfrm>
            <a:off x="955014" y="1418306"/>
            <a:ext cx="2286000" cy="2754806"/>
            <a:chOff x="1390637" y="1394410"/>
            <a:chExt cx="2286000" cy="2754806"/>
          </a:xfrm>
        </p:grpSpPr>
        <p:sp>
          <p:nvSpPr>
            <p:cNvPr id="44" name="橢圓 43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57" name="肘形接點 56"/>
            <p:cNvCxnSpPr>
              <a:stCxn id="44" idx="0"/>
              <a:endCxn id="58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矩形 57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家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0" name="群組 59"/>
          <p:cNvGrpSpPr/>
          <p:nvPr/>
        </p:nvGrpSpPr>
        <p:grpSpPr>
          <a:xfrm>
            <a:off x="4747203" y="2680538"/>
            <a:ext cx="4288361" cy="4068069"/>
            <a:chOff x="4747203" y="2670028"/>
            <a:chExt cx="4288361" cy="4068069"/>
          </a:xfrm>
        </p:grpSpPr>
        <p:pic>
          <p:nvPicPr>
            <p:cNvPr id="61" name="圖片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7203" y="2670028"/>
              <a:ext cx="4288361" cy="4068069"/>
            </a:xfrm>
            <a:prstGeom prst="rect">
              <a:avLst/>
            </a:prstGeom>
          </p:spPr>
        </p:pic>
        <p:sp>
          <p:nvSpPr>
            <p:cNvPr id="62" name="Text Box 14"/>
            <p:cNvSpPr txBox="1">
              <a:spLocks noChangeArrowheads="1"/>
            </p:cNvSpPr>
            <p:nvPr/>
          </p:nvSpPr>
          <p:spPr bwMode="auto">
            <a:xfrm>
              <a:off x="6458789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圃</a:t>
              </a:r>
            </a:p>
          </p:txBody>
        </p:sp>
      </p:grpSp>
      <p:sp>
        <p:nvSpPr>
          <p:cNvPr id="63" name="Text Box 15"/>
          <p:cNvSpPr txBox="1">
            <a:spLocks noChangeArrowheads="1"/>
          </p:cNvSpPr>
          <p:nvPr/>
        </p:nvSpPr>
        <p:spPr bwMode="auto">
          <a:xfrm>
            <a:off x="7172912" y="3057319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苗圃</a:t>
            </a:r>
          </a:p>
        </p:txBody>
      </p:sp>
      <p:sp>
        <p:nvSpPr>
          <p:cNvPr id="64" name="Text Box 16"/>
          <p:cNvSpPr txBox="1">
            <a:spLocks noChangeArrowheads="1"/>
          </p:cNvSpPr>
          <p:nvPr/>
        </p:nvSpPr>
        <p:spPr bwMode="auto">
          <a:xfrm>
            <a:off x="7676343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農圃</a:t>
            </a:r>
          </a:p>
        </p:txBody>
      </p:sp>
      <p:sp>
        <p:nvSpPr>
          <p:cNvPr id="65" name="Text Box 17"/>
          <p:cNvSpPr txBox="1">
            <a:spLocks noChangeArrowheads="1"/>
          </p:cNvSpPr>
          <p:nvPr/>
        </p:nvSpPr>
        <p:spPr bwMode="auto">
          <a:xfrm>
            <a:off x="6295128" y="553920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花圃</a:t>
            </a:r>
          </a:p>
        </p:txBody>
      </p:sp>
      <p:sp>
        <p:nvSpPr>
          <p:cNvPr id="66" name="Text Box 18"/>
          <p:cNvSpPr txBox="1">
            <a:spLocks noChangeArrowheads="1"/>
          </p:cNvSpPr>
          <p:nvPr/>
        </p:nvSpPr>
        <p:spPr bwMode="auto">
          <a:xfrm>
            <a:off x="5025277" y="4660832"/>
            <a:ext cx="11079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圃田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5554212" y="3057319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園圃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68" name="群組 67"/>
          <p:cNvGrpSpPr/>
          <p:nvPr/>
        </p:nvGrpSpPr>
        <p:grpSpPr>
          <a:xfrm>
            <a:off x="5401056" y="1418306"/>
            <a:ext cx="2286000" cy="2754806"/>
            <a:chOff x="1390637" y="1394410"/>
            <a:chExt cx="2286000" cy="2754806"/>
          </a:xfrm>
        </p:grpSpPr>
        <p:sp>
          <p:nvSpPr>
            <p:cNvPr id="69" name="橢圓 68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70" name="肘形接點 69"/>
            <p:cNvCxnSpPr>
              <a:stCxn id="69" idx="0"/>
              <a:endCxn id="71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矩形 70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圃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567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63" grpId="0"/>
      <p:bldP spid="64" grpId="0"/>
      <p:bldP spid="65" grpId="0"/>
      <p:bldP spid="66" grpId="0"/>
      <p:bldP spid="6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1" y="1914755"/>
            <a:ext cx="7726450" cy="2853672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749157" y="3404701"/>
            <a:ext cx="3822843" cy="1283255"/>
            <a:chOff x="749157" y="3404701"/>
            <a:chExt cx="3822843" cy="1283255"/>
          </a:xfrm>
        </p:grpSpPr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157" y="3404701"/>
              <a:ext cx="3822843" cy="1283255"/>
            </a:xfrm>
            <a:prstGeom prst="rect">
              <a:avLst/>
            </a:prstGeom>
          </p:spPr>
        </p:pic>
        <p:grpSp>
          <p:nvGrpSpPr>
            <p:cNvPr id="20" name="群組 19"/>
            <p:cNvGrpSpPr/>
            <p:nvPr/>
          </p:nvGrpSpPr>
          <p:grpSpPr>
            <a:xfrm>
              <a:off x="899898" y="3591249"/>
              <a:ext cx="2138269" cy="993632"/>
              <a:chOff x="899898" y="3679741"/>
              <a:chExt cx="2138269" cy="993632"/>
            </a:xfrm>
          </p:grpSpPr>
          <p:sp>
            <p:nvSpPr>
              <p:cNvPr id="21" name="Rectangle 7"/>
              <p:cNvSpPr>
                <a:spLocks noChangeArrowheads="1"/>
              </p:cNvSpPr>
              <p:nvPr/>
            </p:nvSpPr>
            <p:spPr bwMode="auto">
              <a:xfrm>
                <a:off x="1531669" y="4230567"/>
                <a:ext cx="874726" cy="4428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TW" altLang="en-US" sz="2400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家園</a:t>
                </a:r>
                <a:endParaRPr lang="en-US" altLang="zh-TW" sz="2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Rectangle 10"/>
              <p:cNvSpPr>
                <a:spLocks noChangeArrowheads="1"/>
              </p:cNvSpPr>
              <p:nvPr/>
            </p:nvSpPr>
            <p:spPr bwMode="auto">
              <a:xfrm>
                <a:off x="899898" y="3679741"/>
                <a:ext cx="2138269" cy="4292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r>
                  <a:rPr lang="zh-TW" altLang="en-US" sz="2400" dirty="0" smtClean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「</a:t>
                </a:r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家</a:t>
                </a:r>
                <a:r>
                  <a:rPr lang="zh-TW" altLang="en-US" sz="2400" dirty="0" smtClean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」</a:t>
                </a:r>
                <a:r>
                  <a:rPr kumimoji="0"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可配上</a:t>
                </a:r>
              </a:p>
            </p:txBody>
          </p:sp>
        </p:grpSp>
      </p:grpSp>
      <p:grpSp>
        <p:nvGrpSpPr>
          <p:cNvPr id="3" name="群組 2"/>
          <p:cNvGrpSpPr/>
          <p:nvPr/>
        </p:nvGrpSpPr>
        <p:grpSpPr>
          <a:xfrm>
            <a:off x="4577830" y="3404701"/>
            <a:ext cx="3822843" cy="1283255"/>
            <a:chOff x="4577830" y="3404701"/>
            <a:chExt cx="3822843" cy="1283255"/>
          </a:xfrm>
        </p:grpSpPr>
        <p:pic>
          <p:nvPicPr>
            <p:cNvPr id="30" name="圖片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7830" y="3404701"/>
              <a:ext cx="3822843" cy="1283255"/>
            </a:xfrm>
            <a:prstGeom prst="rect">
              <a:avLst/>
            </a:prstGeom>
          </p:spPr>
        </p:pic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5957547" y="3585762"/>
              <a:ext cx="2120913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「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圃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」</a:t>
              </a:r>
              <a:r>
                <a:rPr kumimoji="0"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可配</a:t>
              </a:r>
              <a:r>
                <a:rPr kumimoji="0" lang="zh-TW" altLang="en-US" sz="2400" dirty="0" smtClean="0">
                  <a:latin typeface="Candara" panose="020E0502030303020204" pitchFamily="34" charset="0"/>
                  <a:ea typeface="標楷體" panose="03000509000000000000" pitchFamily="65" charset="-120"/>
                </a:rPr>
                <a:t>上</a:t>
              </a:r>
              <a:endParaRPr kumimoji="0" lang="zh-TW" altLang="en-US" sz="2400" dirty="0">
                <a:latin typeface="Candara" panose="020E0502030303020204" pitchFamily="34" charset="0"/>
                <a:ea typeface="標楷體" panose="03000509000000000000" pitchFamily="65" charset="-120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6865195" y="413264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園圃</a:t>
              </a:r>
              <a:endParaRPr lang="zh-TW" altLang="en-US" sz="2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720589" y="4584881"/>
            <a:ext cx="7726450" cy="1974238"/>
            <a:chOff x="720589" y="4584881"/>
            <a:chExt cx="7726450" cy="1974238"/>
          </a:xfrm>
        </p:grpSpPr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89" y="4584881"/>
              <a:ext cx="7726450" cy="1974238"/>
            </a:xfrm>
            <a:prstGeom prst="rect">
              <a:avLst/>
            </a:prstGeom>
          </p:spPr>
        </p:pic>
        <p:sp>
          <p:nvSpPr>
            <p:cNvPr id="39" name="Rectangle 11"/>
            <p:cNvSpPr>
              <a:spLocks noChangeArrowheads="1"/>
            </p:cNvSpPr>
            <p:nvPr/>
          </p:nvSpPr>
          <p:spPr bwMode="auto">
            <a:xfrm>
              <a:off x="1626411" y="5779809"/>
              <a:ext cx="5909296" cy="681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家中</a:t>
              </a:r>
              <a:r>
                <a:rPr lang="zh-TW" altLang="zh-HK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種植果木瓜菜的園地</a:t>
              </a:r>
              <a:endParaRPr lang="zh-TW" altLang="en-US" sz="32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33" name="圖片 3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34" name="矩形 33"/>
            <p:cNvSpPr/>
            <p:nvPr/>
          </p:nvSpPr>
          <p:spPr>
            <a:xfrm>
              <a:off x="4059983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家圃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3915410" y="3665242"/>
            <a:ext cx="13131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家圃</a:t>
            </a:r>
          </a:p>
        </p:txBody>
      </p:sp>
      <p:sp>
        <p:nvSpPr>
          <p:cNvPr id="38" name="Rectangle 11"/>
          <p:cNvSpPr>
            <a:spLocks noChangeArrowheads="1"/>
          </p:cNvSpPr>
          <p:nvPr/>
        </p:nvSpPr>
        <p:spPr bwMode="auto">
          <a:xfrm>
            <a:off x="2016248" y="2046413"/>
            <a:ext cx="5111504" cy="68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</a:t>
            </a:r>
            <a:r>
              <a:rPr lang="zh-TW" altLang="en-US" sz="32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圃</a:t>
            </a:r>
            <a:r>
              <a:rPr lang="zh-TW" altLang="en-US" sz="32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意思是</a:t>
            </a: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779529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群組 31"/>
          <p:cNvGrpSpPr/>
          <p:nvPr/>
        </p:nvGrpSpPr>
        <p:grpSpPr>
          <a:xfrm>
            <a:off x="309465" y="2680538"/>
            <a:ext cx="4288361" cy="4068069"/>
            <a:chOff x="86740" y="2670028"/>
            <a:chExt cx="4288361" cy="4068069"/>
          </a:xfrm>
        </p:grpSpPr>
        <p:pic>
          <p:nvPicPr>
            <p:cNvPr id="33" name="圖片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34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釋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5" name="Text Box 15"/>
          <p:cNvSpPr txBox="1">
            <a:spLocks noChangeArrowheads="1"/>
          </p:cNvSpPr>
          <p:nvPr/>
        </p:nvSpPr>
        <p:spPr bwMode="auto">
          <a:xfrm>
            <a:off x="2741245" y="3049505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釋出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3220796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釋疑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37" name="Text Box 17"/>
          <p:cNvSpPr txBox="1">
            <a:spLocks noChangeArrowheads="1"/>
          </p:cNvSpPr>
          <p:nvPr/>
        </p:nvSpPr>
        <p:spPr bwMode="auto">
          <a:xfrm>
            <a:off x="1857390" y="557391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釋懷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38" name="Text Box 18"/>
          <p:cNvSpPr txBox="1">
            <a:spLocks noChangeArrowheads="1"/>
          </p:cNvSpPr>
          <p:nvPr/>
        </p:nvSpPr>
        <p:spPr bwMode="auto">
          <a:xfrm>
            <a:off x="342130" y="4660832"/>
            <a:ext cx="1461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解釋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39" name="Text Box 19"/>
          <p:cNvSpPr txBox="1">
            <a:spLocks noChangeArrowheads="1"/>
          </p:cNvSpPr>
          <p:nvPr/>
        </p:nvSpPr>
        <p:spPr bwMode="auto">
          <a:xfrm>
            <a:off x="1108008" y="3053634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釋放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grpSp>
        <p:nvGrpSpPr>
          <p:cNvPr id="40" name="群組 39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42" name="矩形 41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釋擔</a:t>
              </a:r>
            </a:p>
          </p:txBody>
        </p:sp>
      </p:grpSp>
      <p:grpSp>
        <p:nvGrpSpPr>
          <p:cNvPr id="43" name="群組 42"/>
          <p:cNvGrpSpPr/>
          <p:nvPr/>
        </p:nvGrpSpPr>
        <p:grpSpPr>
          <a:xfrm>
            <a:off x="955014" y="1418306"/>
            <a:ext cx="2286000" cy="2754806"/>
            <a:chOff x="1390637" y="1394410"/>
            <a:chExt cx="2286000" cy="2754806"/>
          </a:xfrm>
        </p:grpSpPr>
        <p:sp>
          <p:nvSpPr>
            <p:cNvPr id="44" name="橢圓 43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57" name="肘形接點 56"/>
            <p:cNvCxnSpPr>
              <a:stCxn id="44" idx="0"/>
              <a:endCxn id="58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矩形 57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HK" altLang="zh-HK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釋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0" name="群組 59"/>
          <p:cNvGrpSpPr/>
          <p:nvPr/>
        </p:nvGrpSpPr>
        <p:grpSpPr>
          <a:xfrm>
            <a:off x="4747203" y="2680538"/>
            <a:ext cx="4288361" cy="4068069"/>
            <a:chOff x="4747203" y="2670028"/>
            <a:chExt cx="4288361" cy="4068069"/>
          </a:xfrm>
        </p:grpSpPr>
        <p:pic>
          <p:nvPicPr>
            <p:cNvPr id="61" name="圖片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7203" y="2670028"/>
              <a:ext cx="4288361" cy="4068069"/>
            </a:xfrm>
            <a:prstGeom prst="rect">
              <a:avLst/>
            </a:prstGeom>
          </p:spPr>
        </p:pic>
        <p:sp>
          <p:nvSpPr>
            <p:cNvPr id="62" name="Text Box 14"/>
            <p:cNvSpPr txBox="1">
              <a:spLocks noChangeArrowheads="1"/>
            </p:cNvSpPr>
            <p:nvPr/>
          </p:nvSpPr>
          <p:spPr bwMode="auto">
            <a:xfrm>
              <a:off x="6458789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擔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63" name="Text Box 15"/>
          <p:cNvSpPr txBox="1">
            <a:spLocks noChangeArrowheads="1"/>
          </p:cNvSpPr>
          <p:nvPr/>
        </p:nvSpPr>
        <p:spPr bwMode="auto">
          <a:xfrm>
            <a:off x="7172912" y="3057319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擔挑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4" name="Text Box 16"/>
          <p:cNvSpPr txBox="1">
            <a:spLocks noChangeArrowheads="1"/>
          </p:cNvSpPr>
          <p:nvPr/>
        </p:nvSpPr>
        <p:spPr bwMode="auto">
          <a:xfrm>
            <a:off x="7676343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擔子</a:t>
            </a:r>
          </a:p>
        </p:txBody>
      </p:sp>
      <p:sp>
        <p:nvSpPr>
          <p:cNvPr id="65" name="Text Box 17"/>
          <p:cNvSpPr txBox="1">
            <a:spLocks noChangeArrowheads="1"/>
          </p:cNvSpPr>
          <p:nvPr/>
        </p:nvSpPr>
        <p:spPr bwMode="auto">
          <a:xfrm>
            <a:off x="6295128" y="553920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擔負</a:t>
            </a:r>
          </a:p>
        </p:txBody>
      </p:sp>
      <p:sp>
        <p:nvSpPr>
          <p:cNvPr id="66" name="Text Box 18"/>
          <p:cNvSpPr txBox="1">
            <a:spLocks noChangeArrowheads="1"/>
          </p:cNvSpPr>
          <p:nvPr/>
        </p:nvSpPr>
        <p:spPr bwMode="auto">
          <a:xfrm>
            <a:off x="5025277" y="4660832"/>
            <a:ext cx="11079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擔當</a:t>
            </a: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5554212" y="3057319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擔任</a:t>
            </a:r>
          </a:p>
        </p:txBody>
      </p:sp>
      <p:grpSp>
        <p:nvGrpSpPr>
          <p:cNvPr id="68" name="群組 67"/>
          <p:cNvGrpSpPr/>
          <p:nvPr/>
        </p:nvGrpSpPr>
        <p:grpSpPr>
          <a:xfrm>
            <a:off x="5401056" y="1418306"/>
            <a:ext cx="2286000" cy="2754806"/>
            <a:chOff x="1390637" y="1394410"/>
            <a:chExt cx="2286000" cy="2754806"/>
          </a:xfrm>
        </p:grpSpPr>
        <p:sp>
          <p:nvSpPr>
            <p:cNvPr id="69" name="橢圓 68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70" name="肘形接點 69"/>
            <p:cNvCxnSpPr>
              <a:stCxn id="69" idx="0"/>
              <a:endCxn id="71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矩形 70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HK" altLang="zh-HK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擔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587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63" grpId="0"/>
      <p:bldP spid="64" grpId="0"/>
      <p:bldP spid="65" grpId="0"/>
      <p:bldP spid="66" grpId="0"/>
      <p:bldP spid="6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4059983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釋擔</a:t>
              </a:r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187809" y="1754207"/>
            <a:ext cx="8106086" cy="2023424"/>
            <a:chOff x="187809" y="1754207"/>
            <a:chExt cx="8106086" cy="2023424"/>
          </a:xfrm>
        </p:grpSpPr>
        <p:grpSp>
          <p:nvGrpSpPr>
            <p:cNvPr id="16" name="群組 15"/>
            <p:cNvGrpSpPr/>
            <p:nvPr/>
          </p:nvGrpSpPr>
          <p:grpSpPr>
            <a:xfrm>
              <a:off x="873843" y="2696920"/>
              <a:ext cx="7420052" cy="1080711"/>
              <a:chOff x="244954" y="1641296"/>
              <a:chExt cx="7420052" cy="1203384"/>
            </a:xfrm>
          </p:grpSpPr>
          <p:pic>
            <p:nvPicPr>
              <p:cNvPr id="17" name="圖片 1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4954" y="1641296"/>
                <a:ext cx="7420052" cy="1203384"/>
              </a:xfrm>
              <a:prstGeom prst="rect">
                <a:avLst/>
              </a:prstGeom>
            </p:spPr>
          </p:pic>
          <p:sp>
            <p:nvSpPr>
              <p:cNvPr id="18" name="矩形 17"/>
              <p:cNvSpPr/>
              <p:nvPr/>
            </p:nvSpPr>
            <p:spPr>
              <a:xfrm>
                <a:off x="559601" y="1808247"/>
                <a:ext cx="6790012" cy="8704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buFont typeface="Wingdings" panose="05000000000000000000" pitchFamily="2" charset="2"/>
                  <a:buNone/>
                </a:pPr>
                <a:r>
                  <a:rPr lang="zh-HK" altLang="zh-HK" sz="28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嘗射於家圃，有賣油翁</a:t>
                </a:r>
                <a:r>
                  <a:rPr lang="zh-HK" altLang="zh-HK" sz="2800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釋擔</a:t>
                </a:r>
                <a:r>
                  <a:rPr lang="zh-HK" altLang="zh-HK" sz="28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而立，睨之，久而不</a:t>
                </a:r>
                <a:r>
                  <a:rPr lang="zh-HK" altLang="zh-HK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去</a:t>
                </a:r>
                <a:r>
                  <a:rPr lang="zh-TW" altLang="en-US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。</a:t>
                </a:r>
                <a:endPara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grpSp>
          <p:nvGrpSpPr>
            <p:cNvPr id="22" name="群組 21"/>
            <p:cNvGrpSpPr/>
            <p:nvPr/>
          </p:nvGrpSpPr>
          <p:grpSpPr>
            <a:xfrm>
              <a:off x="187809" y="1754207"/>
              <a:ext cx="1397151" cy="826122"/>
              <a:chOff x="778241" y="1784736"/>
              <a:chExt cx="2105635" cy="1245042"/>
            </a:xfrm>
          </p:grpSpPr>
          <p:pic>
            <p:nvPicPr>
              <p:cNvPr id="23" name="圖片 2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30" name="矩形 29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  <p:sp>
          <p:nvSpPr>
            <p:cNvPr id="31" name="Text Box 7"/>
            <p:cNvSpPr txBox="1">
              <a:spLocks noChangeArrowheads="1"/>
            </p:cNvSpPr>
            <p:nvPr/>
          </p:nvSpPr>
          <p:spPr bwMode="auto">
            <a:xfrm>
              <a:off x="1584960" y="1909629"/>
              <a:ext cx="6672601" cy="7571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我們再看看此字的前後句子意思，你可以推測到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「釋擔」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的意思嗎？</a:t>
              </a: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187809" y="3908225"/>
            <a:ext cx="8711631" cy="971032"/>
            <a:chOff x="187809" y="3908225"/>
            <a:chExt cx="8711631" cy="971032"/>
          </a:xfrm>
        </p:grpSpPr>
        <p:grpSp>
          <p:nvGrpSpPr>
            <p:cNvPr id="32" name="群組 31"/>
            <p:cNvGrpSpPr/>
            <p:nvPr/>
          </p:nvGrpSpPr>
          <p:grpSpPr>
            <a:xfrm>
              <a:off x="187809" y="3908225"/>
              <a:ext cx="1397151" cy="826122"/>
              <a:chOff x="778241" y="1784736"/>
              <a:chExt cx="2105635" cy="1245042"/>
            </a:xfrm>
          </p:grpSpPr>
          <p:pic>
            <p:nvPicPr>
              <p:cNvPr id="33" name="圖片 3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34" name="矩形 33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  <p:sp>
          <p:nvSpPr>
            <p:cNvPr id="3" name="矩形 2"/>
            <p:cNvSpPr/>
            <p:nvPr/>
          </p:nvSpPr>
          <p:spPr>
            <a:xfrm>
              <a:off x="1584960" y="4048260"/>
              <a:ext cx="731448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你曾試過雙手各自拿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著重物，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路經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精彩的表演，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你想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站立一會兒細心欣賞，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你會先怎樣做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？</a:t>
              </a:r>
              <a:endPara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932822" y="5424263"/>
            <a:ext cx="7407156" cy="1158240"/>
            <a:chOff x="932822" y="5424263"/>
            <a:chExt cx="7407156" cy="1158240"/>
          </a:xfrm>
        </p:grpSpPr>
        <p:grpSp>
          <p:nvGrpSpPr>
            <p:cNvPr id="36" name="群組 35"/>
            <p:cNvGrpSpPr/>
            <p:nvPr/>
          </p:nvGrpSpPr>
          <p:grpSpPr>
            <a:xfrm>
              <a:off x="5099841" y="5424263"/>
              <a:ext cx="3240137" cy="1158240"/>
              <a:chOff x="739639" y="5035315"/>
              <a:chExt cx="3240137" cy="1158240"/>
            </a:xfrm>
          </p:grpSpPr>
          <p:pic>
            <p:nvPicPr>
              <p:cNvPr id="37" name="圖片 3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9639" y="5035315"/>
                <a:ext cx="3240137" cy="1158240"/>
              </a:xfrm>
              <a:prstGeom prst="rect">
                <a:avLst/>
              </a:prstGeom>
            </p:spPr>
          </p:pic>
          <p:sp>
            <p:nvSpPr>
              <p:cNvPr id="38" name="矩形 37"/>
              <p:cNvSpPr/>
              <p:nvPr/>
            </p:nvSpPr>
            <p:spPr>
              <a:xfrm>
                <a:off x="1344044" y="5291171"/>
                <a:ext cx="203132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36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放下擔挑</a:t>
                </a:r>
                <a:endParaRPr lang="zh-HK" altLang="en-US" sz="36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39" name="矩形 38"/>
            <p:cNvSpPr/>
            <p:nvPr/>
          </p:nvSpPr>
          <p:spPr>
            <a:xfrm>
              <a:off x="932822" y="5710898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釋擔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55600" y="5873053"/>
              <a:ext cx="578710" cy="216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269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群組 24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4342111" y="1901980"/>
              <a:ext cx="74892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睨</a:t>
              </a: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187809" y="1791615"/>
            <a:ext cx="6316229" cy="826122"/>
            <a:chOff x="187809" y="1791615"/>
            <a:chExt cx="6316229" cy="826122"/>
          </a:xfrm>
        </p:grpSpPr>
        <p:sp>
          <p:nvSpPr>
            <p:cNvPr id="28" name="Rectangle 3"/>
            <p:cNvSpPr txBox="1">
              <a:spLocks noChangeArrowheads="1"/>
            </p:cNvSpPr>
            <p:nvPr/>
          </p:nvSpPr>
          <p:spPr>
            <a:xfrm>
              <a:off x="1554479" y="1870029"/>
              <a:ext cx="4949559" cy="505525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09600" indent="-609600">
                <a:buNone/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1.</a:t>
              </a:r>
              <a:r>
                <a:rPr lang="en-US" altLang="zh-TW" sz="2400" dirty="0" smtClean="0">
                  <a:solidFill>
                    <a:schemeClr val="accent6">
                      <a:lumMod val="50000"/>
                    </a:schemeClr>
                  </a:solidFill>
                  <a:ea typeface="標楷體" panose="03000509000000000000" pitchFamily="65" charset="-120"/>
                </a:rPr>
                <a:t>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睨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字</a:t>
              </a:r>
              <a:r>
                <a:rPr lang="zh-TW" altLang="en-US" sz="2400" dirty="0" smtClean="0">
                  <a:ea typeface="標楷體" panose="03000509000000000000" pitchFamily="65" charset="-120"/>
                </a:rPr>
                <a:t>的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形旁是甚麼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29" name="群組 28"/>
            <p:cNvGrpSpPr/>
            <p:nvPr/>
          </p:nvGrpSpPr>
          <p:grpSpPr>
            <a:xfrm>
              <a:off x="187809" y="1791615"/>
              <a:ext cx="1397151" cy="826122"/>
              <a:chOff x="778241" y="1784736"/>
              <a:chExt cx="2105635" cy="1245042"/>
            </a:xfrm>
          </p:grpSpPr>
          <p:pic>
            <p:nvPicPr>
              <p:cNvPr id="30" name="圖片 2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31" name="矩形 30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sp>
        <p:nvSpPr>
          <p:cNvPr id="32" name="矩形 31"/>
          <p:cNvSpPr/>
          <p:nvPr/>
        </p:nvSpPr>
        <p:spPr>
          <a:xfrm>
            <a:off x="1554480" y="2386267"/>
            <a:ext cx="5479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ea typeface="標楷體" panose="03000509000000000000" pitchFamily="65" charset="-120"/>
              </a:rPr>
              <a:t>2.  </a:t>
            </a:r>
            <a:r>
              <a:rPr lang="zh-TW" altLang="en-US" sz="2400" dirty="0" smtClean="0">
                <a:ea typeface="標楷體" panose="03000509000000000000" pitchFamily="65" charset="-120"/>
              </a:rPr>
              <a:t>從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」推測「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睨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」字與甚麼有關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33" name="群組 32"/>
          <p:cNvGrpSpPr/>
          <p:nvPr/>
        </p:nvGrpSpPr>
        <p:grpSpPr>
          <a:xfrm>
            <a:off x="6954246" y="2171691"/>
            <a:ext cx="1995947" cy="830997"/>
            <a:chOff x="1708554" y="3300273"/>
            <a:chExt cx="1965832" cy="830997"/>
          </a:xfrm>
        </p:grpSpPr>
        <p:sp>
          <p:nvSpPr>
            <p:cNvPr id="34" name="矩形 33"/>
            <p:cNvSpPr/>
            <p:nvPr/>
          </p:nvSpPr>
          <p:spPr>
            <a:xfrm>
              <a:off x="2278532" y="3300273"/>
              <a:ext cx="13958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rgbClr val="002060"/>
                  </a:solidFill>
                  <a:ea typeface="標楷體" panose="03000509000000000000" pitchFamily="65" charset="-120"/>
                </a:rPr>
                <a:t>與眼睛</a:t>
              </a:r>
              <a:endParaRPr lang="en-US" altLang="zh-TW" sz="2400" dirty="0" smtClean="0">
                <a:solidFill>
                  <a:srgbClr val="002060"/>
                </a:solidFill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400" dirty="0" smtClean="0">
                  <a:solidFill>
                    <a:srgbClr val="002060"/>
                  </a:solidFill>
                  <a:ea typeface="標楷體" panose="03000509000000000000" pitchFamily="65" charset="-120"/>
                </a:rPr>
                <a:t>有關</a:t>
              </a:r>
              <a:endParaRPr lang="zh-TW" altLang="en-US" sz="2400" dirty="0">
                <a:solidFill>
                  <a:srgbClr val="002060"/>
                </a:solidFill>
                <a:ea typeface="標楷體" panose="03000509000000000000" pitchFamily="65" charset="-120"/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8554" y="3634339"/>
              <a:ext cx="569978" cy="216542"/>
            </a:xfrm>
            <a:prstGeom prst="rect">
              <a:avLst/>
            </a:prstGeom>
          </p:spPr>
        </p:pic>
      </p:grpSp>
      <p:grpSp>
        <p:nvGrpSpPr>
          <p:cNvPr id="36" name="群組 35"/>
          <p:cNvGrpSpPr/>
          <p:nvPr/>
        </p:nvGrpSpPr>
        <p:grpSpPr>
          <a:xfrm>
            <a:off x="376454" y="3060925"/>
            <a:ext cx="8401785" cy="700351"/>
            <a:chOff x="452654" y="2678047"/>
            <a:chExt cx="8401785" cy="700351"/>
          </a:xfrm>
        </p:grpSpPr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8401785" cy="700351"/>
            </a:xfrm>
            <a:prstGeom prst="rect">
              <a:avLst/>
            </a:prstGeom>
          </p:spPr>
        </p:pic>
        <p:sp>
          <p:nvSpPr>
            <p:cNvPr id="38" name="Text Box 5"/>
            <p:cNvSpPr txBox="1">
              <a:spLocks noChangeArrowheads="1"/>
            </p:cNvSpPr>
            <p:nvPr/>
          </p:nvSpPr>
          <p:spPr bwMode="auto">
            <a:xfrm>
              <a:off x="519119" y="2760597"/>
              <a:ext cx="826111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我們再從文章的內容推測</a:t>
              </a:r>
              <a:r>
                <a:rPr lang="zh-TW" altLang="en-US" sz="2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「睨」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這個字的意思。</a:t>
              </a:r>
            </a:p>
          </p:txBody>
        </p:sp>
      </p:grpSp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2822427"/>
            <a:ext cx="7200000" cy="360523"/>
          </a:xfrm>
          <a:prstGeom prst="rect">
            <a:avLst/>
          </a:prstGeom>
        </p:spPr>
      </p:pic>
      <p:grpSp>
        <p:nvGrpSpPr>
          <p:cNvPr id="40" name="群組 39"/>
          <p:cNvGrpSpPr/>
          <p:nvPr/>
        </p:nvGrpSpPr>
        <p:grpSpPr>
          <a:xfrm>
            <a:off x="972000" y="3675099"/>
            <a:ext cx="7240287" cy="1062303"/>
            <a:chOff x="-344226" y="1096603"/>
            <a:chExt cx="7240287" cy="1182888"/>
          </a:xfrm>
        </p:grpSpPr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344226" y="1096603"/>
              <a:ext cx="7200000" cy="1182888"/>
            </a:xfrm>
            <a:prstGeom prst="rect">
              <a:avLst/>
            </a:prstGeom>
          </p:spPr>
        </p:pic>
        <p:sp>
          <p:nvSpPr>
            <p:cNvPr id="42" name="矩形 41"/>
            <p:cNvSpPr/>
            <p:nvPr/>
          </p:nvSpPr>
          <p:spPr>
            <a:xfrm>
              <a:off x="32307" y="1130316"/>
              <a:ext cx="6863754" cy="10624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</a:pPr>
              <a:r>
                <a:rPr lang="zh-HK" altLang="zh-HK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嘗射於家圃，有賣油翁釋擔而立，</a:t>
              </a:r>
              <a:r>
                <a:rPr lang="zh-HK" altLang="zh-HK" sz="28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睨</a:t>
              </a:r>
              <a:r>
                <a:rPr lang="zh-HK" altLang="zh-HK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之，久而不</a:t>
              </a:r>
              <a:r>
                <a:rPr lang="zh-HK" altLang="zh-HK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去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。</a:t>
              </a:r>
            </a:p>
          </p:txBody>
        </p:sp>
      </p:grpSp>
      <p:grpSp>
        <p:nvGrpSpPr>
          <p:cNvPr id="43" name="群組 42"/>
          <p:cNvGrpSpPr/>
          <p:nvPr/>
        </p:nvGrpSpPr>
        <p:grpSpPr>
          <a:xfrm>
            <a:off x="187809" y="4631548"/>
            <a:ext cx="1397151" cy="826122"/>
            <a:chOff x="778241" y="1784736"/>
            <a:chExt cx="2105635" cy="1245042"/>
          </a:xfrm>
        </p:grpSpPr>
        <p:pic>
          <p:nvPicPr>
            <p:cNvPr id="44" name="圖片 4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45" name="矩形 44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1584960" y="4815088"/>
            <a:ext cx="726483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400" dirty="0" smtClean="0">
                <a:ea typeface="標楷體" panose="03000509000000000000" pitchFamily="65" charset="-120"/>
              </a:rPr>
              <a:t>1.  </a:t>
            </a:r>
            <a:r>
              <a:rPr lang="zh-TW" altLang="en-US" sz="2400" dirty="0" smtClean="0">
                <a:ea typeface="標楷體" panose="03000509000000000000" pitchFamily="65" charset="-120"/>
              </a:rPr>
              <a:t>為甚麼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賣油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翁看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了很久都不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離去？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1037325" y="5990012"/>
            <a:ext cx="7354915" cy="940271"/>
            <a:chOff x="1037325" y="5990012"/>
            <a:chExt cx="7354915" cy="940271"/>
          </a:xfrm>
        </p:grpSpPr>
        <p:sp>
          <p:nvSpPr>
            <p:cNvPr id="47" name="矩形 46"/>
            <p:cNvSpPr/>
            <p:nvPr/>
          </p:nvSpPr>
          <p:spPr>
            <a:xfrm>
              <a:off x="1037325" y="6166565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睨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grpSp>
          <p:nvGrpSpPr>
            <p:cNvPr id="48" name="群組 47"/>
            <p:cNvGrpSpPr/>
            <p:nvPr/>
          </p:nvGrpSpPr>
          <p:grpSpPr>
            <a:xfrm>
              <a:off x="5338119" y="5990012"/>
              <a:ext cx="3054121" cy="940271"/>
              <a:chOff x="610004" y="5658233"/>
              <a:chExt cx="3054121" cy="940271"/>
            </a:xfrm>
          </p:grpSpPr>
          <p:pic>
            <p:nvPicPr>
              <p:cNvPr id="49" name="圖片 48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0004" y="5658233"/>
                <a:ext cx="3054121" cy="940271"/>
              </a:xfrm>
              <a:prstGeom prst="rect">
                <a:avLst/>
              </a:prstGeom>
            </p:spPr>
          </p:pic>
          <p:sp>
            <p:nvSpPr>
              <p:cNvPr id="50" name="矩形 49"/>
              <p:cNvSpPr/>
              <p:nvPr/>
            </p:nvSpPr>
            <p:spPr>
              <a:xfrm>
                <a:off x="1634362" y="5835980"/>
                <a:ext cx="100540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defRPr/>
                </a:pPr>
                <a:r>
                  <a:rPr lang="zh-TW" altLang="en-US" sz="3200" dirty="0" smtClean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注視</a:t>
                </a:r>
                <a:endParaRPr lang="zh-TW" altLang="en-US" sz="3200" kern="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51" name="圖片 5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83921" y="6351955"/>
              <a:ext cx="578710" cy="216542"/>
            </a:xfrm>
            <a:prstGeom prst="rect">
              <a:avLst/>
            </a:prstGeom>
          </p:spPr>
        </p:pic>
      </p:grpSp>
      <p:grpSp>
        <p:nvGrpSpPr>
          <p:cNvPr id="52" name="群組 51"/>
          <p:cNvGrpSpPr/>
          <p:nvPr/>
        </p:nvGrpSpPr>
        <p:grpSpPr>
          <a:xfrm>
            <a:off x="5585494" y="1750508"/>
            <a:ext cx="1548581" cy="591526"/>
            <a:chOff x="1216468" y="2721412"/>
            <a:chExt cx="1548581" cy="591526"/>
          </a:xfrm>
        </p:grpSpPr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54" name="矩形 53"/>
            <p:cNvSpPr/>
            <p:nvPr/>
          </p:nvSpPr>
          <p:spPr>
            <a:xfrm>
              <a:off x="1490751" y="2721412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3200" dirty="0" smtClean="0">
                  <a:solidFill>
                    <a:srgbClr val="FF0000"/>
                  </a:solidFill>
                  <a:ea typeface="標楷體" panose="03000509000000000000" pitchFamily="65" charset="-120"/>
                </a:rPr>
                <a:t>目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55" name="Text Box 7"/>
          <p:cNvSpPr txBox="1">
            <a:spLocks noChangeArrowheads="1"/>
          </p:cNvSpPr>
          <p:nvPr/>
        </p:nvSpPr>
        <p:spPr bwMode="auto">
          <a:xfrm>
            <a:off x="1513420" y="5687723"/>
            <a:ext cx="75421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42913" indent="-442913">
              <a:spcBef>
                <a:spcPct val="50000"/>
              </a:spcBef>
            </a:pPr>
            <a:r>
              <a:rPr lang="en-US" altLang="zh-TW" sz="2400" dirty="0" smtClean="0">
                <a:ea typeface="標楷體" panose="03000509000000000000" pitchFamily="65" charset="-120"/>
              </a:rPr>
              <a:t>2.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能想像賣油翁看</a:t>
            </a:r>
            <a:r>
              <a:rPr lang="zh-HK" altLang="zh-HK" sz="24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陳康肅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射箭的形態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嗎？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1813271" y="5228721"/>
            <a:ext cx="3424652" cy="461665"/>
            <a:chOff x="1813271" y="5228721"/>
            <a:chExt cx="3424652" cy="461665"/>
          </a:xfrm>
        </p:grpSpPr>
        <p:sp>
          <p:nvSpPr>
            <p:cNvPr id="56" name="Text Box 7"/>
            <p:cNvSpPr txBox="1">
              <a:spLocks noChangeArrowheads="1"/>
            </p:cNvSpPr>
            <p:nvPr/>
          </p:nvSpPr>
          <p:spPr bwMode="auto">
            <a:xfrm>
              <a:off x="2556579" y="5228721"/>
              <a:ext cx="268134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因為他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看得很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入神</a:t>
              </a:r>
              <a:endPara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57" name="圖片 5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13271" y="5391853"/>
              <a:ext cx="578710" cy="216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298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6" grpId="0"/>
      <p:bldP spid="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群組 60"/>
          <p:cNvGrpSpPr/>
          <p:nvPr/>
        </p:nvGrpSpPr>
        <p:grpSpPr>
          <a:xfrm>
            <a:off x="3728815" y="1901006"/>
            <a:ext cx="5313499" cy="1368730"/>
            <a:chOff x="879075" y="1207817"/>
            <a:chExt cx="5754551" cy="1524097"/>
          </a:xfrm>
        </p:grpSpPr>
        <p:pic>
          <p:nvPicPr>
            <p:cNvPr id="62" name="圖片 6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9075" y="1207817"/>
              <a:ext cx="5754551" cy="1505143"/>
            </a:xfrm>
            <a:prstGeom prst="rect">
              <a:avLst/>
            </a:prstGeom>
          </p:spPr>
        </p:pic>
        <p:sp>
          <p:nvSpPr>
            <p:cNvPr id="63" name="矩形 62"/>
            <p:cNvSpPr/>
            <p:nvPr/>
          </p:nvSpPr>
          <p:spPr>
            <a:xfrm>
              <a:off x="1032501" y="1313082"/>
              <a:ext cx="5529510" cy="1418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buFont typeface="Wingdings" panose="05000000000000000000" pitchFamily="2" charset="2"/>
                <a:buNone/>
              </a:pPr>
              <a:r>
                <a:rPr lang="zh-TW" altLang="zh-HK" sz="2400" u="sng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陳康肅</a:t>
              </a:r>
              <a:r>
                <a:rPr lang="zh-TW" altLang="zh-HK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公</a:t>
              </a:r>
              <a:r>
                <a:rPr lang="zh-TW" altLang="zh-HK" sz="2400" u="sng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堯咨</a:t>
              </a:r>
              <a:r>
                <a:rPr lang="zh-TW" altLang="zh-HK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善射，當世無雙，公亦以此自矜。嘗射於家圃，有賣油翁釋擔而立，睨之，久而不去。見其</a:t>
              </a:r>
              <a:r>
                <a:rPr lang="zh-TW" altLang="zh-HK" sz="24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發矢</a:t>
              </a:r>
              <a:r>
                <a:rPr lang="zh-TW" altLang="zh-HK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十中八九，但微頷之。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4235994" y="5377920"/>
            <a:ext cx="47401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400" dirty="0" smtClean="0">
                <a:ea typeface="標楷體" panose="03000509000000000000" pitchFamily="65" charset="-120"/>
              </a:rPr>
              <a:t>3.</a:t>
            </a:r>
            <a:r>
              <a:rPr lang="zh-TW" altLang="en-US" sz="2400" dirty="0" smtClean="0">
                <a:ea typeface="標楷體" panose="03000509000000000000" pitchFamily="65" charset="-120"/>
              </a:rPr>
              <a:t> 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那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你能聯繫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發矢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的意思嗎？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4560320" y="4920300"/>
            <a:ext cx="4447809" cy="461665"/>
            <a:chOff x="4560320" y="4920300"/>
            <a:chExt cx="4447809" cy="461665"/>
          </a:xfrm>
        </p:grpSpPr>
        <p:sp>
          <p:nvSpPr>
            <p:cNvPr id="3" name="矩形 2"/>
            <p:cNvSpPr/>
            <p:nvPr/>
          </p:nvSpPr>
          <p:spPr>
            <a:xfrm>
              <a:off x="5130144" y="4920300"/>
              <a:ext cx="387798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2400" dirty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十次有八至九次都射中目標</a:t>
              </a:r>
            </a:p>
          </p:txBody>
        </p:sp>
        <p:pic>
          <p:nvPicPr>
            <p:cNvPr id="47" name="圖片 4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60320" y="5094647"/>
              <a:ext cx="578710" cy="216542"/>
            </a:xfrm>
            <a:prstGeom prst="rect">
              <a:avLst/>
            </a:prstGeom>
          </p:spPr>
        </p:pic>
      </p:grpSp>
      <p:grpSp>
        <p:nvGrpSpPr>
          <p:cNvPr id="48" name="群組 47"/>
          <p:cNvGrpSpPr/>
          <p:nvPr/>
        </p:nvGrpSpPr>
        <p:grpSpPr>
          <a:xfrm>
            <a:off x="4028208" y="1254584"/>
            <a:ext cx="5308975" cy="700351"/>
            <a:chOff x="452654" y="2678047"/>
            <a:chExt cx="5308975" cy="700351"/>
          </a:xfrm>
        </p:grpSpPr>
        <p:pic>
          <p:nvPicPr>
            <p:cNvPr id="49" name="圖片 4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5308975" cy="700351"/>
            </a:xfrm>
            <a:prstGeom prst="rect">
              <a:avLst/>
            </a:prstGeom>
          </p:spPr>
        </p:pic>
        <p:sp>
          <p:nvSpPr>
            <p:cNvPr id="50" name="Text Box 5"/>
            <p:cNvSpPr txBox="1">
              <a:spLocks noChangeArrowheads="1"/>
            </p:cNvSpPr>
            <p:nvPr/>
          </p:nvSpPr>
          <p:spPr bwMode="auto">
            <a:xfrm>
              <a:off x="875192" y="2804841"/>
              <a:ext cx="4569564" cy="424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我們再看看此字的前後句子意思</a:t>
              </a:r>
              <a:r>
                <a:rPr lang="en-US" altLang="zh-TW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:</a:t>
              </a:r>
              <a:endPara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4" name="群組 43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51" name="圖片 5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52" name="矩形 51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發矢</a:t>
              </a:r>
            </a:p>
          </p:txBody>
        </p:sp>
      </p:grpSp>
      <p:grpSp>
        <p:nvGrpSpPr>
          <p:cNvPr id="53" name="群組 52"/>
          <p:cNvGrpSpPr/>
          <p:nvPr/>
        </p:nvGrpSpPr>
        <p:grpSpPr>
          <a:xfrm>
            <a:off x="204975" y="2468136"/>
            <a:ext cx="3756911" cy="3563919"/>
            <a:chOff x="86740" y="2670028"/>
            <a:chExt cx="4288361" cy="4068069"/>
          </a:xfrm>
        </p:grpSpPr>
        <p:pic>
          <p:nvPicPr>
            <p:cNvPr id="54" name="圖片 5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55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1053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發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56" name="Text Box 15"/>
          <p:cNvSpPr txBox="1">
            <a:spLocks noChangeArrowheads="1"/>
          </p:cNvSpPr>
          <p:nvPr/>
        </p:nvSpPr>
        <p:spPr bwMode="auto">
          <a:xfrm>
            <a:off x="2325646" y="2809386"/>
            <a:ext cx="9457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發出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7" name="Text Box 16"/>
          <p:cNvSpPr txBox="1">
            <a:spLocks noChangeArrowheads="1"/>
          </p:cNvSpPr>
          <p:nvPr/>
        </p:nvSpPr>
        <p:spPr bwMode="auto">
          <a:xfrm>
            <a:off x="2755084" y="4177954"/>
            <a:ext cx="9588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發放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8" name="Text Box 17"/>
          <p:cNvSpPr txBox="1">
            <a:spLocks noChangeArrowheads="1"/>
          </p:cNvSpPr>
          <p:nvPr/>
        </p:nvSpPr>
        <p:spPr bwMode="auto">
          <a:xfrm>
            <a:off x="1561068" y="4993808"/>
            <a:ext cx="10447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發揮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9" name="Text Box 18"/>
          <p:cNvSpPr txBox="1">
            <a:spLocks noChangeArrowheads="1"/>
          </p:cNvSpPr>
          <p:nvPr/>
        </p:nvSpPr>
        <p:spPr bwMode="auto">
          <a:xfrm>
            <a:off x="262844" y="4177954"/>
            <a:ext cx="12799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發生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0" name="Text Box 19"/>
          <p:cNvSpPr txBox="1">
            <a:spLocks noChangeArrowheads="1"/>
          </p:cNvSpPr>
          <p:nvPr/>
        </p:nvSpPr>
        <p:spPr bwMode="auto">
          <a:xfrm>
            <a:off x="910021" y="2805917"/>
            <a:ext cx="9051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發射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73" name="群組 72"/>
          <p:cNvGrpSpPr/>
          <p:nvPr/>
        </p:nvGrpSpPr>
        <p:grpSpPr>
          <a:xfrm>
            <a:off x="412370" y="1424828"/>
            <a:ext cx="2002700" cy="2301744"/>
            <a:chOff x="953967" y="1521870"/>
            <a:chExt cx="2286000" cy="2627346"/>
          </a:xfrm>
        </p:grpSpPr>
        <p:sp>
          <p:nvSpPr>
            <p:cNvPr id="74" name="橢圓 73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75" name="肘形接點 74"/>
            <p:cNvCxnSpPr>
              <a:stCxn id="74" idx="0"/>
              <a:endCxn id="76" idx="2"/>
            </p:cNvCxnSpPr>
            <p:nvPr/>
          </p:nvCxnSpPr>
          <p:spPr>
            <a:xfrm rot="16200000" flipV="1">
              <a:off x="1760759" y="2698053"/>
              <a:ext cx="1620222" cy="947803"/>
            </a:xfrm>
            <a:prstGeom prst="bentConnector3">
              <a:avLst>
                <a:gd name="adj1" fmla="val 8484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矩形 75"/>
            <p:cNvSpPr/>
            <p:nvPr/>
          </p:nvSpPr>
          <p:spPr>
            <a:xfrm>
              <a:off x="990838" y="152187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953967" y="1608108"/>
              <a:ext cx="2286000" cy="667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16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發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4019755" y="3210843"/>
            <a:ext cx="5022559" cy="1727432"/>
            <a:chOff x="4019755" y="3210843"/>
            <a:chExt cx="5022559" cy="1727432"/>
          </a:xfrm>
        </p:grpSpPr>
        <p:sp>
          <p:nvSpPr>
            <p:cNvPr id="67" name="Text Box 7"/>
            <p:cNvSpPr txBox="1">
              <a:spLocks noChangeArrowheads="1"/>
            </p:cNvSpPr>
            <p:nvPr/>
          </p:nvSpPr>
          <p:spPr bwMode="auto">
            <a:xfrm>
              <a:off x="4242544" y="4018990"/>
              <a:ext cx="479977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1.</a:t>
              </a:r>
              <a:r>
                <a:rPr lang="zh-TW" altLang="en-US" sz="2400" dirty="0" smtClean="0">
                  <a:ea typeface="標楷體" panose="03000509000000000000" pitchFamily="65" charset="-120"/>
                </a:rPr>
                <a:t> 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文中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提到</a:t>
              </a:r>
              <a:r>
                <a:rPr lang="zh-HK" altLang="zh-HK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陳康肅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擅長甚麼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45" name="Text Box 7"/>
            <p:cNvSpPr txBox="1">
              <a:spLocks noChangeArrowheads="1"/>
            </p:cNvSpPr>
            <p:nvPr/>
          </p:nvSpPr>
          <p:spPr bwMode="auto">
            <a:xfrm>
              <a:off x="4235994" y="4476610"/>
              <a:ext cx="479977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2.</a:t>
              </a:r>
              <a:r>
                <a:rPr lang="zh-TW" altLang="en-US" sz="2400" dirty="0" smtClean="0">
                  <a:ea typeface="標楷體" panose="03000509000000000000" pitchFamily="65" charset="-120"/>
                </a:rPr>
                <a:t> 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文中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怎樣描述他射箭的技術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</a:p>
          </p:txBody>
        </p:sp>
        <p:grpSp>
          <p:nvGrpSpPr>
            <p:cNvPr id="78" name="群組 77"/>
            <p:cNvGrpSpPr/>
            <p:nvPr/>
          </p:nvGrpSpPr>
          <p:grpSpPr>
            <a:xfrm>
              <a:off x="4019755" y="3210843"/>
              <a:ext cx="1397151" cy="826122"/>
              <a:chOff x="778241" y="1784736"/>
              <a:chExt cx="2105635" cy="1245042"/>
            </a:xfrm>
          </p:grpSpPr>
          <p:pic>
            <p:nvPicPr>
              <p:cNvPr id="79" name="圖片 78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80" name="矩形 79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grpSp>
        <p:nvGrpSpPr>
          <p:cNvPr id="2" name="群組 1"/>
          <p:cNvGrpSpPr/>
          <p:nvPr/>
        </p:nvGrpSpPr>
        <p:grpSpPr>
          <a:xfrm>
            <a:off x="1404944" y="5835538"/>
            <a:ext cx="5618261" cy="1158240"/>
            <a:chOff x="1404944" y="5835538"/>
            <a:chExt cx="5618261" cy="1158240"/>
          </a:xfrm>
        </p:grpSpPr>
        <p:grpSp>
          <p:nvGrpSpPr>
            <p:cNvPr id="81" name="群組 80"/>
            <p:cNvGrpSpPr/>
            <p:nvPr/>
          </p:nvGrpSpPr>
          <p:grpSpPr>
            <a:xfrm>
              <a:off x="5395676" y="5835538"/>
              <a:ext cx="1627529" cy="1158240"/>
              <a:chOff x="778829" y="5440265"/>
              <a:chExt cx="1627529" cy="1158240"/>
            </a:xfrm>
          </p:grpSpPr>
          <p:pic>
            <p:nvPicPr>
              <p:cNvPr id="82" name="圖片 81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829" y="5440265"/>
                <a:ext cx="1627529" cy="1158240"/>
              </a:xfrm>
              <a:prstGeom prst="rect">
                <a:avLst/>
              </a:prstGeom>
            </p:spPr>
          </p:pic>
          <p:sp>
            <p:nvSpPr>
              <p:cNvPr id="83" name="矩形 82"/>
              <p:cNvSpPr/>
              <p:nvPr/>
            </p:nvSpPr>
            <p:spPr>
              <a:xfrm>
                <a:off x="1089891" y="5704938"/>
                <a:ext cx="100540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射箭</a:t>
                </a:r>
                <a:endParaRPr lang="zh-HK" altLang="en-US" sz="32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84" name="矩形 83"/>
            <p:cNvSpPr/>
            <p:nvPr/>
          </p:nvSpPr>
          <p:spPr>
            <a:xfrm>
              <a:off x="1404944" y="6122173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發矢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pic>
          <p:nvPicPr>
            <p:cNvPr id="85" name="圖片 8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51434" y="6284328"/>
              <a:ext cx="578710" cy="216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876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6" grpId="0"/>
      <p:bldP spid="57" grpId="0"/>
      <p:bldP spid="58" grpId="0"/>
      <p:bldP spid="59" grpId="0"/>
      <p:bldP spid="6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2755084" y="1079200"/>
            <a:ext cx="4587661" cy="669115"/>
            <a:chOff x="3938872" y="1413314"/>
            <a:chExt cx="4587661" cy="669115"/>
          </a:xfrm>
        </p:grpSpPr>
        <p:sp>
          <p:nvSpPr>
            <p:cNvPr id="44" name="Text Box 7"/>
            <p:cNvSpPr txBox="1">
              <a:spLocks noChangeArrowheads="1"/>
            </p:cNvSpPr>
            <p:nvPr/>
          </p:nvSpPr>
          <p:spPr bwMode="auto">
            <a:xfrm>
              <a:off x="4987743" y="1535505"/>
              <a:ext cx="3538790" cy="424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lang="en-US" altLang="zh-TW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1.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b="1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頷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」的形旁是甚麼</a:t>
              </a:r>
              <a:r>
                <a:rPr lang="en-US" altLang="zh-TW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49" name="群組 48"/>
            <p:cNvGrpSpPr/>
            <p:nvPr/>
          </p:nvGrpSpPr>
          <p:grpSpPr>
            <a:xfrm>
              <a:off x="3938872" y="1413314"/>
              <a:ext cx="1131619" cy="669115"/>
              <a:chOff x="778241" y="1784736"/>
              <a:chExt cx="2105635" cy="1245042"/>
            </a:xfrm>
          </p:grpSpPr>
          <p:pic>
            <p:nvPicPr>
              <p:cNvPr id="50" name="圖片 4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51" name="矩形 50"/>
              <p:cNvSpPr/>
              <p:nvPr/>
            </p:nvSpPr>
            <p:spPr>
              <a:xfrm>
                <a:off x="1136569" y="2224196"/>
                <a:ext cx="1298094" cy="7444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000" b="1" dirty="0"/>
              </a:p>
            </p:txBody>
          </p:sp>
        </p:grpSp>
      </p:grpSp>
      <p:grpSp>
        <p:nvGrpSpPr>
          <p:cNvPr id="2" name="群組 1"/>
          <p:cNvGrpSpPr/>
          <p:nvPr/>
        </p:nvGrpSpPr>
        <p:grpSpPr>
          <a:xfrm>
            <a:off x="4326586" y="2255000"/>
            <a:ext cx="3793569" cy="424732"/>
            <a:chOff x="4849676" y="1970824"/>
            <a:chExt cx="3793569" cy="424732"/>
          </a:xfrm>
        </p:grpSpPr>
        <p:sp>
          <p:nvSpPr>
            <p:cNvPr id="48" name="Text Box 7"/>
            <p:cNvSpPr txBox="1">
              <a:spLocks noChangeArrowheads="1"/>
            </p:cNvSpPr>
            <p:nvPr/>
          </p:nvSpPr>
          <p:spPr bwMode="auto">
            <a:xfrm>
              <a:off x="5415276" y="1970824"/>
              <a:ext cx="3227969" cy="424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lang="zh-TW" altLang="en-US" sz="2400" dirty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與</a:t>
              </a:r>
              <a:r>
                <a:rPr lang="zh-TW" altLang="en-US" sz="2400" dirty="0" smtClean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頭部有關</a:t>
              </a:r>
              <a:endParaRPr lang="zh-TW" altLang="en-US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52" name="圖片 5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49676" y="2029867"/>
              <a:ext cx="578710" cy="216542"/>
            </a:xfrm>
            <a:prstGeom prst="rect">
              <a:avLst/>
            </a:prstGeom>
          </p:spPr>
        </p:pic>
      </p:grpSp>
      <p:grpSp>
        <p:nvGrpSpPr>
          <p:cNvPr id="46" name="群組 45"/>
          <p:cNvGrpSpPr/>
          <p:nvPr/>
        </p:nvGrpSpPr>
        <p:grpSpPr>
          <a:xfrm>
            <a:off x="935292" y="-94929"/>
            <a:ext cx="7184863" cy="1489166"/>
            <a:chOff x="959661" y="0"/>
            <a:chExt cx="7184863" cy="1489166"/>
          </a:xfrm>
        </p:grpSpPr>
        <p:pic>
          <p:nvPicPr>
            <p:cNvPr id="47" name="圖片 4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53" name="矩形 52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微頷</a:t>
              </a:r>
            </a:p>
          </p:txBody>
        </p:sp>
      </p:grpSp>
      <p:grpSp>
        <p:nvGrpSpPr>
          <p:cNvPr id="54" name="群組 53"/>
          <p:cNvGrpSpPr/>
          <p:nvPr/>
        </p:nvGrpSpPr>
        <p:grpSpPr>
          <a:xfrm>
            <a:off x="292391" y="2460727"/>
            <a:ext cx="3756911" cy="3563919"/>
            <a:chOff x="86740" y="2670028"/>
            <a:chExt cx="4288361" cy="4068069"/>
          </a:xfrm>
        </p:grpSpPr>
        <p:pic>
          <p:nvPicPr>
            <p:cNvPr id="55" name="圖片 5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56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1053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微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57" name="Text Box 15"/>
          <p:cNvSpPr txBox="1">
            <a:spLocks noChangeArrowheads="1"/>
          </p:cNvSpPr>
          <p:nvPr/>
        </p:nvSpPr>
        <p:spPr bwMode="auto">
          <a:xfrm>
            <a:off x="2325646" y="2809386"/>
            <a:ext cx="9457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輕微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8" name="Text Box 16"/>
          <p:cNvSpPr txBox="1">
            <a:spLocks noChangeArrowheads="1"/>
          </p:cNvSpPr>
          <p:nvPr/>
        </p:nvSpPr>
        <p:spPr bwMode="auto">
          <a:xfrm>
            <a:off x="2755084" y="4177954"/>
            <a:ext cx="9588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微笑</a:t>
            </a:r>
          </a:p>
        </p:txBody>
      </p:sp>
      <p:sp>
        <p:nvSpPr>
          <p:cNvPr id="59" name="Text Box 17"/>
          <p:cNvSpPr txBox="1">
            <a:spLocks noChangeArrowheads="1"/>
          </p:cNvSpPr>
          <p:nvPr/>
        </p:nvSpPr>
        <p:spPr bwMode="auto">
          <a:xfrm>
            <a:off x="1561068" y="4993808"/>
            <a:ext cx="10447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微妙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0" name="Text Box 18"/>
          <p:cNvSpPr txBox="1">
            <a:spLocks noChangeArrowheads="1"/>
          </p:cNvSpPr>
          <p:nvPr/>
        </p:nvSpPr>
        <p:spPr bwMode="auto">
          <a:xfrm>
            <a:off x="379807" y="4126523"/>
            <a:ext cx="12799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微細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3" name="Text Box 19"/>
          <p:cNvSpPr txBox="1">
            <a:spLocks noChangeArrowheads="1"/>
          </p:cNvSpPr>
          <p:nvPr/>
        </p:nvSpPr>
        <p:spPr bwMode="auto">
          <a:xfrm>
            <a:off x="910021" y="2805917"/>
            <a:ext cx="9051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微小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74" name="群組 73"/>
          <p:cNvGrpSpPr/>
          <p:nvPr/>
        </p:nvGrpSpPr>
        <p:grpSpPr>
          <a:xfrm>
            <a:off x="412370" y="1424828"/>
            <a:ext cx="2002700" cy="2301744"/>
            <a:chOff x="953967" y="1521870"/>
            <a:chExt cx="2286000" cy="2627346"/>
          </a:xfrm>
        </p:grpSpPr>
        <p:sp>
          <p:nvSpPr>
            <p:cNvPr id="75" name="橢圓 74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76" name="肘形接點 75"/>
            <p:cNvCxnSpPr>
              <a:stCxn id="75" idx="0"/>
              <a:endCxn id="77" idx="2"/>
            </p:cNvCxnSpPr>
            <p:nvPr/>
          </p:nvCxnSpPr>
          <p:spPr>
            <a:xfrm rot="16200000" flipV="1">
              <a:off x="1760759" y="2698053"/>
              <a:ext cx="1620222" cy="947803"/>
            </a:xfrm>
            <a:prstGeom prst="bentConnector3">
              <a:avLst>
                <a:gd name="adj1" fmla="val 8484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矩形 76"/>
            <p:cNvSpPr/>
            <p:nvPr/>
          </p:nvSpPr>
          <p:spPr>
            <a:xfrm>
              <a:off x="990838" y="152187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953967" y="1608108"/>
              <a:ext cx="2286000" cy="667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16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微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404944" y="5835538"/>
            <a:ext cx="5971216" cy="1158240"/>
            <a:chOff x="1404944" y="5835538"/>
            <a:chExt cx="5971216" cy="1158240"/>
          </a:xfrm>
        </p:grpSpPr>
        <p:grpSp>
          <p:nvGrpSpPr>
            <p:cNvPr id="82" name="群組 81"/>
            <p:cNvGrpSpPr/>
            <p:nvPr/>
          </p:nvGrpSpPr>
          <p:grpSpPr>
            <a:xfrm>
              <a:off x="5395676" y="5835538"/>
              <a:ext cx="1980484" cy="1158240"/>
              <a:chOff x="778829" y="5440265"/>
              <a:chExt cx="1980484" cy="1158240"/>
            </a:xfrm>
          </p:grpSpPr>
          <p:pic>
            <p:nvPicPr>
              <p:cNvPr id="83" name="圖片 8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829" y="5440265"/>
                <a:ext cx="1980484" cy="1158240"/>
              </a:xfrm>
              <a:prstGeom prst="rect">
                <a:avLst/>
              </a:prstGeom>
            </p:spPr>
          </p:pic>
          <p:sp>
            <p:nvSpPr>
              <p:cNvPr id="84" name="矩形 83"/>
              <p:cNvSpPr/>
              <p:nvPr/>
            </p:nvSpPr>
            <p:spPr>
              <a:xfrm>
                <a:off x="856000" y="5704938"/>
                <a:ext cx="182614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輕微點頭</a:t>
                </a:r>
                <a:endParaRPr lang="zh-HK" altLang="en-US" sz="32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85" name="矩形 84"/>
            <p:cNvSpPr/>
            <p:nvPr/>
          </p:nvSpPr>
          <p:spPr>
            <a:xfrm>
              <a:off x="1404944" y="6122173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微頷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pic>
          <p:nvPicPr>
            <p:cNvPr id="86" name="圖片 8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51434" y="6284328"/>
              <a:ext cx="578710" cy="216542"/>
            </a:xfrm>
            <a:prstGeom prst="rect">
              <a:avLst/>
            </a:prstGeom>
          </p:spPr>
        </p:pic>
      </p:grpSp>
      <p:grpSp>
        <p:nvGrpSpPr>
          <p:cNvPr id="5" name="群組 4"/>
          <p:cNvGrpSpPr/>
          <p:nvPr/>
        </p:nvGrpSpPr>
        <p:grpSpPr>
          <a:xfrm>
            <a:off x="3961915" y="4073404"/>
            <a:ext cx="5182114" cy="2001418"/>
            <a:chOff x="3961886" y="3371077"/>
            <a:chExt cx="5182114" cy="2210632"/>
          </a:xfrm>
        </p:grpSpPr>
        <p:sp>
          <p:nvSpPr>
            <p:cNvPr id="67" name="Text Box 7"/>
            <p:cNvSpPr txBox="1">
              <a:spLocks noChangeArrowheads="1"/>
            </p:cNvSpPr>
            <p:nvPr/>
          </p:nvSpPr>
          <p:spPr bwMode="auto">
            <a:xfrm>
              <a:off x="4814507" y="3847968"/>
              <a:ext cx="4329493" cy="17337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HK" altLang="zh-HK" sz="2400" u="sng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陳</a:t>
              </a:r>
              <a:r>
                <a:rPr lang="zh-HK" altLang="zh-HK" sz="2400" u="sng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康肅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射箭差不多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百發百中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。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你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有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沒有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在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籃球比賽中看過球員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射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籃百發百中</a:t>
              </a:r>
              <a:r>
                <a:rPr lang="en-US" altLang="zh-TW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你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認同他的表現嗎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？你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的反應會如何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？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87" name="群組 86"/>
            <p:cNvGrpSpPr/>
            <p:nvPr/>
          </p:nvGrpSpPr>
          <p:grpSpPr>
            <a:xfrm>
              <a:off x="3961886" y="3371077"/>
              <a:ext cx="1131619" cy="669115"/>
              <a:chOff x="778241" y="1784736"/>
              <a:chExt cx="2105635" cy="1245042"/>
            </a:xfrm>
          </p:grpSpPr>
          <p:pic>
            <p:nvPicPr>
              <p:cNvPr id="88" name="圖片 87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89" name="矩形 88"/>
              <p:cNvSpPr/>
              <p:nvPr/>
            </p:nvSpPr>
            <p:spPr>
              <a:xfrm>
                <a:off x="1136569" y="2224196"/>
                <a:ext cx="1298094" cy="7444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000" b="1" dirty="0"/>
              </a:p>
            </p:txBody>
          </p:sp>
        </p:grpSp>
      </p:grpSp>
      <p:grpSp>
        <p:nvGrpSpPr>
          <p:cNvPr id="42" name="群組 41"/>
          <p:cNvGrpSpPr/>
          <p:nvPr/>
        </p:nvGrpSpPr>
        <p:grpSpPr>
          <a:xfrm>
            <a:off x="3816948" y="2702619"/>
            <a:ext cx="5313499" cy="1368730"/>
            <a:chOff x="879075" y="1207817"/>
            <a:chExt cx="5754551" cy="1524097"/>
          </a:xfrm>
        </p:grpSpPr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79075" y="1207817"/>
              <a:ext cx="5754551" cy="1505143"/>
            </a:xfrm>
            <a:prstGeom prst="rect">
              <a:avLst/>
            </a:prstGeom>
          </p:spPr>
        </p:pic>
        <p:sp>
          <p:nvSpPr>
            <p:cNvPr id="64" name="矩形 63"/>
            <p:cNvSpPr/>
            <p:nvPr/>
          </p:nvSpPr>
          <p:spPr>
            <a:xfrm>
              <a:off x="1032501" y="1313082"/>
              <a:ext cx="5529510" cy="1418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buFont typeface="Wingdings" panose="05000000000000000000" pitchFamily="2" charset="2"/>
                <a:buNone/>
              </a:pPr>
              <a:r>
                <a:rPr lang="zh-TW" altLang="zh-HK" sz="2400" u="sng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陳康肅</a:t>
              </a:r>
              <a:r>
                <a:rPr lang="zh-TW" altLang="zh-HK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公</a:t>
              </a:r>
              <a:r>
                <a:rPr lang="zh-TW" altLang="zh-HK" sz="2400" u="sng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堯咨</a:t>
              </a:r>
              <a:r>
                <a:rPr lang="zh-TW" altLang="zh-HK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善射，當世無雙，公亦以此自矜。嘗射於家圃，有賣油翁釋擔而立，睨之，久而不去。見其發矢十中八九，但</a:t>
              </a:r>
              <a:r>
                <a:rPr lang="zh-TW" altLang="zh-HK" sz="24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微頷</a:t>
              </a:r>
              <a:r>
                <a:rPr lang="zh-TW" altLang="zh-HK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之。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0" name="群組 39"/>
          <p:cNvGrpSpPr/>
          <p:nvPr/>
        </p:nvGrpSpPr>
        <p:grpSpPr>
          <a:xfrm>
            <a:off x="7159086" y="1122263"/>
            <a:ext cx="1040404" cy="661400"/>
            <a:chOff x="1216468" y="2721412"/>
            <a:chExt cx="1548581" cy="591526"/>
          </a:xfrm>
        </p:grpSpPr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45" name="矩形 44"/>
            <p:cNvSpPr/>
            <p:nvPr/>
          </p:nvSpPr>
          <p:spPr>
            <a:xfrm>
              <a:off x="1593342" y="2721412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400" dirty="0">
                  <a:solidFill>
                    <a:srgbClr val="FF0000"/>
                  </a:solidFill>
                  <a:ea typeface="標楷體" panose="03000509000000000000" pitchFamily="65" charset="-120"/>
                </a:rPr>
                <a:t>頁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3816948" y="1792766"/>
            <a:ext cx="53643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dirty="0" smtClean="0">
                <a:ea typeface="標楷體" panose="03000509000000000000" pitchFamily="65" charset="-120"/>
              </a:rPr>
              <a:t>2.  </a:t>
            </a:r>
            <a:r>
              <a:rPr lang="zh-TW" altLang="en-US" sz="2400" dirty="0">
                <a:ea typeface="標楷體" panose="03000509000000000000" pitchFamily="65" charset="-120"/>
              </a:rPr>
              <a:t>從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頁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頷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字與甚麼有關</a:t>
            </a:r>
            <a:r>
              <a:rPr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163585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73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群組 31"/>
          <p:cNvGrpSpPr/>
          <p:nvPr/>
        </p:nvGrpSpPr>
        <p:grpSpPr>
          <a:xfrm>
            <a:off x="309465" y="2680538"/>
            <a:ext cx="4288361" cy="4068069"/>
            <a:chOff x="86740" y="2670028"/>
            <a:chExt cx="4288361" cy="4068069"/>
          </a:xfrm>
        </p:grpSpPr>
        <p:pic>
          <p:nvPicPr>
            <p:cNvPr id="33" name="圖片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34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手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5" name="Text Box 15"/>
          <p:cNvSpPr txBox="1">
            <a:spLocks noChangeArrowheads="1"/>
          </p:cNvSpPr>
          <p:nvPr/>
        </p:nvSpPr>
        <p:spPr bwMode="auto">
          <a:xfrm>
            <a:off x="2741245" y="3049505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手段</a:t>
            </a: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3220796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手術</a:t>
            </a:r>
          </a:p>
        </p:txBody>
      </p:sp>
      <p:sp>
        <p:nvSpPr>
          <p:cNvPr id="37" name="Text Box 17"/>
          <p:cNvSpPr txBox="1">
            <a:spLocks noChangeArrowheads="1"/>
          </p:cNvSpPr>
          <p:nvPr/>
        </p:nvSpPr>
        <p:spPr bwMode="auto">
          <a:xfrm>
            <a:off x="1857390" y="557391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手續</a:t>
            </a:r>
          </a:p>
        </p:txBody>
      </p:sp>
      <p:sp>
        <p:nvSpPr>
          <p:cNvPr id="38" name="Text Box 18"/>
          <p:cNvSpPr txBox="1">
            <a:spLocks noChangeArrowheads="1"/>
          </p:cNvSpPr>
          <p:nvPr/>
        </p:nvSpPr>
        <p:spPr bwMode="auto">
          <a:xfrm>
            <a:off x="342130" y="4660832"/>
            <a:ext cx="1461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手藝</a:t>
            </a:r>
          </a:p>
        </p:txBody>
      </p:sp>
      <p:sp>
        <p:nvSpPr>
          <p:cNvPr id="39" name="Text Box 19"/>
          <p:cNvSpPr txBox="1">
            <a:spLocks noChangeArrowheads="1"/>
          </p:cNvSpPr>
          <p:nvPr/>
        </p:nvSpPr>
        <p:spPr bwMode="auto">
          <a:xfrm>
            <a:off x="1108008" y="3053634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手法</a:t>
            </a:r>
          </a:p>
        </p:txBody>
      </p:sp>
      <p:grpSp>
        <p:nvGrpSpPr>
          <p:cNvPr id="40" name="群組 39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42" name="矩形 41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手熟</a:t>
              </a:r>
            </a:p>
          </p:txBody>
        </p:sp>
      </p:grpSp>
      <p:grpSp>
        <p:nvGrpSpPr>
          <p:cNvPr id="43" name="群組 42"/>
          <p:cNvGrpSpPr/>
          <p:nvPr/>
        </p:nvGrpSpPr>
        <p:grpSpPr>
          <a:xfrm>
            <a:off x="955014" y="1418306"/>
            <a:ext cx="2286000" cy="2754806"/>
            <a:chOff x="1390637" y="1394410"/>
            <a:chExt cx="2286000" cy="2754806"/>
          </a:xfrm>
        </p:grpSpPr>
        <p:sp>
          <p:nvSpPr>
            <p:cNvPr id="44" name="橢圓 43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57" name="肘形接點 56"/>
            <p:cNvCxnSpPr>
              <a:stCxn id="44" idx="0"/>
              <a:endCxn id="58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矩形 57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手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0" name="群組 59"/>
          <p:cNvGrpSpPr/>
          <p:nvPr/>
        </p:nvGrpSpPr>
        <p:grpSpPr>
          <a:xfrm>
            <a:off x="4747203" y="2680538"/>
            <a:ext cx="4288361" cy="4068069"/>
            <a:chOff x="4747203" y="2670028"/>
            <a:chExt cx="4288361" cy="4068069"/>
          </a:xfrm>
        </p:grpSpPr>
        <p:pic>
          <p:nvPicPr>
            <p:cNvPr id="61" name="圖片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7203" y="2670028"/>
              <a:ext cx="4288361" cy="4068069"/>
            </a:xfrm>
            <a:prstGeom prst="rect">
              <a:avLst/>
            </a:prstGeom>
          </p:spPr>
        </p:pic>
        <p:sp>
          <p:nvSpPr>
            <p:cNvPr id="62" name="Text Box 14"/>
            <p:cNvSpPr txBox="1">
              <a:spLocks noChangeArrowheads="1"/>
            </p:cNvSpPr>
            <p:nvPr/>
          </p:nvSpPr>
          <p:spPr bwMode="auto">
            <a:xfrm>
              <a:off x="6458789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熟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63" name="Text Box 15"/>
          <p:cNvSpPr txBox="1">
            <a:spLocks noChangeArrowheads="1"/>
          </p:cNvSpPr>
          <p:nvPr/>
        </p:nvSpPr>
        <p:spPr bwMode="auto">
          <a:xfrm>
            <a:off x="7172912" y="3057319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熟悉</a:t>
            </a:r>
          </a:p>
        </p:txBody>
      </p:sp>
      <p:sp>
        <p:nvSpPr>
          <p:cNvPr id="64" name="Text Box 16"/>
          <p:cNvSpPr txBox="1">
            <a:spLocks noChangeArrowheads="1"/>
          </p:cNvSpPr>
          <p:nvPr/>
        </p:nvSpPr>
        <p:spPr bwMode="auto">
          <a:xfrm>
            <a:off x="7676343" y="4405569"/>
            <a:ext cx="109445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熟能生巧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5" name="Text Box 17"/>
          <p:cNvSpPr txBox="1">
            <a:spLocks noChangeArrowheads="1"/>
          </p:cNvSpPr>
          <p:nvPr/>
        </p:nvSpPr>
        <p:spPr bwMode="auto">
          <a:xfrm>
            <a:off x="6295128" y="5403102"/>
            <a:ext cx="119251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駕輕就熟</a:t>
            </a:r>
          </a:p>
        </p:txBody>
      </p:sp>
      <p:sp>
        <p:nvSpPr>
          <p:cNvPr id="66" name="Text Box 18"/>
          <p:cNvSpPr txBox="1">
            <a:spLocks noChangeArrowheads="1"/>
          </p:cNvSpPr>
          <p:nvPr/>
        </p:nvSpPr>
        <p:spPr bwMode="auto">
          <a:xfrm>
            <a:off x="5025277" y="4660832"/>
            <a:ext cx="11079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熟睡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5554212" y="3057319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成熟</a:t>
            </a:r>
          </a:p>
        </p:txBody>
      </p:sp>
      <p:grpSp>
        <p:nvGrpSpPr>
          <p:cNvPr id="68" name="群組 67"/>
          <p:cNvGrpSpPr/>
          <p:nvPr/>
        </p:nvGrpSpPr>
        <p:grpSpPr>
          <a:xfrm>
            <a:off x="5401056" y="1418306"/>
            <a:ext cx="2286000" cy="2754806"/>
            <a:chOff x="1390637" y="1394410"/>
            <a:chExt cx="2286000" cy="2754806"/>
          </a:xfrm>
        </p:grpSpPr>
        <p:sp>
          <p:nvSpPr>
            <p:cNvPr id="69" name="橢圓 68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70" name="肘形接點 69"/>
            <p:cNvCxnSpPr>
              <a:stCxn id="69" idx="0"/>
              <a:endCxn id="71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矩形 70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熟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533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63" grpId="0"/>
      <p:bldP spid="64" grpId="0"/>
      <p:bldP spid="65" grpId="0"/>
      <p:bldP spid="66" grpId="0"/>
      <p:bldP spid="6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1" y="1914755"/>
            <a:ext cx="7726450" cy="2853672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749157" y="3404701"/>
            <a:ext cx="3822843" cy="1283255"/>
            <a:chOff x="749157" y="3404701"/>
            <a:chExt cx="3822843" cy="1283255"/>
          </a:xfrm>
        </p:grpSpPr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157" y="3404701"/>
              <a:ext cx="3822843" cy="1283255"/>
            </a:xfrm>
            <a:prstGeom prst="rect">
              <a:avLst/>
            </a:prstGeom>
          </p:spPr>
        </p:pic>
        <p:grpSp>
          <p:nvGrpSpPr>
            <p:cNvPr id="20" name="群組 19"/>
            <p:cNvGrpSpPr/>
            <p:nvPr/>
          </p:nvGrpSpPr>
          <p:grpSpPr>
            <a:xfrm>
              <a:off x="899898" y="3547005"/>
              <a:ext cx="2138269" cy="993632"/>
              <a:chOff x="899898" y="3635497"/>
              <a:chExt cx="2138269" cy="993632"/>
            </a:xfrm>
          </p:grpSpPr>
          <p:sp>
            <p:nvSpPr>
              <p:cNvPr id="21" name="Rectangle 7"/>
              <p:cNvSpPr>
                <a:spLocks noChangeArrowheads="1"/>
              </p:cNvSpPr>
              <p:nvPr/>
            </p:nvSpPr>
            <p:spPr bwMode="auto">
              <a:xfrm>
                <a:off x="899898" y="4186323"/>
                <a:ext cx="2138269" cy="4428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>
                  <a:defRPr/>
                </a:pPr>
                <a:r>
                  <a:rPr lang="zh-TW" altLang="en-US" sz="2400" kern="0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手法</a:t>
                </a:r>
                <a:r>
                  <a:rPr lang="zh-TW" altLang="en-US" sz="2400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、</a:t>
                </a:r>
                <a:r>
                  <a:rPr lang="zh-TW" altLang="en-US" sz="2400" kern="0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手藝</a:t>
                </a:r>
                <a:endParaRPr lang="en-US" altLang="zh-TW" sz="2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Rectangle 10"/>
              <p:cNvSpPr>
                <a:spLocks noChangeArrowheads="1"/>
              </p:cNvSpPr>
              <p:nvPr/>
            </p:nvSpPr>
            <p:spPr bwMode="auto">
              <a:xfrm>
                <a:off x="899898" y="3635497"/>
                <a:ext cx="2138269" cy="4292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r>
                  <a:rPr lang="zh-TW" altLang="en-US" sz="2400" dirty="0" smtClean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「</a:t>
                </a:r>
                <a:r>
                  <a:rPr lang="zh-TW" altLang="en-US" sz="24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手</a:t>
                </a:r>
                <a:r>
                  <a:rPr lang="zh-TW" altLang="en-US" sz="2400" dirty="0" smtClean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」</a:t>
                </a:r>
                <a:r>
                  <a:rPr kumimoji="0"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可配上</a:t>
                </a:r>
              </a:p>
            </p:txBody>
          </p:sp>
        </p:grpSp>
      </p:grpSp>
      <p:grpSp>
        <p:nvGrpSpPr>
          <p:cNvPr id="3" name="群組 2"/>
          <p:cNvGrpSpPr/>
          <p:nvPr/>
        </p:nvGrpSpPr>
        <p:grpSpPr>
          <a:xfrm>
            <a:off x="4577830" y="3404701"/>
            <a:ext cx="3822843" cy="1283255"/>
            <a:chOff x="4577830" y="3404701"/>
            <a:chExt cx="3822843" cy="1283255"/>
          </a:xfrm>
        </p:grpSpPr>
        <p:pic>
          <p:nvPicPr>
            <p:cNvPr id="30" name="圖片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7830" y="3404701"/>
              <a:ext cx="3822843" cy="1283255"/>
            </a:xfrm>
            <a:prstGeom prst="rect">
              <a:avLst/>
            </a:prstGeom>
          </p:spPr>
        </p:pic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6105833" y="3436374"/>
              <a:ext cx="2120913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「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熟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」</a:t>
              </a:r>
              <a:r>
                <a:rPr kumimoji="0"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可配</a:t>
              </a:r>
              <a:r>
                <a:rPr kumimoji="0" lang="zh-TW" altLang="en-US" sz="2400" dirty="0" smtClean="0">
                  <a:latin typeface="Candara" panose="020E0502030303020204" pitchFamily="34" charset="0"/>
                  <a:ea typeface="標楷體" panose="03000509000000000000" pitchFamily="65" charset="-120"/>
                </a:rPr>
                <a:t>上</a:t>
              </a:r>
              <a:endParaRPr kumimoji="0" lang="zh-TW" altLang="en-US" sz="2400" dirty="0">
                <a:latin typeface="Candara" panose="020E0502030303020204" pitchFamily="34" charset="0"/>
                <a:ea typeface="標楷體" panose="03000509000000000000" pitchFamily="65" charset="-120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5952779" y="3805857"/>
              <a:ext cx="244206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熟練、</a:t>
              </a:r>
              <a:r>
                <a:rPr lang="zh-TW" altLang="en-US" sz="2400" kern="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熟習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、</a:t>
              </a:r>
              <a: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/>
              </a:r>
              <a:b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</a:b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熟能生巧</a:t>
              </a:r>
              <a:endParaRPr lang="en-US" altLang="zh-TW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720589" y="4584881"/>
            <a:ext cx="7726450" cy="1974238"/>
            <a:chOff x="720589" y="4584881"/>
            <a:chExt cx="7726450" cy="1974238"/>
          </a:xfrm>
        </p:grpSpPr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89" y="4584881"/>
              <a:ext cx="7726450" cy="1974238"/>
            </a:xfrm>
            <a:prstGeom prst="rect">
              <a:avLst/>
            </a:prstGeom>
          </p:spPr>
        </p:pic>
        <p:sp>
          <p:nvSpPr>
            <p:cNvPr id="39" name="Rectangle 11"/>
            <p:cNvSpPr>
              <a:spLocks noChangeArrowheads="1"/>
            </p:cNvSpPr>
            <p:nvPr/>
          </p:nvSpPr>
          <p:spPr bwMode="auto">
            <a:xfrm>
              <a:off x="1626411" y="5779809"/>
              <a:ext cx="5909296" cy="681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32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手法熟練</a:t>
              </a:r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33" name="圖片 3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34" name="矩形 33"/>
            <p:cNvSpPr/>
            <p:nvPr/>
          </p:nvSpPr>
          <p:spPr>
            <a:xfrm>
              <a:off x="4059983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手熟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3915410" y="3665242"/>
            <a:ext cx="13131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手熟</a:t>
            </a:r>
          </a:p>
        </p:txBody>
      </p:sp>
      <p:sp>
        <p:nvSpPr>
          <p:cNvPr id="38" name="Rectangle 11"/>
          <p:cNvSpPr>
            <a:spLocks noChangeArrowheads="1"/>
          </p:cNvSpPr>
          <p:nvPr/>
        </p:nvSpPr>
        <p:spPr bwMode="auto">
          <a:xfrm>
            <a:off x="2016248" y="2046413"/>
            <a:ext cx="5111504" cy="68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手</a:t>
            </a:r>
            <a:r>
              <a:rPr lang="zh-TW" altLang="en-US" sz="32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熟</a:t>
            </a:r>
            <a:r>
              <a:rPr lang="zh-TW" altLang="en-US" sz="32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意思是</a:t>
            </a: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143182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4059983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HK" altLang="zh-HK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酌油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604" y="4314863"/>
            <a:ext cx="875092" cy="1237116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6776190" y="1304114"/>
            <a:ext cx="2486571" cy="2486571"/>
            <a:chOff x="6776190" y="1613822"/>
            <a:chExt cx="2486571" cy="2486571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6190" y="1613822"/>
              <a:ext cx="2486571" cy="2486571"/>
            </a:xfrm>
            <a:prstGeom prst="rect">
              <a:avLst/>
            </a:prstGeom>
          </p:spPr>
        </p:pic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4399" y="2345951"/>
              <a:ext cx="822892" cy="1176431"/>
            </a:xfrm>
            <a:prstGeom prst="rect">
              <a:avLst/>
            </a:prstGeom>
          </p:spPr>
        </p:pic>
      </p:grpSp>
      <p:pic>
        <p:nvPicPr>
          <p:cNvPr id="11" name="圖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621" y="3510416"/>
            <a:ext cx="2036003" cy="659946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187809" y="1791615"/>
            <a:ext cx="6316229" cy="826122"/>
            <a:chOff x="187809" y="1791615"/>
            <a:chExt cx="6316229" cy="826122"/>
          </a:xfrm>
        </p:grpSpPr>
        <p:sp>
          <p:nvSpPr>
            <p:cNvPr id="12" name="Rectangle 3"/>
            <p:cNvSpPr txBox="1">
              <a:spLocks noChangeArrowheads="1"/>
            </p:cNvSpPr>
            <p:nvPr/>
          </p:nvSpPr>
          <p:spPr>
            <a:xfrm>
              <a:off x="1554479" y="1870029"/>
              <a:ext cx="4949559" cy="505525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09600" indent="-609600">
                <a:buNone/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1.</a:t>
              </a:r>
              <a:r>
                <a:rPr lang="en-US" altLang="zh-TW" sz="2400" dirty="0" smtClean="0">
                  <a:solidFill>
                    <a:schemeClr val="accent6">
                      <a:lumMod val="50000"/>
                    </a:schemeClr>
                  </a:solidFill>
                  <a:ea typeface="標楷體" panose="03000509000000000000" pitchFamily="65" charset="-120"/>
                </a:rPr>
                <a:t>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HK" altLang="zh-HK" sz="24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酌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字</a:t>
              </a:r>
              <a:r>
                <a:rPr lang="zh-TW" altLang="en-US" sz="2400" dirty="0" smtClean="0">
                  <a:ea typeface="標楷體" panose="03000509000000000000" pitchFamily="65" charset="-120"/>
                </a:rPr>
                <a:t>的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形旁是甚麼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187809" y="1791615"/>
              <a:ext cx="1397151" cy="826122"/>
              <a:chOff x="778241" y="1784736"/>
              <a:chExt cx="2105635" cy="1245042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15" name="矩形 14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sp>
        <p:nvSpPr>
          <p:cNvPr id="16" name="矩形 15"/>
          <p:cNvSpPr/>
          <p:nvPr/>
        </p:nvSpPr>
        <p:spPr>
          <a:xfrm>
            <a:off x="1554480" y="2386267"/>
            <a:ext cx="5479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ea typeface="標楷體" panose="03000509000000000000" pitchFamily="65" charset="-120"/>
              </a:rPr>
              <a:t>2.  </a:t>
            </a:r>
            <a:r>
              <a:rPr lang="zh-TW" altLang="en-US" sz="2400" dirty="0" smtClean="0">
                <a:ea typeface="標楷體" panose="03000509000000000000" pitchFamily="65" charset="-120"/>
              </a:rPr>
              <a:t>從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酉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」推測「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」字與甚麼有關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7" name="群組 16"/>
          <p:cNvGrpSpPr/>
          <p:nvPr/>
        </p:nvGrpSpPr>
        <p:grpSpPr>
          <a:xfrm>
            <a:off x="5585494" y="1750508"/>
            <a:ext cx="1548581" cy="591526"/>
            <a:chOff x="1216468" y="2721412"/>
            <a:chExt cx="1548581" cy="591526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1390564" y="2721412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3200" dirty="0" smtClean="0">
                  <a:solidFill>
                    <a:srgbClr val="FF0000"/>
                  </a:solidFill>
                  <a:ea typeface="標楷體" panose="03000509000000000000" pitchFamily="65" charset="-120"/>
                </a:rPr>
                <a:t>酉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780904" y="2766351"/>
            <a:ext cx="3196486" cy="673476"/>
            <a:chOff x="1483359" y="4432028"/>
            <a:chExt cx="3196486" cy="879508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7873" y="4432028"/>
              <a:ext cx="2781972" cy="879508"/>
            </a:xfrm>
            <a:prstGeom prst="rect">
              <a:avLst/>
            </a:prstGeom>
          </p:spPr>
        </p:pic>
        <p:grpSp>
          <p:nvGrpSpPr>
            <p:cNvPr id="22" name="群組 21"/>
            <p:cNvGrpSpPr/>
            <p:nvPr/>
          </p:nvGrpSpPr>
          <p:grpSpPr>
            <a:xfrm>
              <a:off x="1483359" y="4634970"/>
              <a:ext cx="2715901" cy="480131"/>
              <a:chOff x="1886005" y="3416213"/>
              <a:chExt cx="2551503" cy="480131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2726920" y="3416213"/>
                <a:ext cx="1710588" cy="480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  <a:buFont typeface="Wingdings" panose="05000000000000000000" pitchFamily="2" charset="2"/>
                  <a:buNone/>
                </a:pPr>
                <a:r>
                  <a:rPr lang="zh-TW" altLang="zh-HK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與</a:t>
                </a:r>
                <a:r>
                  <a:rPr lang="zh-TW" altLang="zh-HK" sz="28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酒</a:t>
                </a:r>
                <a:r>
                  <a:rPr lang="zh-TW" altLang="zh-HK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有關</a:t>
                </a:r>
                <a:endParaRPr lang="zh-TW" altLang="en-US" sz="2800" dirty="0">
                  <a:ea typeface="標楷體" panose="03000509000000000000" pitchFamily="65" charset="-120"/>
                </a:endParaRPr>
              </a:p>
            </p:txBody>
          </p:sp>
          <p:pic>
            <p:nvPicPr>
              <p:cNvPr id="24" name="圖片 23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86005" y="3516198"/>
                <a:ext cx="580061" cy="220373"/>
              </a:xfrm>
              <a:prstGeom prst="rect">
                <a:avLst/>
              </a:prstGeom>
            </p:spPr>
          </p:pic>
        </p:grpSp>
      </p:grpSp>
      <p:grpSp>
        <p:nvGrpSpPr>
          <p:cNvPr id="25" name="群組 24"/>
          <p:cNvGrpSpPr/>
          <p:nvPr/>
        </p:nvGrpSpPr>
        <p:grpSpPr>
          <a:xfrm>
            <a:off x="1295927" y="3522225"/>
            <a:ext cx="5308975" cy="700351"/>
            <a:chOff x="427030" y="2426992"/>
            <a:chExt cx="5308975" cy="700351"/>
          </a:xfrm>
        </p:grpSpPr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030" y="2426992"/>
              <a:ext cx="5308975" cy="700351"/>
            </a:xfrm>
            <a:prstGeom prst="rect">
              <a:avLst/>
            </a:prstGeom>
          </p:spPr>
        </p:pic>
        <p:sp>
          <p:nvSpPr>
            <p:cNvPr id="27" name="Text Box 5"/>
            <p:cNvSpPr txBox="1">
              <a:spLocks noChangeArrowheads="1"/>
            </p:cNvSpPr>
            <p:nvPr/>
          </p:nvSpPr>
          <p:spPr bwMode="auto">
            <a:xfrm>
              <a:off x="796735" y="2540486"/>
              <a:ext cx="4569564" cy="424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我們再看看此字的前後句子意思</a:t>
              </a:r>
              <a:r>
                <a:rPr lang="en-US" altLang="zh-TW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:</a:t>
              </a:r>
              <a:endPara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28" name="圖片 2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17" y="3323074"/>
            <a:ext cx="6813748" cy="360523"/>
          </a:xfrm>
          <a:prstGeom prst="rect">
            <a:avLst/>
          </a:prstGeom>
        </p:spPr>
      </p:pic>
      <p:grpSp>
        <p:nvGrpSpPr>
          <p:cNvPr id="29" name="群組 28"/>
          <p:cNvGrpSpPr/>
          <p:nvPr/>
        </p:nvGrpSpPr>
        <p:grpSpPr>
          <a:xfrm>
            <a:off x="780905" y="4193889"/>
            <a:ext cx="6353170" cy="1202719"/>
            <a:chOff x="-681744" y="1096604"/>
            <a:chExt cx="5656916" cy="962414"/>
          </a:xfrm>
        </p:grpSpPr>
        <p:pic>
          <p:nvPicPr>
            <p:cNvPr id="30" name="圖片 2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-681744" y="1096604"/>
              <a:ext cx="5656916" cy="962414"/>
            </a:xfrm>
            <a:prstGeom prst="rect">
              <a:avLst/>
            </a:prstGeom>
          </p:spPr>
        </p:pic>
        <p:sp>
          <p:nvSpPr>
            <p:cNvPr id="31" name="矩形 30"/>
            <p:cNvSpPr/>
            <p:nvPr/>
          </p:nvSpPr>
          <p:spPr>
            <a:xfrm>
              <a:off x="-510512" y="1199375"/>
              <a:ext cx="5429357" cy="798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buFont typeface="Wingdings" panose="05000000000000000000" pitchFamily="2" charset="2"/>
                <a:buNone/>
              </a:pPr>
              <a:r>
                <a:rPr lang="zh-TW" altLang="zh-HK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翁曰：「以我</a:t>
              </a:r>
              <a:r>
                <a:rPr lang="zh-TW" altLang="zh-HK" sz="24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酌油</a:t>
              </a:r>
              <a:r>
                <a:rPr lang="zh-TW" altLang="zh-HK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知之。」乃取一葫蘆置於地，以錢覆其口，徐以杓酌油瀝之，自錢孔入，而錢不濕。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1" name="群組 40"/>
          <p:cNvGrpSpPr/>
          <p:nvPr/>
        </p:nvGrpSpPr>
        <p:grpSpPr>
          <a:xfrm>
            <a:off x="187809" y="5342216"/>
            <a:ext cx="7549061" cy="826122"/>
            <a:chOff x="187809" y="5342216"/>
            <a:chExt cx="7549061" cy="826122"/>
          </a:xfrm>
        </p:grpSpPr>
        <p:grpSp>
          <p:nvGrpSpPr>
            <p:cNvPr id="32" name="群組 31"/>
            <p:cNvGrpSpPr/>
            <p:nvPr/>
          </p:nvGrpSpPr>
          <p:grpSpPr>
            <a:xfrm>
              <a:off x="187809" y="5342216"/>
              <a:ext cx="1397151" cy="826122"/>
              <a:chOff x="778241" y="1784736"/>
              <a:chExt cx="2105635" cy="1245042"/>
            </a:xfrm>
          </p:grpSpPr>
          <p:pic>
            <p:nvPicPr>
              <p:cNvPr id="33" name="圖片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34" name="矩形 33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  <p:sp>
          <p:nvSpPr>
            <p:cNvPr id="35" name="Text Box 7"/>
            <p:cNvSpPr txBox="1">
              <a:spLocks noChangeArrowheads="1"/>
            </p:cNvSpPr>
            <p:nvPr/>
          </p:nvSpPr>
          <p:spPr bwMode="auto">
            <a:xfrm>
              <a:off x="1584961" y="5460452"/>
              <a:ext cx="615190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賣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油翁把用</a:t>
              </a:r>
              <a:r>
                <a:rPr lang="zh-HK" altLang="zh-HK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葫蘆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放在地上，然後用木製的杓（如圖）去酌油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。你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能從文中描述，推測「</a:t>
              </a:r>
              <a:r>
                <a:rPr lang="zh-HK" altLang="zh-HK" sz="20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酌油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」的意思嗎？</a:t>
              </a: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1125982" y="5994810"/>
            <a:ext cx="6861830" cy="978884"/>
            <a:chOff x="1125982" y="5994810"/>
            <a:chExt cx="6861830" cy="978884"/>
          </a:xfrm>
        </p:grpSpPr>
        <p:grpSp>
          <p:nvGrpSpPr>
            <p:cNvPr id="36" name="群組 35"/>
            <p:cNvGrpSpPr/>
            <p:nvPr/>
          </p:nvGrpSpPr>
          <p:grpSpPr>
            <a:xfrm>
              <a:off x="5249417" y="5994810"/>
              <a:ext cx="2738395" cy="978884"/>
              <a:chOff x="1029770" y="5477572"/>
              <a:chExt cx="2738395" cy="978884"/>
            </a:xfrm>
          </p:grpSpPr>
          <p:pic>
            <p:nvPicPr>
              <p:cNvPr id="37" name="圖片 36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9770" y="5477572"/>
                <a:ext cx="2738395" cy="978884"/>
              </a:xfrm>
              <a:prstGeom prst="rect">
                <a:avLst/>
              </a:prstGeom>
            </p:spPr>
          </p:pic>
          <p:sp>
            <p:nvSpPr>
              <p:cNvPr id="38" name="矩形 37"/>
              <p:cNvSpPr/>
              <p:nvPr/>
            </p:nvSpPr>
            <p:spPr>
              <a:xfrm>
                <a:off x="1280713" y="5674627"/>
                <a:ext cx="223651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倒油、斟油</a:t>
                </a:r>
                <a:endParaRPr lang="zh-HK" altLang="en-US" sz="32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39" name="矩形 38"/>
            <p:cNvSpPr/>
            <p:nvPr/>
          </p:nvSpPr>
          <p:spPr>
            <a:xfrm>
              <a:off x="1125982" y="6213271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HK" altLang="zh-HK" sz="28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酌油</a:t>
              </a: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2800" dirty="0"/>
            </a:p>
          </p:txBody>
        </p: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82645" y="6366610"/>
              <a:ext cx="578710" cy="216542"/>
            </a:xfrm>
            <a:prstGeom prst="rect">
              <a:avLst/>
            </a:prstGeom>
          </p:spPr>
        </p:pic>
      </p:grpSp>
      <p:pic>
        <p:nvPicPr>
          <p:cNvPr id="44" name="圖片 4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09910">
            <a:off x="7007735" y="5566965"/>
            <a:ext cx="2319738" cy="50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97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圖片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314" y="4631571"/>
            <a:ext cx="1585419" cy="2106992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4342111" y="1901980"/>
              <a:ext cx="74892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徐</a:t>
              </a: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187809" y="3443748"/>
            <a:ext cx="1397151" cy="826122"/>
            <a:chOff x="778241" y="1784736"/>
            <a:chExt cx="2105635" cy="1245042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1584960" y="3561984"/>
            <a:ext cx="726483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65113" indent="-265113">
              <a:spcBef>
                <a:spcPct val="50000"/>
              </a:spcBef>
            </a:pPr>
            <a:r>
              <a:rPr lang="en-US" altLang="zh-TW" sz="2000" dirty="0" smtClean="0">
                <a:ea typeface="標楷體" panose="03000509000000000000" pitchFamily="65" charset="-120"/>
              </a:rPr>
              <a:t>1.  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知道</a:t>
            </a:r>
            <a:r>
              <a:rPr lang="zh-HK" altLang="zh-HK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葫蘆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和銅錢是怎樣的嗎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HK" altLang="zh-HK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葫蘆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口和銅錢中間的正方形大小如何？哪一個孔較細小？　</a:t>
            </a: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1584960" y="4305372"/>
            <a:ext cx="668941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65113" indent="-265113">
              <a:spcBef>
                <a:spcPct val="50000"/>
              </a:spcBef>
            </a:pPr>
            <a:r>
              <a:rPr lang="en-US" altLang="zh-TW" sz="2000" dirty="0">
                <a:ea typeface="標楷體" panose="03000509000000000000" pitchFamily="65" charset="-120"/>
              </a:rPr>
              <a:t>2</a:t>
            </a:r>
            <a:r>
              <a:rPr lang="en-US" altLang="zh-TW" sz="2000" dirty="0" smtClean="0">
                <a:ea typeface="標楷體" panose="03000509000000000000" pitchFamily="65" charset="-120"/>
              </a:rPr>
              <a:t>.  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如果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在</a:t>
            </a:r>
            <a:r>
              <a:rPr lang="zh-HK" altLang="zh-HK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葫蘆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口上再放一個銅錢，你覺得水容易從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這個口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倒入或倒出嗎？你會怎樣注水入</a:t>
            </a:r>
            <a:r>
              <a:rPr lang="zh-HK" altLang="zh-HK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葫蘆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內？速度如何？</a:t>
            </a: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1584961" y="4974849"/>
            <a:ext cx="66894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dirty="0" smtClean="0">
                <a:ea typeface="標楷體" panose="03000509000000000000" pitchFamily="65" charset="-120"/>
              </a:rPr>
              <a:t>3.  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能聯想賣油翁當時注油入</a:t>
            </a:r>
            <a:r>
              <a:rPr lang="zh-HK" altLang="zh-HK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葫蘆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內的情境嗎？</a:t>
            </a: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1584960" y="5344181"/>
            <a:ext cx="66894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dirty="0">
                <a:ea typeface="標楷體" panose="03000509000000000000" pitchFamily="65" charset="-120"/>
              </a:rPr>
              <a:t>4</a:t>
            </a:r>
            <a:r>
              <a:rPr lang="en-US" altLang="zh-TW" sz="2000" dirty="0" smtClean="0">
                <a:ea typeface="標楷體" panose="03000509000000000000" pitchFamily="65" charset="-120"/>
              </a:rPr>
              <a:t>.  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能從文中描述，推測「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徐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」的意思嗎？ 　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1234043" y="5770221"/>
            <a:ext cx="6302384" cy="1158240"/>
            <a:chOff x="1234043" y="5770221"/>
            <a:chExt cx="6302384" cy="1158240"/>
          </a:xfrm>
        </p:grpSpPr>
        <p:grpSp>
          <p:nvGrpSpPr>
            <p:cNvPr id="24" name="群組 23"/>
            <p:cNvGrpSpPr/>
            <p:nvPr/>
          </p:nvGrpSpPr>
          <p:grpSpPr>
            <a:xfrm>
              <a:off x="5139031" y="5770221"/>
              <a:ext cx="2397396" cy="1158240"/>
              <a:chOff x="778829" y="5440265"/>
              <a:chExt cx="2397396" cy="1158240"/>
            </a:xfrm>
          </p:grpSpPr>
          <p:pic>
            <p:nvPicPr>
              <p:cNvPr id="25" name="圖片 2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829" y="5440265"/>
                <a:ext cx="2397396" cy="1158240"/>
              </a:xfrm>
              <a:prstGeom prst="rect">
                <a:avLst/>
              </a:prstGeom>
            </p:spPr>
          </p:pic>
          <p:sp>
            <p:nvSpPr>
              <p:cNvPr id="26" name="矩形 25"/>
              <p:cNvSpPr/>
              <p:nvPr/>
            </p:nvSpPr>
            <p:spPr>
              <a:xfrm>
                <a:off x="1192697" y="5696121"/>
                <a:ext cx="156966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36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慢慢地</a:t>
                </a:r>
                <a:endParaRPr lang="zh-HK" altLang="en-US" sz="36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1234043" y="6056856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徐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pic>
          <p:nvPicPr>
            <p:cNvPr id="28" name="圖片 2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94789" y="6219011"/>
              <a:ext cx="578710" cy="216542"/>
            </a:xfrm>
            <a:prstGeom prst="rect">
              <a:avLst/>
            </a:prstGeom>
          </p:spPr>
        </p:pic>
      </p:grpSp>
      <p:grpSp>
        <p:nvGrpSpPr>
          <p:cNvPr id="3" name="群組 2"/>
          <p:cNvGrpSpPr/>
          <p:nvPr/>
        </p:nvGrpSpPr>
        <p:grpSpPr>
          <a:xfrm>
            <a:off x="191894" y="1638308"/>
            <a:ext cx="8082479" cy="1769938"/>
            <a:chOff x="191894" y="1638308"/>
            <a:chExt cx="8082479" cy="1769938"/>
          </a:xfrm>
        </p:grpSpPr>
        <p:grpSp>
          <p:nvGrpSpPr>
            <p:cNvPr id="11" name="群組 10"/>
            <p:cNvGrpSpPr/>
            <p:nvPr/>
          </p:nvGrpSpPr>
          <p:grpSpPr>
            <a:xfrm>
              <a:off x="1253941" y="2345943"/>
              <a:ext cx="6636118" cy="1062303"/>
              <a:chOff x="-681744" y="1096603"/>
              <a:chExt cx="6636118" cy="1182888"/>
            </a:xfrm>
          </p:grpSpPr>
          <p:pic>
            <p:nvPicPr>
              <p:cNvPr id="12" name="圖片 1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681744" y="1096603"/>
                <a:ext cx="6636118" cy="1182888"/>
              </a:xfrm>
              <a:prstGeom prst="rect">
                <a:avLst/>
              </a:prstGeom>
            </p:spPr>
          </p:pic>
          <p:sp>
            <p:nvSpPr>
              <p:cNvPr id="13" name="矩形 12"/>
              <p:cNvSpPr/>
              <p:nvPr/>
            </p:nvSpPr>
            <p:spPr>
              <a:xfrm>
                <a:off x="-520401" y="1244200"/>
                <a:ext cx="6342927" cy="8704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buFont typeface="Wingdings" panose="05000000000000000000" pitchFamily="2" charset="2"/>
                  <a:buNone/>
                </a:pPr>
                <a:r>
                  <a:rPr lang="zh-HK" altLang="zh-HK" sz="28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乃取一葫蘆置於地，以錢覆其口，</a:t>
                </a:r>
                <a:r>
                  <a:rPr lang="zh-HK" altLang="zh-HK" sz="2800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徐</a:t>
                </a:r>
                <a:r>
                  <a:rPr lang="zh-HK" altLang="zh-HK" sz="28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以杓酌油瀝之，自錢孔入，而錢不濕。</a:t>
                </a:r>
                <a:endPara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grpSp>
          <p:nvGrpSpPr>
            <p:cNvPr id="14" name="群組 13"/>
            <p:cNvGrpSpPr/>
            <p:nvPr/>
          </p:nvGrpSpPr>
          <p:grpSpPr>
            <a:xfrm>
              <a:off x="892616" y="1638308"/>
              <a:ext cx="7381757" cy="700351"/>
              <a:chOff x="452654" y="2678047"/>
              <a:chExt cx="7381757" cy="700351"/>
            </a:xfrm>
          </p:grpSpPr>
          <p:pic>
            <p:nvPicPr>
              <p:cNvPr id="15" name="圖片 1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2654" y="2678047"/>
                <a:ext cx="7381757" cy="700351"/>
              </a:xfrm>
              <a:prstGeom prst="rect">
                <a:avLst/>
              </a:prstGeom>
            </p:spPr>
          </p:pic>
          <p:sp>
            <p:nvSpPr>
              <p:cNvPr id="16" name="Text Box 5"/>
              <p:cNvSpPr txBox="1">
                <a:spLocks noChangeArrowheads="1"/>
              </p:cNvSpPr>
              <p:nvPr/>
            </p:nvSpPr>
            <p:spPr bwMode="auto">
              <a:xfrm>
                <a:off x="1125371" y="2804560"/>
                <a:ext cx="6036322" cy="4247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90000"/>
                  </a:lnSpc>
                  <a:buFont typeface="Wingdings" panose="05000000000000000000" pitchFamily="2" charset="2"/>
                  <a:buNone/>
                </a:pPr>
                <a:r>
                  <a:rPr lang="zh-TW" altLang="en-US" sz="2400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我們再看看此字的前後句子意思</a:t>
                </a:r>
                <a:r>
                  <a:rPr lang="en-US" altLang="zh-TW" sz="2400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:</a:t>
                </a:r>
                <a:endPara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30" name="圖片 2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894" y="2183196"/>
              <a:ext cx="981375" cy="9935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805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群組 24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4342111" y="1901980"/>
              <a:ext cx="74892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瀝</a:t>
              </a: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187809" y="1791615"/>
            <a:ext cx="6316229" cy="826122"/>
            <a:chOff x="187809" y="1791615"/>
            <a:chExt cx="6316229" cy="826122"/>
          </a:xfrm>
        </p:grpSpPr>
        <p:sp>
          <p:nvSpPr>
            <p:cNvPr id="28" name="Rectangle 3"/>
            <p:cNvSpPr txBox="1">
              <a:spLocks noChangeArrowheads="1"/>
            </p:cNvSpPr>
            <p:nvPr/>
          </p:nvSpPr>
          <p:spPr>
            <a:xfrm>
              <a:off x="1554479" y="1870029"/>
              <a:ext cx="4949559" cy="505525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09600" indent="-609600">
                <a:buNone/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1.</a:t>
              </a:r>
              <a:r>
                <a:rPr lang="en-US" altLang="zh-TW" sz="2400" dirty="0" smtClean="0">
                  <a:solidFill>
                    <a:schemeClr val="accent6">
                      <a:lumMod val="50000"/>
                    </a:schemeClr>
                  </a:solidFill>
                  <a:ea typeface="標楷體" panose="03000509000000000000" pitchFamily="65" charset="-120"/>
                </a:rPr>
                <a:t>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瀝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字</a:t>
              </a:r>
              <a:r>
                <a:rPr lang="zh-TW" altLang="en-US" sz="2400" dirty="0" smtClean="0">
                  <a:ea typeface="標楷體" panose="03000509000000000000" pitchFamily="65" charset="-120"/>
                </a:rPr>
                <a:t>的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形旁是甚麼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29" name="群組 28"/>
            <p:cNvGrpSpPr/>
            <p:nvPr/>
          </p:nvGrpSpPr>
          <p:grpSpPr>
            <a:xfrm>
              <a:off x="187809" y="1791615"/>
              <a:ext cx="1397151" cy="826122"/>
              <a:chOff x="778241" y="1784736"/>
              <a:chExt cx="2105635" cy="1245042"/>
            </a:xfrm>
          </p:grpSpPr>
          <p:pic>
            <p:nvPicPr>
              <p:cNvPr id="30" name="圖片 2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31" name="矩形 30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sp>
        <p:nvSpPr>
          <p:cNvPr id="32" name="矩形 31"/>
          <p:cNvSpPr/>
          <p:nvPr/>
        </p:nvSpPr>
        <p:spPr>
          <a:xfrm>
            <a:off x="1554480" y="2386267"/>
            <a:ext cx="5479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ea typeface="標楷體" panose="03000509000000000000" pitchFamily="65" charset="-120"/>
              </a:rPr>
              <a:t>2.  </a:t>
            </a:r>
            <a:r>
              <a:rPr lang="zh-TW" altLang="en-US" sz="2400" dirty="0" smtClean="0">
                <a:ea typeface="標楷體" panose="03000509000000000000" pitchFamily="65" charset="-120"/>
              </a:rPr>
              <a:t>從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 smtClean="0">
                <a:solidFill>
                  <a:srgbClr val="FF0000"/>
                </a:solidFill>
                <a:ea typeface="標楷體" panose="03000509000000000000" pitchFamily="65" charset="-120"/>
              </a:rPr>
              <a:t>水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瀝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字與甚麼有關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33" name="群組 32"/>
          <p:cNvGrpSpPr/>
          <p:nvPr/>
        </p:nvGrpSpPr>
        <p:grpSpPr>
          <a:xfrm>
            <a:off x="6954246" y="2092477"/>
            <a:ext cx="1635147" cy="867930"/>
            <a:chOff x="1708554" y="3221059"/>
            <a:chExt cx="1610475" cy="867930"/>
          </a:xfrm>
        </p:grpSpPr>
        <p:sp>
          <p:nvSpPr>
            <p:cNvPr id="34" name="矩形 33"/>
            <p:cNvSpPr/>
            <p:nvPr/>
          </p:nvSpPr>
          <p:spPr>
            <a:xfrm>
              <a:off x="2327853" y="3221059"/>
              <a:ext cx="991176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lang="zh-TW" altLang="zh-HK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與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水</a:t>
              </a:r>
              <a:r>
                <a:rPr lang="zh-TW" altLang="zh-HK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有關</a:t>
              </a:r>
              <a:endParaRPr lang="zh-TW" altLang="en-US" sz="2800" dirty="0">
                <a:ea typeface="標楷體" panose="03000509000000000000" pitchFamily="65" charset="-120"/>
              </a:endParaRPr>
            </a:p>
          </p:txBody>
        </p:sp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8554" y="3634339"/>
              <a:ext cx="569978" cy="216542"/>
            </a:xfrm>
            <a:prstGeom prst="rect">
              <a:avLst/>
            </a:prstGeom>
          </p:spPr>
        </p:pic>
      </p:grpSp>
      <p:pic>
        <p:nvPicPr>
          <p:cNvPr id="39" name="圖片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2775772"/>
            <a:ext cx="7200000" cy="360523"/>
          </a:xfrm>
          <a:prstGeom prst="rect">
            <a:avLst/>
          </a:prstGeom>
        </p:spPr>
      </p:pic>
      <p:grpSp>
        <p:nvGrpSpPr>
          <p:cNvPr id="40" name="群組 39"/>
          <p:cNvGrpSpPr/>
          <p:nvPr/>
        </p:nvGrpSpPr>
        <p:grpSpPr>
          <a:xfrm>
            <a:off x="972000" y="3589651"/>
            <a:ext cx="7240287" cy="1062303"/>
            <a:chOff x="-344226" y="1096603"/>
            <a:chExt cx="7240287" cy="1182888"/>
          </a:xfrm>
        </p:grpSpPr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344226" y="1096603"/>
              <a:ext cx="7200000" cy="1182888"/>
            </a:xfrm>
            <a:prstGeom prst="rect">
              <a:avLst/>
            </a:prstGeom>
          </p:spPr>
        </p:pic>
        <p:sp>
          <p:nvSpPr>
            <p:cNvPr id="42" name="矩形 41"/>
            <p:cNvSpPr/>
            <p:nvPr/>
          </p:nvSpPr>
          <p:spPr>
            <a:xfrm>
              <a:off x="32307" y="1130316"/>
              <a:ext cx="6863754" cy="1062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Wingdings" panose="05000000000000000000" pitchFamily="2" charset="2"/>
                <a:buNone/>
              </a:pPr>
              <a:r>
                <a:rPr lang="zh-HK" altLang="zh-HK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乃取一葫蘆置於地，以錢覆其口，徐以杓酌油</a:t>
              </a:r>
              <a:r>
                <a:rPr lang="zh-HK" altLang="zh-HK" sz="28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瀝</a:t>
              </a:r>
              <a:r>
                <a:rPr lang="zh-HK" altLang="zh-HK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之，自錢孔入，而錢不濕。</a:t>
              </a:r>
              <a:endPara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3" name="群組 42"/>
          <p:cNvGrpSpPr/>
          <p:nvPr/>
        </p:nvGrpSpPr>
        <p:grpSpPr>
          <a:xfrm>
            <a:off x="187809" y="4584893"/>
            <a:ext cx="1397151" cy="826122"/>
            <a:chOff x="778241" y="1784736"/>
            <a:chExt cx="2105635" cy="1245042"/>
          </a:xfrm>
        </p:grpSpPr>
        <p:pic>
          <p:nvPicPr>
            <p:cNvPr id="44" name="圖片 4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45" name="矩形 44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1584960" y="4637191"/>
            <a:ext cx="726483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4013" indent="-354013">
              <a:spcBef>
                <a:spcPct val="50000"/>
              </a:spcBef>
            </a:pPr>
            <a:r>
              <a:rPr lang="en-US" altLang="zh-TW" sz="2000" dirty="0">
                <a:ea typeface="標楷體" panose="03000509000000000000" pitchFamily="65" charset="-120"/>
              </a:rPr>
              <a:t>1</a:t>
            </a:r>
            <a:r>
              <a:rPr lang="en-US" altLang="zh-TW" sz="2000" dirty="0" smtClean="0">
                <a:ea typeface="標楷體" panose="03000509000000000000" pitchFamily="65" charset="-120"/>
              </a:rPr>
              <a:t>.  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賣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油翁如何能把油經過細小的孔而注入</a:t>
            </a:r>
            <a:r>
              <a:rPr lang="zh-HK" altLang="zh-HK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葫蘆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內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但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不會把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銅錢弄濕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52" name="群組 51"/>
          <p:cNvGrpSpPr/>
          <p:nvPr/>
        </p:nvGrpSpPr>
        <p:grpSpPr>
          <a:xfrm>
            <a:off x="5585494" y="1750508"/>
            <a:ext cx="1548581" cy="591526"/>
            <a:chOff x="1216468" y="2721412"/>
            <a:chExt cx="1548581" cy="591526"/>
          </a:xfrm>
        </p:grpSpPr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54" name="矩形 53"/>
            <p:cNvSpPr/>
            <p:nvPr/>
          </p:nvSpPr>
          <p:spPr>
            <a:xfrm>
              <a:off x="1390564" y="2721412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3200" dirty="0" smtClean="0">
                  <a:solidFill>
                    <a:srgbClr val="FF0000"/>
                  </a:solidFill>
                  <a:ea typeface="標楷體" panose="03000509000000000000" pitchFamily="65" charset="-120"/>
                </a:rPr>
                <a:t>水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55" name="Text Box 7"/>
          <p:cNvSpPr txBox="1">
            <a:spLocks noChangeArrowheads="1"/>
          </p:cNvSpPr>
          <p:nvPr/>
        </p:nvSpPr>
        <p:spPr bwMode="auto">
          <a:xfrm>
            <a:off x="1584959" y="5244104"/>
            <a:ext cx="726483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4013" indent="-354013">
              <a:spcBef>
                <a:spcPct val="50000"/>
              </a:spcBef>
            </a:pPr>
            <a:r>
              <a:rPr lang="en-US" altLang="zh-TW" sz="2000" dirty="0">
                <a:ea typeface="標楷體" panose="03000509000000000000" pitchFamily="65" charset="-120"/>
              </a:rPr>
              <a:t>2</a:t>
            </a:r>
            <a:r>
              <a:rPr lang="en-US" altLang="zh-TW" sz="2000" dirty="0" smtClean="0">
                <a:ea typeface="標楷體" panose="03000509000000000000" pitchFamily="65" charset="-120"/>
              </a:rPr>
              <a:t>.  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既然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我們知道賣油翁是慢慢地把油注入</a:t>
            </a:r>
            <a:r>
              <a:rPr lang="zh-HK" altLang="zh-HK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葫蘆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內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你能想像油注入時的形態嗎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56" name="群組 55"/>
          <p:cNvGrpSpPr/>
          <p:nvPr/>
        </p:nvGrpSpPr>
        <p:grpSpPr>
          <a:xfrm>
            <a:off x="892616" y="2949182"/>
            <a:ext cx="7381757" cy="700351"/>
            <a:chOff x="452654" y="2678047"/>
            <a:chExt cx="7381757" cy="700351"/>
          </a:xfrm>
        </p:grpSpPr>
        <p:pic>
          <p:nvPicPr>
            <p:cNvPr id="57" name="圖片 5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7381757" cy="700351"/>
            </a:xfrm>
            <a:prstGeom prst="rect">
              <a:avLst/>
            </a:prstGeom>
          </p:spPr>
        </p:pic>
        <p:sp>
          <p:nvSpPr>
            <p:cNvPr id="58" name="Text Box 5"/>
            <p:cNvSpPr txBox="1">
              <a:spLocks noChangeArrowheads="1"/>
            </p:cNvSpPr>
            <p:nvPr/>
          </p:nvSpPr>
          <p:spPr bwMode="auto">
            <a:xfrm>
              <a:off x="1125371" y="2804560"/>
              <a:ext cx="6036322" cy="424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我們再看看此字的前後句子意思</a:t>
              </a:r>
              <a:r>
                <a:rPr lang="en-US" altLang="zh-TW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:</a:t>
              </a:r>
              <a:endPara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584958" y="5867166"/>
            <a:ext cx="54954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dirty="0">
                <a:ea typeface="標楷體" panose="03000509000000000000" pitchFamily="65" charset="-120"/>
              </a:rPr>
              <a:t>3</a:t>
            </a:r>
            <a:r>
              <a:rPr lang="en-US" altLang="zh-TW" sz="2000" dirty="0" smtClean="0">
                <a:ea typeface="標楷體" panose="03000509000000000000" pitchFamily="65" charset="-120"/>
              </a:rPr>
              <a:t>.  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能從文中描述，推測「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瀝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」的意思嗎？ 　</a:t>
            </a:r>
          </a:p>
        </p:txBody>
      </p:sp>
      <p:pic>
        <p:nvPicPr>
          <p:cNvPr id="59" name="圖片 5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91" y="3075695"/>
            <a:ext cx="1180975" cy="1569493"/>
          </a:xfrm>
          <a:prstGeom prst="rect">
            <a:avLst/>
          </a:prstGeom>
        </p:spPr>
      </p:pic>
      <p:pic>
        <p:nvPicPr>
          <p:cNvPr id="60" name="圖片 5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342" y="3011422"/>
            <a:ext cx="981375" cy="993566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1739522" y="6112060"/>
            <a:ext cx="6622124" cy="804494"/>
            <a:chOff x="1739522" y="6112060"/>
            <a:chExt cx="6622124" cy="804494"/>
          </a:xfrm>
        </p:grpSpPr>
        <p:grpSp>
          <p:nvGrpSpPr>
            <p:cNvPr id="61" name="群組 60"/>
            <p:cNvGrpSpPr/>
            <p:nvPr/>
          </p:nvGrpSpPr>
          <p:grpSpPr>
            <a:xfrm>
              <a:off x="5071745" y="6112060"/>
              <a:ext cx="3289901" cy="804494"/>
              <a:chOff x="754016" y="5503212"/>
              <a:chExt cx="3289901" cy="804494"/>
            </a:xfrm>
          </p:grpSpPr>
          <p:pic>
            <p:nvPicPr>
              <p:cNvPr id="62" name="圖片 61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4016" y="5503212"/>
                <a:ext cx="3289901" cy="804494"/>
              </a:xfrm>
              <a:prstGeom prst="rect">
                <a:avLst/>
              </a:prstGeom>
            </p:spPr>
          </p:pic>
          <p:sp>
            <p:nvSpPr>
              <p:cNvPr id="63" name="矩形 62"/>
              <p:cNvSpPr/>
              <p:nvPr/>
            </p:nvSpPr>
            <p:spPr>
              <a:xfrm>
                <a:off x="921640" y="5674627"/>
                <a:ext cx="29546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液體一滴一滴地落下</a:t>
                </a:r>
                <a:endParaRPr lang="zh-HK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64" name="矩形 63"/>
            <p:cNvSpPr/>
            <p:nvPr/>
          </p:nvSpPr>
          <p:spPr>
            <a:xfrm>
              <a:off x="1739522" y="6283002"/>
              <a:ext cx="20313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瀝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2400" dirty="0"/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82645" y="6405564"/>
              <a:ext cx="578710" cy="216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997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6" grpId="0"/>
      <p:bldP spid="55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群組 60"/>
          <p:cNvGrpSpPr/>
          <p:nvPr/>
        </p:nvGrpSpPr>
        <p:grpSpPr>
          <a:xfrm>
            <a:off x="4478512" y="2050339"/>
            <a:ext cx="4557252" cy="1543128"/>
            <a:chOff x="1628772" y="1411580"/>
            <a:chExt cx="4557252" cy="1718291"/>
          </a:xfrm>
        </p:grpSpPr>
        <p:pic>
          <p:nvPicPr>
            <p:cNvPr id="62" name="圖片 6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28772" y="1411580"/>
              <a:ext cx="4557252" cy="1718291"/>
            </a:xfrm>
            <a:prstGeom prst="rect">
              <a:avLst/>
            </a:prstGeom>
          </p:spPr>
        </p:pic>
        <p:sp>
          <p:nvSpPr>
            <p:cNvPr id="63" name="矩形 62"/>
            <p:cNvSpPr/>
            <p:nvPr/>
          </p:nvSpPr>
          <p:spPr>
            <a:xfrm>
              <a:off x="1778073" y="1554591"/>
              <a:ext cx="4229812" cy="1418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buFont typeface="Wingdings" panose="05000000000000000000" pitchFamily="2" charset="2"/>
                <a:buNone/>
              </a:pP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……</a:t>
              </a:r>
              <a:r>
                <a:rPr lang="zh-HK" altLang="zh-HK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康肅</a:t>
              </a:r>
              <a:r>
                <a:rPr lang="zh-HK" altLang="zh-HK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忿然</a:t>
              </a:r>
              <a:r>
                <a:rPr lang="zh-HK" altLang="zh-HK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曰：「爾安敢輕吾射！」翁曰：「以我酌油知之。」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……</a:t>
              </a:r>
              <a:r>
                <a:rPr lang="zh-HK" altLang="zh-HK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「我亦無他，惟手熟爾。」康肅</a:t>
              </a:r>
              <a:r>
                <a:rPr lang="zh-HK" altLang="zh-HK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笑</a:t>
              </a:r>
              <a:r>
                <a:rPr lang="zh-HK" altLang="zh-HK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而</a:t>
              </a:r>
              <a:r>
                <a:rPr lang="zh-HK" altLang="zh-HK" sz="24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遣</a:t>
              </a:r>
              <a:r>
                <a:rPr lang="zh-HK" altLang="zh-HK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之。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8" name="群組 47"/>
          <p:cNvGrpSpPr/>
          <p:nvPr/>
        </p:nvGrpSpPr>
        <p:grpSpPr>
          <a:xfrm>
            <a:off x="3909245" y="1425996"/>
            <a:ext cx="5308975" cy="700351"/>
            <a:chOff x="452654" y="2678047"/>
            <a:chExt cx="5308975" cy="700351"/>
          </a:xfrm>
        </p:grpSpPr>
        <p:pic>
          <p:nvPicPr>
            <p:cNvPr id="49" name="圖片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5308975" cy="700351"/>
            </a:xfrm>
            <a:prstGeom prst="rect">
              <a:avLst/>
            </a:prstGeom>
          </p:spPr>
        </p:pic>
        <p:sp>
          <p:nvSpPr>
            <p:cNvPr id="50" name="Text Box 5"/>
            <p:cNvSpPr txBox="1">
              <a:spLocks noChangeArrowheads="1"/>
            </p:cNvSpPr>
            <p:nvPr/>
          </p:nvSpPr>
          <p:spPr bwMode="auto">
            <a:xfrm>
              <a:off x="875192" y="2804841"/>
              <a:ext cx="4569564" cy="424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我們再看看此字的前後句子意思</a:t>
              </a:r>
              <a:r>
                <a:rPr lang="en-US" altLang="zh-TW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:</a:t>
              </a:r>
              <a:endPara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7" name="群組 36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44" name="圖片 4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46" name="矩形 45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遣</a:t>
              </a:r>
            </a:p>
          </p:txBody>
        </p:sp>
      </p:grpSp>
      <p:grpSp>
        <p:nvGrpSpPr>
          <p:cNvPr id="47" name="群組 46"/>
          <p:cNvGrpSpPr/>
          <p:nvPr/>
        </p:nvGrpSpPr>
        <p:grpSpPr>
          <a:xfrm>
            <a:off x="204975" y="2468135"/>
            <a:ext cx="3756911" cy="3563919"/>
            <a:chOff x="86740" y="2670028"/>
            <a:chExt cx="4288361" cy="4068069"/>
          </a:xfrm>
        </p:grpSpPr>
        <p:pic>
          <p:nvPicPr>
            <p:cNvPr id="51" name="圖片 5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52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1053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遣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53" name="Text Box 15"/>
          <p:cNvSpPr txBox="1">
            <a:spLocks noChangeArrowheads="1"/>
          </p:cNvSpPr>
          <p:nvPr/>
        </p:nvSpPr>
        <p:spPr bwMode="auto">
          <a:xfrm>
            <a:off x="2798505" y="4178376"/>
            <a:ext cx="9457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遣散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4" name="Text Box 16"/>
          <p:cNvSpPr txBox="1">
            <a:spLocks noChangeArrowheads="1"/>
          </p:cNvSpPr>
          <p:nvPr/>
        </p:nvSpPr>
        <p:spPr bwMode="auto">
          <a:xfrm>
            <a:off x="1604019" y="5031097"/>
            <a:ext cx="9588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遣派</a:t>
            </a:r>
          </a:p>
        </p:txBody>
      </p:sp>
      <p:sp>
        <p:nvSpPr>
          <p:cNvPr id="55" name="Text Box 17"/>
          <p:cNvSpPr txBox="1">
            <a:spLocks noChangeArrowheads="1"/>
          </p:cNvSpPr>
          <p:nvPr/>
        </p:nvSpPr>
        <p:spPr bwMode="auto">
          <a:xfrm>
            <a:off x="387659" y="4203388"/>
            <a:ext cx="10447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差遣</a:t>
            </a:r>
          </a:p>
        </p:txBody>
      </p:sp>
      <p:sp>
        <p:nvSpPr>
          <p:cNvPr id="57" name="Text Box 19"/>
          <p:cNvSpPr txBox="1">
            <a:spLocks noChangeArrowheads="1"/>
          </p:cNvSpPr>
          <p:nvPr/>
        </p:nvSpPr>
        <p:spPr bwMode="auto">
          <a:xfrm>
            <a:off x="2345920" y="2805917"/>
            <a:ext cx="9051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遣返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58" name="群組 57"/>
          <p:cNvGrpSpPr/>
          <p:nvPr/>
        </p:nvGrpSpPr>
        <p:grpSpPr>
          <a:xfrm>
            <a:off x="412370" y="1424828"/>
            <a:ext cx="2002700" cy="2301744"/>
            <a:chOff x="953967" y="1521870"/>
            <a:chExt cx="2286000" cy="2627346"/>
          </a:xfrm>
        </p:grpSpPr>
        <p:sp>
          <p:nvSpPr>
            <p:cNvPr id="59" name="橢圓 58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60" name="肘形接點 59"/>
            <p:cNvCxnSpPr>
              <a:stCxn id="59" idx="0"/>
              <a:endCxn id="73" idx="2"/>
            </p:cNvCxnSpPr>
            <p:nvPr/>
          </p:nvCxnSpPr>
          <p:spPr>
            <a:xfrm rot="16200000" flipV="1">
              <a:off x="1760759" y="2698053"/>
              <a:ext cx="1620222" cy="947803"/>
            </a:xfrm>
            <a:prstGeom prst="bentConnector3">
              <a:avLst>
                <a:gd name="adj1" fmla="val 8484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矩形 72"/>
            <p:cNvSpPr/>
            <p:nvPr/>
          </p:nvSpPr>
          <p:spPr>
            <a:xfrm>
              <a:off x="990838" y="152187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953967" y="1608108"/>
              <a:ext cx="2286000" cy="667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16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遣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1532516" y="5835538"/>
            <a:ext cx="5843644" cy="1158240"/>
            <a:chOff x="1532516" y="5835538"/>
            <a:chExt cx="5843644" cy="1158240"/>
          </a:xfrm>
        </p:grpSpPr>
        <p:grpSp>
          <p:nvGrpSpPr>
            <p:cNvPr id="75" name="群組 74"/>
            <p:cNvGrpSpPr/>
            <p:nvPr/>
          </p:nvGrpSpPr>
          <p:grpSpPr>
            <a:xfrm>
              <a:off x="5395676" y="5835538"/>
              <a:ext cx="1980484" cy="1158240"/>
              <a:chOff x="778829" y="5440265"/>
              <a:chExt cx="1980484" cy="1158240"/>
            </a:xfrm>
          </p:grpSpPr>
          <p:pic>
            <p:nvPicPr>
              <p:cNvPr id="76" name="圖片 75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829" y="5440265"/>
                <a:ext cx="1980484" cy="1158240"/>
              </a:xfrm>
              <a:prstGeom prst="rect">
                <a:avLst/>
              </a:prstGeom>
            </p:spPr>
          </p:pic>
          <p:sp>
            <p:nvSpPr>
              <p:cNvPr id="77" name="矩形 76"/>
              <p:cNvSpPr/>
              <p:nvPr/>
            </p:nvSpPr>
            <p:spPr>
              <a:xfrm>
                <a:off x="856000" y="5704938"/>
                <a:ext cx="182614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打發離去</a:t>
                </a:r>
                <a:endParaRPr lang="zh-HK" altLang="en-US" sz="32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78" name="矩形 77"/>
            <p:cNvSpPr/>
            <p:nvPr/>
          </p:nvSpPr>
          <p:spPr>
            <a:xfrm>
              <a:off x="1532516" y="6122173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遣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pic>
          <p:nvPicPr>
            <p:cNvPr id="79" name="圖片 7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51434" y="6284328"/>
              <a:ext cx="578710" cy="216542"/>
            </a:xfrm>
            <a:prstGeom prst="rect">
              <a:avLst/>
            </a:prstGeom>
          </p:spPr>
        </p:pic>
      </p:grpSp>
      <p:grpSp>
        <p:nvGrpSpPr>
          <p:cNvPr id="3" name="群組 2"/>
          <p:cNvGrpSpPr/>
          <p:nvPr/>
        </p:nvGrpSpPr>
        <p:grpSpPr>
          <a:xfrm>
            <a:off x="4019755" y="3650184"/>
            <a:ext cx="5022559" cy="2315028"/>
            <a:chOff x="4019755" y="3650184"/>
            <a:chExt cx="5022559" cy="2315028"/>
          </a:xfrm>
        </p:grpSpPr>
        <p:sp>
          <p:nvSpPr>
            <p:cNvPr id="67" name="Text Box 7"/>
            <p:cNvSpPr txBox="1">
              <a:spLocks noChangeArrowheads="1"/>
            </p:cNvSpPr>
            <p:nvPr/>
          </p:nvSpPr>
          <p:spPr bwMode="auto">
            <a:xfrm>
              <a:off x="4242544" y="4439986"/>
              <a:ext cx="4799770" cy="1107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2200" dirty="0">
                  <a:ea typeface="標楷體" panose="03000509000000000000" pitchFamily="65" charset="-120"/>
                </a:rPr>
                <a:t>1</a:t>
              </a:r>
              <a:r>
                <a:rPr lang="en-US" altLang="zh-TW" sz="2200" dirty="0" smtClean="0">
                  <a:ea typeface="標楷體" panose="03000509000000000000" pitchFamily="65" charset="-120"/>
                </a:rPr>
                <a:t>.</a:t>
              </a:r>
              <a:r>
                <a:rPr lang="zh-TW" altLang="en-US" sz="2200" dirty="0" smtClean="0">
                  <a:ea typeface="標楷體" panose="03000509000000000000" pitchFamily="65" charset="-120"/>
                </a:rPr>
                <a:t>  </a:t>
              </a:r>
              <a:r>
                <a:rPr lang="zh-HK" altLang="zh-HK" sz="2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陳</a:t>
              </a:r>
              <a:r>
                <a:rPr lang="zh-HK" altLang="zh-HK" sz="2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康肅</a:t>
              </a:r>
              <a:r>
                <a:rPr lang="zh-TW" altLang="en-US" sz="2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看賣油翁的酌油技術後</a:t>
              </a:r>
              <a:r>
                <a:rPr lang="en-US" altLang="zh-TW" sz="2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,</a:t>
              </a:r>
              <a:r>
                <a:rPr lang="zh-TW" altLang="en-US" sz="2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 心情由憤怒變為佩服</a:t>
              </a:r>
              <a:r>
                <a:rPr lang="zh-HK" altLang="zh-HK" sz="2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。</a:t>
              </a:r>
              <a:r>
                <a:rPr lang="zh-TW" altLang="en-US" sz="2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於是，他怎樣對待賣油翁呢？</a:t>
              </a:r>
            </a:p>
          </p:txBody>
        </p:sp>
        <p:sp>
          <p:nvSpPr>
            <p:cNvPr id="45" name="Text Box 7"/>
            <p:cNvSpPr txBox="1">
              <a:spLocks noChangeArrowheads="1"/>
            </p:cNvSpPr>
            <p:nvPr/>
          </p:nvSpPr>
          <p:spPr bwMode="auto">
            <a:xfrm>
              <a:off x="4242544" y="5534325"/>
              <a:ext cx="4799770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2200" dirty="0">
                  <a:ea typeface="標楷體" panose="03000509000000000000" pitchFamily="65" charset="-120"/>
                </a:rPr>
                <a:t>2</a:t>
              </a:r>
              <a:r>
                <a:rPr lang="en-US" altLang="zh-TW" sz="2200" dirty="0" smtClean="0">
                  <a:ea typeface="標楷體" panose="03000509000000000000" pitchFamily="65" charset="-120"/>
                </a:rPr>
                <a:t>.</a:t>
              </a:r>
              <a:r>
                <a:rPr lang="zh-TW" altLang="en-US" sz="2200" dirty="0" smtClean="0">
                  <a:ea typeface="標楷體" panose="03000509000000000000" pitchFamily="65" charset="-120"/>
                </a:rPr>
                <a:t>  </a:t>
              </a:r>
              <a:r>
                <a:rPr lang="zh-TW" altLang="en-US" sz="2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你</a:t>
              </a:r>
              <a:r>
                <a:rPr lang="zh-TW" altLang="en-US" sz="2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能推測「</a:t>
              </a:r>
              <a:r>
                <a:rPr lang="zh-TW" altLang="en-US" sz="22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遣</a:t>
              </a:r>
              <a:r>
                <a:rPr lang="zh-TW" altLang="en-US" sz="2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」的意思嗎？</a:t>
              </a:r>
            </a:p>
          </p:txBody>
        </p:sp>
        <p:grpSp>
          <p:nvGrpSpPr>
            <p:cNvPr id="83" name="群組 82"/>
            <p:cNvGrpSpPr/>
            <p:nvPr/>
          </p:nvGrpSpPr>
          <p:grpSpPr>
            <a:xfrm>
              <a:off x="4019755" y="3650184"/>
              <a:ext cx="1397151" cy="826122"/>
              <a:chOff x="778241" y="1784736"/>
              <a:chExt cx="2105635" cy="1245042"/>
            </a:xfrm>
          </p:grpSpPr>
          <p:pic>
            <p:nvPicPr>
              <p:cNvPr id="84" name="圖片 83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85" name="矩形 84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2778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742286" y="2497976"/>
            <a:ext cx="165942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1500" dirty="0">
                <a:ea typeface="標楷體" panose="03000509000000000000" pitchFamily="65" charset="-120"/>
              </a:rPr>
              <a:t>完</a:t>
            </a:r>
          </a:p>
        </p:txBody>
      </p:sp>
    </p:spTree>
    <p:extLst>
      <p:ext uri="{BB962C8B-B14F-4D97-AF65-F5344CB8AC3E}">
        <p14:creationId xmlns:p14="http://schemas.microsoft.com/office/powerpoint/2010/main" val="401714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簡報2" id="{18EB7F62-CA67-43F9-B195-8F99EE461DE7}" vid="{75EFEDD7-02D4-4BE0-A10A-05D5715A7CA1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Chinese_temp_strategy</Template>
  <TotalTime>3259</TotalTime>
  <Words>2648</Words>
  <Application>Microsoft Office PowerPoint</Application>
  <PresentationFormat>如螢幕大小 (4:3)</PresentationFormat>
  <Paragraphs>420</Paragraphs>
  <Slides>22</Slides>
  <Notes>22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3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荷塘月色  朱自清</dc:title>
  <dc:creator>CHAN, Yan-nuen Sharon</dc:creator>
  <cp:lastModifiedBy>CHENG, Siu-kuen Susan</cp:lastModifiedBy>
  <cp:revision>331</cp:revision>
  <cp:lastPrinted>2016-01-14T03:01:17Z</cp:lastPrinted>
  <dcterms:created xsi:type="dcterms:W3CDTF">2015-07-22T03:11:23Z</dcterms:created>
  <dcterms:modified xsi:type="dcterms:W3CDTF">2016-03-16T07:20:09Z</dcterms:modified>
</cp:coreProperties>
</file>