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450" r:id="rId3"/>
    <p:sldId id="452" r:id="rId4"/>
    <p:sldId id="316" r:id="rId5"/>
    <p:sldId id="430" r:id="rId6"/>
    <p:sldId id="418" r:id="rId7"/>
    <p:sldId id="422" r:id="rId8"/>
    <p:sldId id="421" r:id="rId9"/>
    <p:sldId id="433" r:id="rId10"/>
    <p:sldId id="434" r:id="rId11"/>
    <p:sldId id="442" r:id="rId12"/>
    <p:sldId id="443" r:id="rId13"/>
    <p:sldId id="437" r:id="rId14"/>
    <p:sldId id="438" r:id="rId15"/>
    <p:sldId id="444" r:id="rId16"/>
    <p:sldId id="445" r:id="rId17"/>
    <p:sldId id="431" r:id="rId18"/>
    <p:sldId id="281" r:id="rId19"/>
    <p:sldId id="399" r:id="rId20"/>
    <p:sldId id="441" r:id="rId21"/>
    <p:sldId id="446" r:id="rId22"/>
    <p:sldId id="448" r:id="rId23"/>
    <p:sldId id="453" r:id="rId24"/>
  </p:sldIdLst>
  <p:sldSz cx="9144000" cy="6858000" type="screen4x3"/>
  <p:notesSz cx="6669088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660066"/>
    <a:srgbClr val="FF9933"/>
    <a:srgbClr val="EA5D89"/>
    <a:srgbClr val="44546A"/>
    <a:srgbClr val="58585A"/>
    <a:srgbClr val="E7537A"/>
    <a:srgbClr val="FF99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11" autoAdjust="0"/>
    <p:restoredTop sz="64000" autoAdjust="0"/>
  </p:normalViewPr>
  <p:slideViewPr>
    <p:cSldViewPr snapToGrid="0" showGuides="1">
      <p:cViewPr varScale="1">
        <p:scale>
          <a:sx n="66" d="100"/>
          <a:sy n="66" d="100"/>
        </p:scale>
        <p:origin x="-21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5B90E-3D4D-4075-8B2B-6399F434147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909" y="4777960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55E54-AA6C-4ECC-AF18-4A858D31170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29255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1742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2132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1E519-3244-462F-BA49-9363FB2CB68A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63020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教師請學生從課文中圈出新詞彙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52741E-1102-4CC9-9EA6-58C9A6187904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2851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7812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AutoNum type="arabicParenR" startAt="3"/>
              <a:tabLst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  <a:endParaRPr lang="zh-TW" altLang="zh-HK" sz="1200" kern="1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37534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>
          <a:xfrm>
            <a:off x="666909" y="4777958"/>
            <a:ext cx="5335270" cy="4283118"/>
          </a:xfrm>
        </p:spPr>
        <p:txBody>
          <a:bodyPr/>
          <a:lstStyle/>
          <a:p>
            <a:pPr marL="228600" indent="-228600"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AutoNum type="arabicParenR" startAt="3"/>
              <a:tabLst/>
              <a:defRPr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75649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kumimoji="1"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4354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kumimoji="1"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  <a:endParaRPr lang="en-US" altLang="zh-TW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endParaRPr lang="en-US" altLang="zh-TW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spcBef>
                <a:spcPct val="0"/>
              </a:spcBef>
              <a:buFont typeface="+mj-lt"/>
              <a:buAutoNum type="arabicParenR"/>
            </a:pPr>
            <a:endParaRPr lang="en-US" altLang="zh-TW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  <a:endParaRPr lang="zh-TW" altLang="zh-HK" sz="12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42568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9839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用形旁的意思推測目標字的含意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綜合這，推敲目標詞彙的意思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16402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閱讀些線索句子或段落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作連繫</a:t>
            </a: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7639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27014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  <a:endParaRPr lang="en-US" altLang="zh-TW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endParaRPr lang="en-US" altLang="zh-TW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8600" lvl="0" indent="-228600">
              <a:buFont typeface="+mj-lt"/>
              <a:buAutoNum type="arabicPeriod"/>
            </a:pPr>
            <a:endParaRPr lang="zh-TW" altLang="zh-HK" sz="1200" kern="1200" dirty="0" smtClean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defTabSz="882305"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9073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kumimoji="1"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</a:p>
          <a:p>
            <a:pPr defTabSz="882305"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23288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endParaRPr kumimoji="1" lang="en-US" altLang="zh-TW" sz="12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HK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形旁</a:t>
            </a:r>
            <a:r>
              <a:rPr lang="zh-TW" altLang="en-US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endParaRPr lang="zh-HK" altLang="en-US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觀察目標字，按已有知識辨識形旁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用形旁的意思推測目標字的含意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</a:p>
          <a:p>
            <a:pPr defTabSz="882305"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59020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7075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220576" indent="-220576" defTabSz="882305">
              <a:defRPr/>
            </a:pP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26604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教師引導學生</a:t>
            </a:r>
            <a:r>
              <a:rPr kumimoji="1" lang="zh-TW" altLang="zh-HK" sz="1200" dirty="0" smtClean="0">
                <a:latin typeface="標楷體" pitchFamily="65" charset="-120"/>
                <a:ea typeface="標楷體" pitchFamily="65" charset="-120"/>
              </a:rPr>
              <a:t>綜合所有單位的意思，</a:t>
            </a:r>
            <a:r>
              <a:rPr kumimoji="1" lang="zh-TW" altLang="en-US" sz="1200" dirty="0" smtClean="0">
                <a:latin typeface="標楷體" pitchFamily="65" charset="-120"/>
                <a:ea typeface="標楷體" pitchFamily="65" charset="-120"/>
              </a:rPr>
              <a:t>並</a:t>
            </a:r>
            <a:r>
              <a:rPr kumimoji="1" lang="zh-TW" altLang="zh-HK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推敲整個字詞組合的意思</a:t>
            </a:r>
            <a:r>
              <a:rPr kumimoji="1" lang="zh-TW" altLang="en-US" sz="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1" lang="zh-TW" altLang="zh-HK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6249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>
              <a:defRPr/>
            </a:pPr>
            <a:endParaRPr lang="zh-HK" altLang="en-US" sz="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220576" indent="-220576">
              <a:defRPr/>
            </a:pPr>
            <a:r>
              <a:rPr kumimoji="1" lang="zh-TW" altLang="en-US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情境聯想 </a:t>
            </a:r>
            <a:endParaRPr kumimoji="1" lang="en-US" altLang="zh-TW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</a:p>
          <a:p>
            <a:pPr defTabSz="882305"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endParaRPr kumimoji="1" lang="zh-TW" altLang="zh-HK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7819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defRPr/>
            </a:pPr>
            <a:r>
              <a:rPr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字根配詞</a:t>
            </a:r>
            <a:endParaRPr lang="en-US" altLang="zh-TW" sz="1200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將目標字詞組合分拆成有意思的單位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把分拆了的單位配上適當的字詞，成為另一字詞組合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綜合所有單位的意思，推敲整個字詞組合的意思</a:t>
            </a: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</a:p>
          <a:p>
            <a:pPr>
              <a:spcBef>
                <a:spcPct val="0"/>
              </a:spcBef>
              <a:defRPr/>
            </a:pP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  <a:p>
            <a:pPr marL="0" marR="0" indent="0" algn="l" defTabSz="8823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K" altLang="en-US" sz="1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情境聯想</a:t>
            </a:r>
          </a:p>
          <a:p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推測目標詞彙可與哪些情境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(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時、地、人和事</a:t>
            </a:r>
            <a:r>
              <a:rPr lang="en-US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)</a:t>
            </a: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作連繫</a:t>
            </a:r>
            <a:endParaRPr lang="zh-TW" altLang="zh-HK" sz="1200" kern="1200" dirty="0"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7931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kumimoji="1" lang="zh-TW" altLang="zh-HK" sz="1200" b="1" u="sng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上文下理推敲</a:t>
            </a:r>
            <a:endParaRPr kumimoji="1"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閱讀句子或段落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找出能幫助推敲目標詞彙意思的線索</a:t>
            </a:r>
          </a:p>
          <a:p>
            <a:pPr marL="228600" lvl="0" indent="-228600">
              <a:buFont typeface="+mj-lt"/>
              <a:buAutoNum type="arabicPeriod"/>
            </a:pPr>
            <a:r>
              <a:rPr lang="zh-TW" altLang="zh-HK" sz="1200" kern="1200" dirty="0" smtClean="0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綜合這些線索，推敲目標詞彙的意思</a:t>
            </a:r>
            <a:endParaRPr lang="en-US" altLang="zh-TW" sz="1200" b="1" u="sng" dirty="0" smtClean="0">
              <a:latin typeface="標楷體" panose="03000509000000000000" pitchFamily="65" charset="-120"/>
              <a:ea typeface="標楷體" panose="03000509000000000000" pitchFamily="65" charset="-120"/>
              <a:cs typeface="Helv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39698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55E54-AA6C-4ECC-AF18-4A858D311704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05304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1165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1639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97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63718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4364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69112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9796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844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9176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197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5012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487D7-BF6C-4E06-8C69-F43394459653}" type="datetimeFigureOut">
              <a:rPr lang="zh-HK" altLang="en-US" smtClean="0"/>
              <a:t>16/3/2016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2C1CE-9853-40C8-8FF7-09D73CA212B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944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12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5" Type="http://schemas.openxmlformats.org/officeDocument/2006/relationships/image" Target="../media/image19.png"/><Relationship Id="rId4" Type="http://schemas.openxmlformats.org/officeDocument/2006/relationships/image" Target="../media/image15.emf"/><Relationship Id="rId9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7.emf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12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7.png"/><Relationship Id="rId5" Type="http://schemas.openxmlformats.org/officeDocument/2006/relationships/image" Target="../media/image17.emf"/><Relationship Id="rId10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emf"/><Relationship Id="rId5" Type="http://schemas.openxmlformats.org/officeDocument/2006/relationships/image" Target="../media/image18.png"/><Relationship Id="rId10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7.emf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7.emf"/><Relationship Id="rId5" Type="http://schemas.openxmlformats.org/officeDocument/2006/relationships/image" Target="../media/image15.emf"/><Relationship Id="rId15" Type="http://schemas.openxmlformats.org/officeDocument/2006/relationships/image" Target="../media/image23.png"/><Relationship Id="rId10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microsoft.com/office/2007/relationships/hdphoto" Target="../media/hdphoto1.wdp"/><Relationship Id="rId1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14.png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8" y="2981990"/>
            <a:ext cx="4123835" cy="3898312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1478615" y="1592094"/>
            <a:ext cx="6209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貓捕雀  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薛福成</a:t>
            </a:r>
            <a:endParaRPr lang="zh-HK" altLang="en-US" sz="7200" dirty="0"/>
          </a:p>
        </p:txBody>
      </p:sp>
    </p:spTree>
    <p:extLst>
      <p:ext uri="{BB962C8B-B14F-4D97-AF65-F5344CB8AC3E}">
        <p14:creationId xmlns:p14="http://schemas.microsoft.com/office/powerpoint/2010/main" val="46319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94360" y="348485"/>
            <a:ext cx="2990983" cy="8199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學習難點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504188" y="2837979"/>
            <a:ext cx="6135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未能推敲新詞彙的意思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例如：習、蔽、噬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347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圖片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0" y="543435"/>
            <a:ext cx="9143244" cy="6296647"/>
          </a:xfrm>
          <a:prstGeom prst="rect">
            <a:avLst/>
          </a:prstGeom>
        </p:spPr>
      </p:pic>
      <p:sp>
        <p:nvSpPr>
          <p:cNvPr id="80" name="矩形 79"/>
          <p:cNvSpPr/>
          <p:nvPr/>
        </p:nvSpPr>
        <p:spPr>
          <a:xfrm>
            <a:off x="193516" y="102992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260564" y="793134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451851" y="793134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239995" y="3476315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262244" y="5022280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150709" y="2476516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2260399" y="1200978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87" name="文字方塊 86"/>
          <p:cNvSpPr txBox="1"/>
          <p:nvPr/>
        </p:nvSpPr>
        <p:spPr>
          <a:xfrm>
            <a:off x="1209295" y="2864946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88" name="文字方塊 87"/>
          <p:cNvSpPr txBox="1"/>
          <p:nvPr/>
        </p:nvSpPr>
        <p:spPr>
          <a:xfrm>
            <a:off x="1344100" y="3160245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89" name="文字方塊 88"/>
          <p:cNvSpPr txBox="1"/>
          <p:nvPr/>
        </p:nvSpPr>
        <p:spPr>
          <a:xfrm>
            <a:off x="709462" y="3766721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90" name="文字方塊 89"/>
          <p:cNvSpPr txBox="1"/>
          <p:nvPr/>
        </p:nvSpPr>
        <p:spPr>
          <a:xfrm>
            <a:off x="852743" y="4066229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1" name="文字方塊 90"/>
          <p:cNvSpPr txBox="1"/>
          <p:nvPr/>
        </p:nvSpPr>
        <p:spPr>
          <a:xfrm>
            <a:off x="179228" y="4731498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92" name="文字方塊 91"/>
          <p:cNvSpPr txBox="1"/>
          <p:nvPr/>
        </p:nvSpPr>
        <p:spPr>
          <a:xfrm>
            <a:off x="457493" y="5070151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93" name="文字方塊 92"/>
          <p:cNvSpPr txBox="1"/>
          <p:nvPr/>
        </p:nvSpPr>
        <p:spPr>
          <a:xfrm>
            <a:off x="179228" y="5693484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94" name="文字方塊 93"/>
          <p:cNvSpPr txBox="1"/>
          <p:nvPr/>
        </p:nvSpPr>
        <p:spPr>
          <a:xfrm>
            <a:off x="159554" y="6033054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95" name="文字方塊 94"/>
          <p:cNvSpPr txBox="1"/>
          <p:nvPr/>
        </p:nvSpPr>
        <p:spPr>
          <a:xfrm>
            <a:off x="6099145" y="1377466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6" name="文字方塊 95"/>
          <p:cNvSpPr txBox="1"/>
          <p:nvPr/>
        </p:nvSpPr>
        <p:spPr>
          <a:xfrm>
            <a:off x="5028657" y="3945682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7" name="文字方塊 96"/>
          <p:cNvSpPr txBox="1"/>
          <p:nvPr/>
        </p:nvSpPr>
        <p:spPr>
          <a:xfrm>
            <a:off x="4237320" y="5441983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8" name="文字方塊 97"/>
          <p:cNvSpPr txBox="1"/>
          <p:nvPr/>
        </p:nvSpPr>
        <p:spPr>
          <a:xfrm>
            <a:off x="2027532" y="1503569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9" name="文字方塊 98"/>
          <p:cNvSpPr txBox="1"/>
          <p:nvPr/>
        </p:nvSpPr>
        <p:spPr>
          <a:xfrm>
            <a:off x="1732995" y="1949954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文字方塊 99"/>
          <p:cNvSpPr txBox="1"/>
          <p:nvPr/>
        </p:nvSpPr>
        <p:spPr>
          <a:xfrm>
            <a:off x="1209295" y="3427558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1" name="文字方塊 100"/>
          <p:cNvSpPr txBox="1"/>
          <p:nvPr/>
        </p:nvSpPr>
        <p:spPr>
          <a:xfrm>
            <a:off x="708412" y="4374977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5564714" y="2731588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3" name="文字方塊 102"/>
          <p:cNvSpPr txBox="1"/>
          <p:nvPr/>
        </p:nvSpPr>
        <p:spPr>
          <a:xfrm>
            <a:off x="5876924" y="1947102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4" name="文字方塊 103"/>
          <p:cNvSpPr txBox="1"/>
          <p:nvPr/>
        </p:nvSpPr>
        <p:spPr>
          <a:xfrm>
            <a:off x="4672334" y="4582970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5" name="文字方塊 104"/>
          <p:cNvSpPr txBox="1"/>
          <p:nvPr/>
        </p:nvSpPr>
        <p:spPr>
          <a:xfrm>
            <a:off x="4831678" y="4264326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6" name="文字方塊 105"/>
          <p:cNvSpPr txBox="1"/>
          <p:nvPr/>
        </p:nvSpPr>
        <p:spPr>
          <a:xfrm>
            <a:off x="3840480" y="6058100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7" name="文字方塊 106"/>
          <p:cNvSpPr txBox="1"/>
          <p:nvPr/>
        </p:nvSpPr>
        <p:spPr>
          <a:xfrm>
            <a:off x="4057351" y="5749332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8" name="群組 107"/>
          <p:cNvGrpSpPr/>
          <p:nvPr/>
        </p:nvGrpSpPr>
        <p:grpSpPr>
          <a:xfrm>
            <a:off x="332122" y="89522"/>
            <a:ext cx="2801746" cy="434838"/>
            <a:chOff x="555461" y="1842887"/>
            <a:chExt cx="2801746" cy="434838"/>
          </a:xfrm>
        </p:grpSpPr>
        <p:grpSp>
          <p:nvGrpSpPr>
            <p:cNvPr id="109" name="群組 108"/>
            <p:cNvGrpSpPr/>
            <p:nvPr/>
          </p:nvGrpSpPr>
          <p:grpSpPr>
            <a:xfrm>
              <a:off x="906818" y="1844945"/>
              <a:ext cx="2450389" cy="432780"/>
              <a:chOff x="906818" y="1844945"/>
              <a:chExt cx="2450389" cy="432780"/>
            </a:xfrm>
          </p:grpSpPr>
          <p:pic>
            <p:nvPicPr>
              <p:cNvPr id="111" name="圖片 11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6818" y="1844945"/>
                <a:ext cx="2450389" cy="432780"/>
              </a:xfrm>
              <a:prstGeom prst="rect">
                <a:avLst/>
              </a:prstGeom>
            </p:spPr>
          </p:pic>
          <p:sp>
            <p:nvSpPr>
              <p:cNvPr id="112" name="文字方塊 111"/>
              <p:cNvSpPr txBox="1"/>
              <p:nvPr/>
            </p:nvSpPr>
            <p:spPr bwMode="auto">
              <a:xfrm>
                <a:off x="924048" y="1876715"/>
                <a:ext cx="2364750" cy="353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17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本課節會運用到的策略</a:t>
                </a:r>
                <a:endParaRPr lang="zh-HK" altLang="en-US" sz="17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110" name="圖片 10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5461" y="1842887"/>
              <a:ext cx="403756" cy="403756"/>
            </a:xfrm>
            <a:prstGeom prst="rect">
              <a:avLst/>
            </a:prstGeom>
          </p:spPr>
        </p:pic>
      </p:grpSp>
      <p:sp>
        <p:nvSpPr>
          <p:cNvPr id="113" name="Parallelogram 35"/>
          <p:cNvSpPr/>
          <p:nvPr/>
        </p:nvSpPr>
        <p:spPr>
          <a:xfrm>
            <a:off x="1499678" y="792423"/>
            <a:ext cx="4512239" cy="165148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239" h="1651480">
                <a:moveTo>
                  <a:pt x="0" y="1619949"/>
                </a:moveTo>
                <a:lnTo>
                  <a:pt x="1054554" y="0"/>
                </a:lnTo>
                <a:lnTo>
                  <a:pt x="4512239" y="0"/>
                </a:lnTo>
                <a:lnTo>
                  <a:pt x="3730954" y="1651480"/>
                </a:lnTo>
                <a:lnTo>
                  <a:pt x="0" y="161994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4" name="Parallelogram 35"/>
          <p:cNvSpPr/>
          <p:nvPr/>
        </p:nvSpPr>
        <p:spPr>
          <a:xfrm>
            <a:off x="580082" y="2514667"/>
            <a:ext cx="4598326" cy="1267754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2566" h="1665287">
                <a:moveTo>
                  <a:pt x="0" y="1633756"/>
                </a:moveTo>
                <a:lnTo>
                  <a:pt x="877823" y="0"/>
                </a:lnTo>
                <a:lnTo>
                  <a:pt x="4832566" y="27613"/>
                </a:lnTo>
                <a:lnTo>
                  <a:pt x="4172785" y="1665287"/>
                </a:lnTo>
                <a:lnTo>
                  <a:pt x="0" y="1633756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5" name="Parallelogram 35"/>
          <p:cNvSpPr/>
          <p:nvPr/>
        </p:nvSpPr>
        <p:spPr>
          <a:xfrm>
            <a:off x="71076" y="4704618"/>
            <a:ext cx="4020257" cy="928440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33756"/>
              <a:gd name="connsiteX1" fmla="*/ 877823 w 4832566"/>
              <a:gd name="connsiteY1" fmla="*/ 0 h 1633756"/>
              <a:gd name="connsiteX2" fmla="*/ 4832566 w 4832566"/>
              <a:gd name="connsiteY2" fmla="*/ 27613 h 1633756"/>
              <a:gd name="connsiteX3" fmla="*/ 4349517 w 4832566"/>
              <a:gd name="connsiteY3" fmla="*/ 1223490 h 1633756"/>
              <a:gd name="connsiteX4" fmla="*/ 0 w 4832566"/>
              <a:gd name="connsiteY4" fmla="*/ 1633756 h 1633756"/>
              <a:gd name="connsiteX0" fmla="*/ 0 w 4158776"/>
              <a:gd name="connsiteY0" fmla="*/ 1247186 h 1247186"/>
              <a:gd name="connsiteX1" fmla="*/ 204033 w 4158776"/>
              <a:gd name="connsiteY1" fmla="*/ 0 h 1247186"/>
              <a:gd name="connsiteX2" fmla="*/ 4158776 w 4158776"/>
              <a:gd name="connsiteY2" fmla="*/ 27613 h 1247186"/>
              <a:gd name="connsiteX3" fmla="*/ 3675727 w 4158776"/>
              <a:gd name="connsiteY3" fmla="*/ 1223490 h 1247186"/>
              <a:gd name="connsiteX4" fmla="*/ 0 w 4158776"/>
              <a:gd name="connsiteY4" fmla="*/ 1247186 h 1247186"/>
              <a:gd name="connsiteX0" fmla="*/ 0 w 4225050"/>
              <a:gd name="connsiteY0" fmla="*/ 1247186 h 1247186"/>
              <a:gd name="connsiteX1" fmla="*/ 270307 w 4225050"/>
              <a:gd name="connsiteY1" fmla="*/ 0 h 1247186"/>
              <a:gd name="connsiteX2" fmla="*/ 4225050 w 4225050"/>
              <a:gd name="connsiteY2" fmla="*/ 27613 h 1247186"/>
              <a:gd name="connsiteX3" fmla="*/ 3742001 w 4225050"/>
              <a:gd name="connsiteY3" fmla="*/ 1223490 h 1247186"/>
              <a:gd name="connsiteX4" fmla="*/ 0 w 4225050"/>
              <a:gd name="connsiteY4" fmla="*/ 1247186 h 1247186"/>
              <a:gd name="connsiteX0" fmla="*/ 0 w 4225050"/>
              <a:gd name="connsiteY0" fmla="*/ 1219573 h 1219573"/>
              <a:gd name="connsiteX1" fmla="*/ 93575 w 4225050"/>
              <a:gd name="connsiteY1" fmla="*/ 0 h 1219573"/>
              <a:gd name="connsiteX2" fmla="*/ 4225050 w 4225050"/>
              <a:gd name="connsiteY2" fmla="*/ 0 h 1219573"/>
              <a:gd name="connsiteX3" fmla="*/ 3742001 w 4225050"/>
              <a:gd name="connsiteY3" fmla="*/ 1195877 h 1219573"/>
              <a:gd name="connsiteX4" fmla="*/ 0 w 4225050"/>
              <a:gd name="connsiteY4" fmla="*/ 1219573 h 1219573"/>
              <a:gd name="connsiteX0" fmla="*/ 0 w 4225050"/>
              <a:gd name="connsiteY0" fmla="*/ 1219573 h 1219573"/>
              <a:gd name="connsiteX1" fmla="*/ 5208 w 4225050"/>
              <a:gd name="connsiteY1" fmla="*/ 0 h 1219573"/>
              <a:gd name="connsiteX2" fmla="*/ 4225050 w 4225050"/>
              <a:gd name="connsiteY2" fmla="*/ 0 h 1219573"/>
              <a:gd name="connsiteX3" fmla="*/ 3742001 w 4225050"/>
              <a:gd name="connsiteY3" fmla="*/ 1195877 h 1219573"/>
              <a:gd name="connsiteX4" fmla="*/ 0 w 4225050"/>
              <a:gd name="connsiteY4" fmla="*/ 1219573 h 121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5050" h="1219573">
                <a:moveTo>
                  <a:pt x="0" y="1219573"/>
                </a:moveTo>
                <a:lnTo>
                  <a:pt x="5208" y="0"/>
                </a:lnTo>
                <a:lnTo>
                  <a:pt x="4225050" y="0"/>
                </a:lnTo>
                <a:lnTo>
                  <a:pt x="3742001" y="1195877"/>
                </a:lnTo>
                <a:lnTo>
                  <a:pt x="0" y="1219573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6" name="Parallelogram 35"/>
          <p:cNvSpPr/>
          <p:nvPr/>
        </p:nvSpPr>
        <p:spPr>
          <a:xfrm>
            <a:off x="4304588" y="3465693"/>
            <a:ext cx="4755981" cy="1498981"/>
          </a:xfrm>
          <a:custGeom>
            <a:avLst/>
            <a:gdLst>
              <a:gd name="connsiteX0" fmla="*/ 0 w 4512239"/>
              <a:gd name="connsiteY0" fmla="*/ 1619949 h 1619949"/>
              <a:gd name="connsiteX1" fmla="*/ 1054554 w 4512239"/>
              <a:gd name="connsiteY1" fmla="*/ 0 h 1619949"/>
              <a:gd name="connsiteX2" fmla="*/ 4512239 w 4512239"/>
              <a:gd name="connsiteY2" fmla="*/ 0 h 1619949"/>
              <a:gd name="connsiteX3" fmla="*/ 3457685 w 4512239"/>
              <a:gd name="connsiteY3" fmla="*/ 1619949 h 1619949"/>
              <a:gd name="connsiteX4" fmla="*/ 0 w 4512239"/>
              <a:gd name="connsiteY4" fmla="*/ 1619949 h 1619949"/>
              <a:gd name="connsiteX0" fmla="*/ 0 w 4512239"/>
              <a:gd name="connsiteY0" fmla="*/ 1619949 h 1651480"/>
              <a:gd name="connsiteX1" fmla="*/ 1054554 w 4512239"/>
              <a:gd name="connsiteY1" fmla="*/ 0 h 1651480"/>
              <a:gd name="connsiteX2" fmla="*/ 4512239 w 4512239"/>
              <a:gd name="connsiteY2" fmla="*/ 0 h 1651480"/>
              <a:gd name="connsiteX3" fmla="*/ 3730954 w 4512239"/>
              <a:gd name="connsiteY3" fmla="*/ 1651480 h 1651480"/>
              <a:gd name="connsiteX4" fmla="*/ 0 w 4512239"/>
              <a:gd name="connsiteY4" fmla="*/ 1619949 h 1651480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3730954 w 4512239"/>
              <a:gd name="connsiteY3" fmla="*/ 1665287 h 1665287"/>
              <a:gd name="connsiteX4" fmla="*/ 0 w 4512239"/>
              <a:gd name="connsiteY4" fmla="*/ 1633756 h 1665287"/>
              <a:gd name="connsiteX0" fmla="*/ 0 w 4512239"/>
              <a:gd name="connsiteY0" fmla="*/ 1633756 h 1665287"/>
              <a:gd name="connsiteX1" fmla="*/ 877823 w 4512239"/>
              <a:gd name="connsiteY1" fmla="*/ 0 h 1665287"/>
              <a:gd name="connsiteX2" fmla="*/ 4512239 w 4512239"/>
              <a:gd name="connsiteY2" fmla="*/ 13807 h 1665287"/>
              <a:gd name="connsiteX3" fmla="*/ 4216967 w 4512239"/>
              <a:gd name="connsiteY3" fmla="*/ 1665287 h 1665287"/>
              <a:gd name="connsiteX4" fmla="*/ 0 w 4512239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216967 w 4832566"/>
              <a:gd name="connsiteY3" fmla="*/ 1665287 h 1665287"/>
              <a:gd name="connsiteX4" fmla="*/ 0 w 4832566"/>
              <a:gd name="connsiteY4" fmla="*/ 1633756 h 1665287"/>
              <a:gd name="connsiteX0" fmla="*/ 0 w 4832566"/>
              <a:gd name="connsiteY0" fmla="*/ 1633756 h 1665287"/>
              <a:gd name="connsiteX1" fmla="*/ 877823 w 4832566"/>
              <a:gd name="connsiteY1" fmla="*/ 0 h 1665287"/>
              <a:gd name="connsiteX2" fmla="*/ 4832566 w 4832566"/>
              <a:gd name="connsiteY2" fmla="*/ 27613 h 1665287"/>
              <a:gd name="connsiteX3" fmla="*/ 4172785 w 4832566"/>
              <a:gd name="connsiteY3" fmla="*/ 1665287 h 1665287"/>
              <a:gd name="connsiteX4" fmla="*/ 0 w 4832566"/>
              <a:gd name="connsiteY4" fmla="*/ 1633756 h 1665287"/>
              <a:gd name="connsiteX0" fmla="*/ 0 w 4722109"/>
              <a:gd name="connsiteY0" fmla="*/ 1937489 h 1937489"/>
              <a:gd name="connsiteX1" fmla="*/ 767366 w 4722109"/>
              <a:gd name="connsiteY1" fmla="*/ 0 h 1937489"/>
              <a:gd name="connsiteX2" fmla="*/ 4722109 w 4722109"/>
              <a:gd name="connsiteY2" fmla="*/ 27613 h 1937489"/>
              <a:gd name="connsiteX3" fmla="*/ 4062328 w 4722109"/>
              <a:gd name="connsiteY3" fmla="*/ 1665287 h 1937489"/>
              <a:gd name="connsiteX4" fmla="*/ 0 w 4722109"/>
              <a:gd name="connsiteY4" fmla="*/ 1937489 h 1937489"/>
              <a:gd name="connsiteX0" fmla="*/ 0 w 4722109"/>
              <a:gd name="connsiteY0" fmla="*/ 1937489 h 1969020"/>
              <a:gd name="connsiteX1" fmla="*/ 767366 w 4722109"/>
              <a:gd name="connsiteY1" fmla="*/ 0 h 1969020"/>
              <a:gd name="connsiteX2" fmla="*/ 4722109 w 4722109"/>
              <a:gd name="connsiteY2" fmla="*/ 27613 h 1969020"/>
              <a:gd name="connsiteX3" fmla="*/ 4272196 w 4722109"/>
              <a:gd name="connsiteY3" fmla="*/ 1969020 h 1969020"/>
              <a:gd name="connsiteX4" fmla="*/ 0 w 4722109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41418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  <a:gd name="connsiteX0" fmla="*/ 0 w 4998252"/>
              <a:gd name="connsiteY0" fmla="*/ 1937489 h 1969020"/>
              <a:gd name="connsiteX1" fmla="*/ 767366 w 4998252"/>
              <a:gd name="connsiteY1" fmla="*/ 0 h 1969020"/>
              <a:gd name="connsiteX2" fmla="*/ 4998252 w 4998252"/>
              <a:gd name="connsiteY2" fmla="*/ 0 h 1969020"/>
              <a:gd name="connsiteX3" fmla="*/ 4272196 w 4998252"/>
              <a:gd name="connsiteY3" fmla="*/ 1969020 h 1969020"/>
              <a:gd name="connsiteX4" fmla="*/ 0 w 4998252"/>
              <a:gd name="connsiteY4" fmla="*/ 1937489 h 1969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252" h="1969020">
                <a:moveTo>
                  <a:pt x="0" y="1937489"/>
                </a:moveTo>
                <a:lnTo>
                  <a:pt x="767366" y="0"/>
                </a:lnTo>
                <a:lnTo>
                  <a:pt x="4998252" y="0"/>
                </a:lnTo>
                <a:lnTo>
                  <a:pt x="4272196" y="1969020"/>
                </a:lnTo>
                <a:lnTo>
                  <a:pt x="0" y="1937489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1758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7" y="2867498"/>
            <a:ext cx="8679986" cy="3200135"/>
          </a:xfrm>
          <a:prstGeom prst="rect">
            <a:avLst/>
          </a:prstGeom>
        </p:spPr>
      </p:pic>
      <p:sp>
        <p:nvSpPr>
          <p:cNvPr id="25" name="Title 3"/>
          <p:cNvSpPr txBox="1">
            <a:spLocks/>
          </p:cNvSpPr>
          <p:nvPr/>
        </p:nvSpPr>
        <p:spPr>
          <a:xfrm>
            <a:off x="598280" y="367205"/>
            <a:ext cx="5627687" cy="646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(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一</a:t>
            </a:r>
            <a:r>
              <a:rPr lang="en-US" altLang="zh-TW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) </a:t>
            </a:r>
            <a:r>
              <a:rPr lang="zh-TW" altLang="en-US" sz="40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推敲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新詞彙的意思</a:t>
            </a:r>
            <a:endParaRPr lang="zh-TW" altLang="en-US" sz="4000" b="1" dirty="0" smtClean="0">
              <a:latin typeface="標楷體" panose="03000509000000000000" pitchFamily="65" charset="-120"/>
              <a:ea typeface="標楷體" panose="03000509000000000000" pitchFamily="65" charset="-120"/>
              <a:cs typeface="DFHeiMedium-B5"/>
            </a:endParaRPr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232007" y="2032573"/>
            <a:ext cx="1547362" cy="613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  <a:cs typeface="DFHeiMedium-B5"/>
              </a:rPr>
              <a:t>例如：</a:t>
            </a:r>
          </a:p>
        </p:txBody>
      </p:sp>
      <p:sp>
        <p:nvSpPr>
          <p:cNvPr id="8" name="矩形 7"/>
          <p:cNvSpPr/>
          <p:nvPr/>
        </p:nvSpPr>
        <p:spPr>
          <a:xfrm>
            <a:off x="784868" y="3039317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</a:t>
            </a: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段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4868" y="4205955"/>
            <a:ext cx="1261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 smtClean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第二段</a:t>
            </a:r>
            <a:endParaRPr lang="zh-TW" altLang="en-US" sz="2800" dirty="0">
              <a:solidFill>
                <a:schemeClr val="bg1"/>
              </a:solidFill>
              <a:latin typeface="Candara" pitchFamily="34" charset="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92542" y="4236732"/>
            <a:ext cx="3801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搏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惻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、眈眈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5371" y="535294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zh-TW" altLang="en-US" sz="2800" dirty="0">
                <a:solidFill>
                  <a:schemeClr val="bg1"/>
                </a:solidFill>
                <a:latin typeface="Candara" pitchFamily="34" charset="0"/>
                <a:ea typeface="標楷體" pitchFamily="65" charset="-120"/>
              </a:rPr>
              <a:t>第三段</a:t>
            </a:r>
          </a:p>
        </p:txBody>
      </p:sp>
      <p:sp>
        <p:nvSpPr>
          <p:cNvPr id="16" name="矩形 15"/>
          <p:cNvSpPr/>
          <p:nvPr/>
        </p:nvSpPr>
        <p:spPr>
          <a:xfrm>
            <a:off x="4192542" y="5413782"/>
            <a:ext cx="3801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相殘、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惡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、爪牙、自肥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92335" y="3059682"/>
            <a:ext cx="4601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蔽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、噬、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噪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益</a:t>
            </a:r>
            <a:r>
              <a:rPr lang="zh-TW" altLang="en-US" sz="24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、攫、啁啾</a:t>
            </a:r>
            <a:endParaRPr lang="zh-HK" altLang="en-US" sz="2400" dirty="0">
              <a:solidFill>
                <a:schemeClr val="bg1"/>
              </a:solidFill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7024156" y="0"/>
            <a:ext cx="1907504" cy="1907504"/>
            <a:chOff x="7024156" y="1309202"/>
            <a:chExt cx="1907504" cy="1907504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156" y="1309202"/>
              <a:ext cx="1907504" cy="1907504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7116133" y="1939790"/>
              <a:ext cx="17235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請從課文</a:t>
              </a: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中</a:t>
              </a:r>
              <a:endPara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defRPr/>
              </a:pPr>
              <a:r>
                <a:rPr lang="zh-TW" altLang="en-US" sz="20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圈</a:t>
              </a:r>
              <a:r>
                <a:rPr lang="zh-TW" altLang="en-US" sz="20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出新詞彙。</a:t>
              </a:r>
              <a:endPara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83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86119" y="2935916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第一段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897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群組 48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50" name="圖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51" name="矩形 50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習</a:t>
              </a:r>
            </a:p>
          </p:txBody>
        </p:sp>
      </p:grpSp>
      <p:grpSp>
        <p:nvGrpSpPr>
          <p:cNvPr id="60" name="群組 59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73" name="圖片 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74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習</a:t>
              </a:r>
            </a:p>
          </p:txBody>
        </p:sp>
      </p:grpSp>
      <p:sp>
        <p:nvSpPr>
          <p:cNvPr id="75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練習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6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補習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7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8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溫習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79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80" name="群組 79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81" name="橢圓 80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82" name="肘形接點 81"/>
            <p:cNvCxnSpPr>
              <a:stCxn id="81" idx="0"/>
              <a:endCxn id="83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矩形 82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習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019755" y="4288113"/>
            <a:ext cx="4943317" cy="1279597"/>
            <a:chOff x="4019755" y="4288113"/>
            <a:chExt cx="4943317" cy="1279597"/>
          </a:xfrm>
        </p:grpSpPr>
        <p:sp>
          <p:nvSpPr>
            <p:cNvPr id="54" name="Rectangle 3"/>
            <p:cNvSpPr txBox="1">
              <a:spLocks noChangeArrowheads="1"/>
            </p:cNvSpPr>
            <p:nvPr/>
          </p:nvSpPr>
          <p:spPr>
            <a:xfrm>
              <a:off x="5474775" y="4434619"/>
              <a:ext cx="3488297" cy="113309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50000"/>
                </a:spcBef>
                <a:buNone/>
              </a:pPr>
              <a:r>
                <a:rPr lang="zh-TW" altLang="zh-HK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幼小的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鳥兒因未習慣用翅膀去飛翔，因此，牠們需要做甚麼？</a:t>
              </a:r>
            </a:p>
          </p:txBody>
        </p:sp>
        <p:grpSp>
          <p:nvGrpSpPr>
            <p:cNvPr id="85" name="群組 84"/>
            <p:cNvGrpSpPr/>
            <p:nvPr/>
          </p:nvGrpSpPr>
          <p:grpSpPr>
            <a:xfrm>
              <a:off x="4019755" y="4288113"/>
              <a:ext cx="1397151" cy="826122"/>
              <a:chOff x="778241" y="1784736"/>
              <a:chExt cx="2105635" cy="1245042"/>
            </a:xfrm>
          </p:grpSpPr>
          <p:pic>
            <p:nvPicPr>
              <p:cNvPr id="86" name="圖片 8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7" name="矩形 86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019755" y="1592766"/>
            <a:ext cx="4943317" cy="2514019"/>
            <a:chOff x="4019755" y="1592766"/>
            <a:chExt cx="4943317" cy="2514019"/>
          </a:xfrm>
        </p:grpSpPr>
        <p:sp>
          <p:nvSpPr>
            <p:cNvPr id="52" name="Rectangle 3"/>
            <p:cNvSpPr txBox="1">
              <a:spLocks noChangeArrowheads="1"/>
            </p:cNvSpPr>
            <p:nvPr/>
          </p:nvSpPr>
          <p:spPr>
            <a:xfrm>
              <a:off x="5477480" y="1747602"/>
              <a:ext cx="3485592" cy="105831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我們再看看此字的前後句子意思，你可以推測到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習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  <p:grpSp>
          <p:nvGrpSpPr>
            <p:cNvPr id="88" name="群組 87"/>
            <p:cNvGrpSpPr/>
            <p:nvPr/>
          </p:nvGrpSpPr>
          <p:grpSpPr>
            <a:xfrm>
              <a:off x="4019755" y="1592766"/>
              <a:ext cx="1397151" cy="826122"/>
              <a:chOff x="778241" y="1784736"/>
              <a:chExt cx="2105635" cy="1245042"/>
            </a:xfrm>
          </p:grpSpPr>
          <p:pic>
            <p:nvPicPr>
              <p:cNvPr id="89" name="圖片 8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90" name="矩形 8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  <p:grpSp>
          <p:nvGrpSpPr>
            <p:cNvPr id="96" name="群組 95"/>
            <p:cNvGrpSpPr/>
            <p:nvPr/>
          </p:nvGrpSpPr>
          <p:grpSpPr>
            <a:xfrm>
              <a:off x="5527440" y="3036315"/>
              <a:ext cx="3382963" cy="1070470"/>
              <a:chOff x="1628770" y="1404677"/>
              <a:chExt cx="3382963" cy="1191981"/>
            </a:xfrm>
          </p:grpSpPr>
          <p:pic>
            <p:nvPicPr>
              <p:cNvPr id="97" name="圖片 9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28770" y="1404677"/>
                <a:ext cx="3382963" cy="1191981"/>
              </a:xfrm>
              <a:prstGeom prst="rect">
                <a:avLst/>
              </a:prstGeom>
            </p:spPr>
          </p:pic>
          <p:sp>
            <p:nvSpPr>
              <p:cNvPr id="98" name="矩形 97"/>
              <p:cNvSpPr/>
              <p:nvPr/>
            </p:nvSpPr>
            <p:spPr>
              <a:xfrm>
                <a:off x="1703421" y="1565423"/>
                <a:ext cx="3233662" cy="870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窗外有棗林</a:t>
                </a:r>
                <a:r>
                  <a:rPr lang="zh-TW" altLang="zh-HK" sz="2800" kern="100" spc="1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，</a:t>
                </a:r>
                <a:r>
                  <a:rPr lang="en-US" altLang="zh-TW" sz="2800" kern="100" spc="1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/>
                </a:r>
                <a:br>
                  <a:rPr lang="en-US" altLang="zh-TW" sz="2800" kern="100" spc="1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</a:br>
                <a:r>
                  <a:rPr lang="zh-TW" altLang="zh-HK" sz="2800" kern="100" spc="1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雛</a:t>
                </a: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雀</a:t>
                </a:r>
                <a:r>
                  <a:rPr lang="zh-TW" altLang="zh-HK" sz="2800" kern="100" spc="1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習</a:t>
                </a: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飛其下。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04944" y="5835538"/>
            <a:ext cx="6456531" cy="1158240"/>
            <a:chOff x="1404944" y="5835538"/>
            <a:chExt cx="6456531" cy="1158240"/>
          </a:xfrm>
        </p:grpSpPr>
        <p:grpSp>
          <p:nvGrpSpPr>
            <p:cNvPr id="99" name="群組 98"/>
            <p:cNvGrpSpPr/>
            <p:nvPr/>
          </p:nvGrpSpPr>
          <p:grpSpPr>
            <a:xfrm>
              <a:off x="5139031" y="5835538"/>
              <a:ext cx="2722444" cy="1158240"/>
              <a:chOff x="778829" y="5440265"/>
              <a:chExt cx="2722444" cy="1158240"/>
            </a:xfrm>
          </p:grpSpPr>
          <p:pic>
            <p:nvPicPr>
              <p:cNvPr id="100" name="圖片 9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2722444" cy="1158240"/>
              </a:xfrm>
              <a:prstGeom prst="rect">
                <a:avLst/>
              </a:prstGeom>
            </p:spPr>
          </p:pic>
          <p:sp>
            <p:nvSpPr>
              <p:cNvPr id="101" name="矩形 100"/>
              <p:cNvSpPr/>
              <p:nvPr/>
            </p:nvSpPr>
            <p:spPr>
              <a:xfrm>
                <a:off x="1021796" y="5704938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學習、練習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102" name="矩形 101"/>
            <p:cNvSpPr/>
            <p:nvPr/>
          </p:nvSpPr>
          <p:spPr>
            <a:xfrm>
              <a:off x="1404944" y="6122173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習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103" name="圖片 10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94789" y="628432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7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8" grpId="0"/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蔽</a:t>
              </a: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404944" y="5835538"/>
            <a:ext cx="6456531" cy="1158240"/>
            <a:chOff x="1404944" y="5835538"/>
            <a:chExt cx="6456531" cy="1158240"/>
          </a:xfrm>
        </p:grpSpPr>
        <p:grpSp>
          <p:nvGrpSpPr>
            <p:cNvPr id="79" name="群組 78"/>
            <p:cNvGrpSpPr/>
            <p:nvPr/>
          </p:nvGrpSpPr>
          <p:grpSpPr>
            <a:xfrm>
              <a:off x="5139031" y="5835538"/>
              <a:ext cx="2722444" cy="1158240"/>
              <a:chOff x="778829" y="5440265"/>
              <a:chExt cx="2722444" cy="1158240"/>
            </a:xfrm>
          </p:grpSpPr>
          <p:pic>
            <p:nvPicPr>
              <p:cNvPr id="80" name="圖片 7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2722444" cy="1158240"/>
              </a:xfrm>
              <a:prstGeom prst="rect">
                <a:avLst/>
              </a:prstGeom>
            </p:spPr>
          </p:pic>
          <p:sp>
            <p:nvSpPr>
              <p:cNvPr id="81" name="矩形 80"/>
              <p:cNvSpPr/>
              <p:nvPr/>
            </p:nvSpPr>
            <p:spPr>
              <a:xfrm>
                <a:off x="1021796" y="5704938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遮蔽、隱藏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1404944" y="6122173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蔽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3" name="圖片 8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4789" y="6284328"/>
              <a:ext cx="578710" cy="216542"/>
            </a:xfrm>
            <a:prstGeom prst="rect">
              <a:avLst/>
            </a:prstGeom>
          </p:spPr>
        </p:pic>
      </p:grpSp>
      <p:grpSp>
        <p:nvGrpSpPr>
          <p:cNvPr id="94" name="群組 93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95" name="圖片 9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96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蔽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97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隱蔽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99" name="Text Box 17"/>
          <p:cNvSpPr txBox="1">
            <a:spLocks noChangeArrowheads="1"/>
          </p:cNvSpPr>
          <p:nvPr/>
        </p:nvSpPr>
        <p:spPr bwMode="auto">
          <a:xfrm>
            <a:off x="412370" y="4134037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蒙蔽</a:t>
            </a:r>
            <a:endParaRPr lang="zh-TW" altLang="en-US" sz="2800" kern="0" dirty="0">
              <a:solidFill>
                <a:schemeClr val="bg1"/>
              </a:solidFill>
            </a:endParaRPr>
          </a:p>
        </p:txBody>
      </p:sp>
      <p:sp>
        <p:nvSpPr>
          <p:cNvPr id="100" name="Text Box 18"/>
          <p:cNvSpPr txBox="1">
            <a:spLocks noChangeArrowheads="1"/>
          </p:cNvSpPr>
          <p:nvPr/>
        </p:nvSpPr>
        <p:spPr bwMode="auto">
          <a:xfrm>
            <a:off x="1372863" y="5044988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掩蔽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101" name="Text Box 19"/>
          <p:cNvSpPr txBox="1">
            <a:spLocks noChangeArrowheads="1"/>
          </p:cNvSpPr>
          <p:nvPr/>
        </p:nvSpPr>
        <p:spPr bwMode="auto">
          <a:xfrm>
            <a:off x="2818780" y="4146586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遮蔽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102" name="群組 101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103" name="橢圓 10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104" name="肘形接點 103"/>
            <p:cNvCxnSpPr>
              <a:stCxn id="103" idx="0"/>
              <a:endCxn id="105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矩形 104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蔽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019755" y="3320464"/>
            <a:ext cx="4854871" cy="2732321"/>
            <a:chOff x="4019755" y="3320464"/>
            <a:chExt cx="4854871" cy="2732321"/>
          </a:xfrm>
        </p:grpSpPr>
        <p:sp>
          <p:nvSpPr>
            <p:cNvPr id="78" name="Text Box 7"/>
            <p:cNvSpPr txBox="1">
              <a:spLocks noChangeArrowheads="1"/>
            </p:cNvSpPr>
            <p:nvPr/>
          </p:nvSpPr>
          <p:spPr bwMode="auto">
            <a:xfrm>
              <a:off x="4242544" y="4077803"/>
              <a:ext cx="463208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54013" indent="-354013">
                <a:spcBef>
                  <a:spcPct val="50000"/>
                </a:spcBef>
              </a:pPr>
              <a:r>
                <a:rPr lang="en-US" altLang="zh-TW" sz="2000" dirty="0" smtClean="0">
                  <a:ea typeface="標楷體" panose="03000509000000000000" pitchFamily="65" charset="-120"/>
                </a:rPr>
                <a:t>1. 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當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我們走近在地上的</a:t>
              </a:r>
              <a:r>
                <a:rPr lang="zh-TW" altLang="zh-HK" sz="20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雀</a:t>
              </a:r>
              <a:r>
                <a:rPr lang="zh-TW" altLang="en-US" sz="20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鳥時，牠們的本能反應是甚麼？</a:t>
              </a:r>
              <a:endPara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5" name="Text Box 7"/>
            <p:cNvSpPr txBox="1">
              <a:spLocks noChangeArrowheads="1"/>
            </p:cNvSpPr>
            <p:nvPr/>
          </p:nvSpPr>
          <p:spPr bwMode="auto">
            <a:xfrm>
              <a:off x="4235994" y="4711351"/>
              <a:ext cx="463863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54013" indent="-354013">
                <a:spcBef>
                  <a:spcPct val="50000"/>
                </a:spcBef>
              </a:pPr>
              <a:r>
                <a:rPr lang="en-US" altLang="zh-TW" sz="2000" dirty="0" smtClean="0">
                  <a:ea typeface="標楷體" panose="03000509000000000000" pitchFamily="65" charset="-120"/>
                </a:rPr>
                <a:t>2. 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兒想突擊捕捉</a:t>
              </a:r>
              <a:r>
                <a:rPr lang="zh-TW" altLang="zh-HK" sz="20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雀母</a:t>
              </a:r>
              <a:r>
                <a:rPr lang="zh-TW" altLang="en-US" sz="20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，因此，牠需要做甚麼才不讓鳥兒逃離？</a:t>
              </a:r>
              <a:endPara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86" name="Text Box 7"/>
            <p:cNvSpPr txBox="1">
              <a:spLocks noChangeArrowheads="1"/>
            </p:cNvSpPr>
            <p:nvPr/>
          </p:nvSpPr>
          <p:spPr bwMode="auto">
            <a:xfrm>
              <a:off x="4247832" y="5344899"/>
              <a:ext cx="4626794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54013" indent="-354013">
                <a:spcBef>
                  <a:spcPct val="50000"/>
                </a:spcBef>
              </a:pPr>
              <a:r>
                <a:rPr lang="en-US" altLang="zh-TW" sz="2000" dirty="0" smtClean="0">
                  <a:ea typeface="標楷體" panose="03000509000000000000" pitchFamily="65" charset="-120"/>
                </a:rPr>
                <a:t>3.  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在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樹林中，你能清楚看到所有動物或昆蟲嗎？為甚麼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？</a:t>
              </a:r>
              <a:endPara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13" name="群組 112"/>
            <p:cNvGrpSpPr/>
            <p:nvPr/>
          </p:nvGrpSpPr>
          <p:grpSpPr>
            <a:xfrm>
              <a:off x="4019755" y="3320464"/>
              <a:ext cx="1397151" cy="826122"/>
              <a:chOff x="778241" y="1784736"/>
              <a:chExt cx="2105635" cy="1245042"/>
            </a:xfrm>
          </p:grpSpPr>
          <p:pic>
            <p:nvPicPr>
              <p:cNvPr id="114" name="圖片 1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15" name="矩形 11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3" name="群組 2"/>
          <p:cNvGrpSpPr/>
          <p:nvPr/>
        </p:nvGrpSpPr>
        <p:grpSpPr>
          <a:xfrm>
            <a:off x="4019755" y="1393596"/>
            <a:ext cx="4908140" cy="1863920"/>
            <a:chOff x="4019755" y="1393596"/>
            <a:chExt cx="4908140" cy="1863920"/>
          </a:xfrm>
        </p:grpSpPr>
        <p:sp>
          <p:nvSpPr>
            <p:cNvPr id="90" name="Text Box 7"/>
            <p:cNvSpPr txBox="1">
              <a:spLocks noChangeArrowheads="1"/>
            </p:cNvSpPr>
            <p:nvPr/>
          </p:nvSpPr>
          <p:spPr bwMode="auto">
            <a:xfrm>
              <a:off x="5457294" y="1524270"/>
              <a:ext cx="3470601" cy="1089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我們再看看此字的前後句子意思，你可以推測到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蔽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  <p:grpSp>
          <p:nvGrpSpPr>
            <p:cNvPr id="91" name="群組 90"/>
            <p:cNvGrpSpPr/>
            <p:nvPr/>
          </p:nvGrpSpPr>
          <p:grpSpPr>
            <a:xfrm>
              <a:off x="4192617" y="2596096"/>
              <a:ext cx="4725385" cy="661420"/>
              <a:chOff x="286349" y="1411581"/>
              <a:chExt cx="4725385" cy="736499"/>
            </a:xfrm>
          </p:grpSpPr>
          <p:pic>
            <p:nvPicPr>
              <p:cNvPr id="92" name="圖片 9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6349" y="1411581"/>
                <a:ext cx="4725385" cy="736499"/>
              </a:xfrm>
              <a:prstGeom prst="rect">
                <a:avLst/>
              </a:prstGeom>
            </p:spPr>
          </p:pic>
          <p:sp>
            <p:nvSpPr>
              <p:cNvPr id="93" name="矩形 92"/>
              <p:cNvSpPr/>
              <p:nvPr/>
            </p:nvSpPr>
            <p:spPr>
              <a:xfrm>
                <a:off x="469929" y="1565423"/>
                <a:ext cx="4467154" cy="486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None/>
                </a:pP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貓</a:t>
                </a:r>
                <a:r>
                  <a:rPr lang="zh-TW" altLang="zh-HK" sz="2800" kern="100" spc="1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蔽</a:t>
                </a: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身林間</a:t>
                </a:r>
                <a:r>
                  <a:rPr lang="zh-TW" altLang="zh-HK" sz="2800" kern="100" spc="1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，突出</a:t>
                </a: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噬雀母。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116" name="群組 115"/>
            <p:cNvGrpSpPr/>
            <p:nvPr/>
          </p:nvGrpSpPr>
          <p:grpSpPr>
            <a:xfrm>
              <a:off x="4019755" y="1393596"/>
              <a:ext cx="1397151" cy="826122"/>
              <a:chOff x="778241" y="1784736"/>
              <a:chExt cx="2105635" cy="1245042"/>
            </a:xfrm>
          </p:grpSpPr>
          <p:pic>
            <p:nvPicPr>
              <p:cNvPr id="117" name="圖片 1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18" name="矩形 117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876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9" grpId="0"/>
      <p:bldP spid="100" grpId="0"/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342111" y="1901980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噬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噬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30" name="圖片 2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31" name="矩形 3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32" name="矩形 31"/>
          <p:cNvSpPr/>
          <p:nvPr/>
        </p:nvSpPr>
        <p:spPr>
          <a:xfrm>
            <a:off x="1554480" y="2386267"/>
            <a:ext cx="5492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HK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3" name="群組 42"/>
          <p:cNvGrpSpPr/>
          <p:nvPr/>
        </p:nvGrpSpPr>
        <p:grpSpPr>
          <a:xfrm>
            <a:off x="187809" y="4927429"/>
            <a:ext cx="1397151" cy="826122"/>
            <a:chOff x="778241" y="1784736"/>
            <a:chExt cx="2105635" cy="1245042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45" name="矩形 4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1584960" y="5009080"/>
            <a:ext cx="7264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1.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知道貓如何捕捉小動物嗎？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162399" y="5785051"/>
            <a:ext cx="7229841" cy="1158240"/>
            <a:chOff x="1162399" y="5785051"/>
            <a:chExt cx="7229841" cy="1158240"/>
          </a:xfrm>
        </p:grpSpPr>
        <p:sp>
          <p:nvSpPr>
            <p:cNvPr id="47" name="矩形 46"/>
            <p:cNvSpPr/>
            <p:nvPr/>
          </p:nvSpPr>
          <p:spPr>
            <a:xfrm>
              <a:off x="1162399" y="6066501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噬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48" name="群組 47"/>
            <p:cNvGrpSpPr/>
            <p:nvPr/>
          </p:nvGrpSpPr>
          <p:grpSpPr>
            <a:xfrm>
              <a:off x="5338119" y="5785051"/>
              <a:ext cx="3054121" cy="1158240"/>
              <a:chOff x="610004" y="5440265"/>
              <a:chExt cx="3054121" cy="1158240"/>
            </a:xfrm>
          </p:grpSpPr>
          <p:pic>
            <p:nvPicPr>
              <p:cNvPr id="49" name="圖片 4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04" y="5440265"/>
                <a:ext cx="3054121" cy="1158240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1223993" y="5721715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defRPr/>
                </a:pP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咬、吞噬</a:t>
                </a:r>
                <a:endParaRPr lang="zh-TW" altLang="en-US" sz="32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51" name="圖片 5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84343" y="6250618"/>
              <a:ext cx="578710" cy="216542"/>
            </a:xfrm>
            <a:prstGeom prst="rect">
              <a:avLst/>
            </a:prstGeom>
          </p:spPr>
        </p:pic>
      </p:grpSp>
      <p:grpSp>
        <p:nvGrpSpPr>
          <p:cNvPr id="52" name="群組 51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5" name="Text Box 7"/>
          <p:cNvSpPr txBox="1">
            <a:spLocks noChangeArrowheads="1"/>
          </p:cNvSpPr>
          <p:nvPr/>
        </p:nvSpPr>
        <p:spPr bwMode="auto">
          <a:xfrm>
            <a:off x="1584959" y="5468303"/>
            <a:ext cx="75421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能想像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貓</a:t>
            </a:r>
            <a:r>
              <a:rPr lang="zh-TW" altLang="zh-HK" sz="2400" kern="100" spc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突</a:t>
            </a:r>
            <a:r>
              <a:rPr lang="zh-TW" altLang="en-US" sz="2400" kern="100" spc="1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然用口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捕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獵雀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母時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的形態嗎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3" name="群組 62"/>
          <p:cNvGrpSpPr/>
          <p:nvPr/>
        </p:nvGrpSpPr>
        <p:grpSpPr>
          <a:xfrm>
            <a:off x="376454" y="3503488"/>
            <a:ext cx="8401785" cy="700351"/>
            <a:chOff x="452654" y="2678047"/>
            <a:chExt cx="8401785" cy="700351"/>
          </a:xfrm>
        </p:grpSpPr>
        <p:pic>
          <p:nvPicPr>
            <p:cNvPr id="64" name="圖片 6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65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pic>
        <p:nvPicPr>
          <p:cNvPr id="66" name="圖片 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35494"/>
            <a:ext cx="7200000" cy="360523"/>
          </a:xfrm>
          <a:prstGeom prst="rect">
            <a:avLst/>
          </a:prstGeom>
        </p:spPr>
      </p:pic>
      <p:grpSp>
        <p:nvGrpSpPr>
          <p:cNvPr id="67" name="群組 66"/>
          <p:cNvGrpSpPr/>
          <p:nvPr/>
        </p:nvGrpSpPr>
        <p:grpSpPr>
          <a:xfrm>
            <a:off x="972000" y="4167356"/>
            <a:ext cx="7200000" cy="689557"/>
            <a:chOff x="-344226" y="1096603"/>
            <a:chExt cx="7200000" cy="767831"/>
          </a:xfrm>
        </p:grpSpPr>
        <p:pic>
          <p:nvPicPr>
            <p:cNvPr id="68" name="圖片 6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344226" y="1096603"/>
              <a:ext cx="7200000" cy="767831"/>
            </a:xfrm>
            <a:prstGeom prst="rect">
              <a:avLst/>
            </a:prstGeom>
          </p:spPr>
        </p:pic>
        <p:sp>
          <p:nvSpPr>
            <p:cNvPr id="69" name="矩形 68"/>
            <p:cNvSpPr/>
            <p:nvPr/>
          </p:nvSpPr>
          <p:spPr>
            <a:xfrm>
              <a:off x="-176103" y="1182904"/>
              <a:ext cx="6863754" cy="582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一日，貓蔽身林間，突出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噬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雀母。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70" name="群組 69"/>
          <p:cNvGrpSpPr/>
          <p:nvPr/>
        </p:nvGrpSpPr>
        <p:grpSpPr>
          <a:xfrm>
            <a:off x="1781202" y="2799729"/>
            <a:ext cx="3081851" cy="954107"/>
            <a:chOff x="1708554" y="3456457"/>
            <a:chExt cx="2465370" cy="954107"/>
          </a:xfrm>
        </p:grpSpPr>
        <p:sp>
          <p:nvSpPr>
            <p:cNvPr id="71" name="矩形 70"/>
            <p:cNvSpPr/>
            <p:nvPr/>
          </p:nvSpPr>
          <p:spPr>
            <a:xfrm>
              <a:off x="2426692" y="3456457"/>
              <a:ext cx="174723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與口</a:t>
              </a:r>
              <a:r>
                <a:rPr lang="zh-TW" altLang="en-US" sz="28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部有關</a:t>
              </a:r>
            </a:p>
            <a:p>
              <a:pPr algn="ctr"/>
              <a:endPara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72" name="圖片 7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298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6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4335699" y="1901980"/>
              <a:ext cx="76174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64903" y="1749172"/>
            <a:ext cx="6316229" cy="826122"/>
            <a:chOff x="187809" y="1791615"/>
            <a:chExt cx="6316229" cy="826122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9" name="群組 8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1554480" y="2201205"/>
            <a:ext cx="5492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HK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噪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376454" y="4232832"/>
            <a:ext cx="8401785" cy="700351"/>
            <a:chOff x="452654" y="2678047"/>
            <a:chExt cx="8401785" cy="700351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983495" y="4831757"/>
            <a:ext cx="7200000" cy="689557"/>
            <a:chOff x="-344226" y="1096603"/>
            <a:chExt cx="7200000" cy="767831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344226" y="1096603"/>
              <a:ext cx="7200000" cy="767831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-176103" y="1182904"/>
              <a:ext cx="6863754" cy="582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其雛四五，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而逐</a:t>
              </a:r>
              <a:r>
                <a:rPr lang="zh-TW" altLang="en-US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，每進益怒。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87809" y="5439663"/>
            <a:ext cx="1397151" cy="826122"/>
            <a:chOff x="778241" y="1784736"/>
            <a:chExt cx="2105635" cy="1245042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584961" y="5521314"/>
            <a:ext cx="68072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幼鳥會怎樣驅逐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貓兒呢？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1040155" y="5885364"/>
            <a:ext cx="7229841" cy="1158240"/>
            <a:chOff x="1040155" y="5885364"/>
            <a:chExt cx="7229841" cy="1158240"/>
          </a:xfrm>
        </p:grpSpPr>
        <p:sp>
          <p:nvSpPr>
            <p:cNvPr id="27" name="矩形 26"/>
            <p:cNvSpPr/>
            <p:nvPr/>
          </p:nvSpPr>
          <p:spPr>
            <a:xfrm>
              <a:off x="1040155" y="6166814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28" name="群組 27"/>
            <p:cNvGrpSpPr/>
            <p:nvPr/>
          </p:nvGrpSpPr>
          <p:grpSpPr>
            <a:xfrm>
              <a:off x="5215875" y="5885364"/>
              <a:ext cx="3054121" cy="1158240"/>
              <a:chOff x="487760" y="5540578"/>
              <a:chExt cx="3054121" cy="1158240"/>
            </a:xfrm>
          </p:grpSpPr>
          <p:pic>
            <p:nvPicPr>
              <p:cNvPr id="29" name="圖片 2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7760" y="5540578"/>
                <a:ext cx="3054121" cy="1158240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984829" y="5822028"/>
                <a:ext cx="18261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defRPr/>
                </a:pP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大聲叫嚷</a:t>
                </a:r>
                <a:endParaRPr lang="zh-TW" altLang="en-US" sz="32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62099" y="6350931"/>
              <a:ext cx="578710" cy="216542"/>
            </a:xfrm>
            <a:prstGeom prst="rect">
              <a:avLst/>
            </a:prstGeom>
          </p:spPr>
        </p:pic>
      </p:grpSp>
      <p:grpSp>
        <p:nvGrpSpPr>
          <p:cNvPr id="32" name="群組 31"/>
          <p:cNvGrpSpPr/>
          <p:nvPr/>
        </p:nvGrpSpPr>
        <p:grpSpPr>
          <a:xfrm>
            <a:off x="5585494" y="1706959"/>
            <a:ext cx="1548581" cy="530759"/>
            <a:chOff x="1216468" y="2668544"/>
            <a:chExt cx="1548581" cy="644394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1490751" y="2668544"/>
              <a:ext cx="1005403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38" name="圖片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229" y="2640153"/>
            <a:ext cx="578711" cy="21654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2226909" y="2514098"/>
            <a:ext cx="2184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與口部有關</a:t>
            </a:r>
          </a:p>
        </p:txBody>
      </p:sp>
      <p:grpSp>
        <p:nvGrpSpPr>
          <p:cNvPr id="39" name="群組 38"/>
          <p:cNvGrpSpPr/>
          <p:nvPr/>
        </p:nvGrpSpPr>
        <p:grpSpPr>
          <a:xfrm>
            <a:off x="428328" y="2936312"/>
            <a:ext cx="8401785" cy="660806"/>
            <a:chOff x="452654" y="2678047"/>
            <a:chExt cx="8401785" cy="700351"/>
          </a:xfrm>
        </p:grpSpPr>
        <p:pic>
          <p:nvPicPr>
            <p:cNvPr id="40" name="圖片 3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41" name="Text Box 5"/>
            <p:cNvSpPr txBox="1">
              <a:spLocks noChangeArrowheads="1"/>
            </p:cNvSpPr>
            <p:nvPr/>
          </p:nvSpPr>
          <p:spPr bwMode="auto">
            <a:xfrm>
              <a:off x="563363" y="2715163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我們先用「</a:t>
              </a:r>
              <a:r>
                <a:rPr lang="zh-TW" altLang="zh-HK" sz="2400" b="1" kern="100" spc="1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」字配詞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2" name="群組 41"/>
          <p:cNvGrpSpPr/>
          <p:nvPr/>
        </p:nvGrpSpPr>
        <p:grpSpPr>
          <a:xfrm>
            <a:off x="2545015" y="3310328"/>
            <a:ext cx="1264262" cy="998241"/>
            <a:chOff x="702993" y="2529830"/>
            <a:chExt cx="3183207" cy="3183207"/>
          </a:xfrm>
        </p:grpSpPr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44" name="文字方塊 43"/>
            <p:cNvSpPr txBox="1"/>
            <p:nvPr/>
          </p:nvSpPr>
          <p:spPr>
            <a:xfrm>
              <a:off x="1258164" y="3415438"/>
              <a:ext cx="2072868" cy="1744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zh-HK" sz="32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噪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5090403" y="3386693"/>
            <a:ext cx="1245084" cy="887670"/>
            <a:chOff x="2668511" y="4102055"/>
            <a:chExt cx="1680715" cy="1680715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47" name="文字方塊 46"/>
            <p:cNvSpPr txBox="1"/>
            <p:nvPr/>
          </p:nvSpPr>
          <p:spPr>
            <a:xfrm>
              <a:off x="2789612" y="4515598"/>
              <a:ext cx="1438513" cy="944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噪音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8" name="圖片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4084962" y="3762239"/>
            <a:ext cx="700198" cy="2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4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4404772" y="2219866"/>
            <a:ext cx="4557252" cy="1070470"/>
            <a:chOff x="1628772" y="1411581"/>
            <a:chExt cx="4557252" cy="1191981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8772" y="1411581"/>
              <a:ext cx="4557252" cy="1191981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2091591" y="1479205"/>
              <a:ext cx="3631613" cy="1062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其雛四五，噪而逐</a:t>
              </a:r>
              <a:r>
                <a:rPr lang="zh-TW" altLang="en-US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，每進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怒。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3835505" y="1425996"/>
            <a:ext cx="5308975" cy="883924"/>
            <a:chOff x="452654" y="2678047"/>
            <a:chExt cx="5308975" cy="883924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5308975" cy="700351"/>
            </a:xfrm>
            <a:prstGeom prst="rect">
              <a:avLst/>
            </a:prstGeom>
          </p:spPr>
        </p:pic>
        <p:sp>
          <p:nvSpPr>
            <p:cNvPr id="50" name="Text Box 5"/>
            <p:cNvSpPr txBox="1">
              <a:spLocks noChangeArrowheads="1"/>
            </p:cNvSpPr>
            <p:nvPr/>
          </p:nvSpPr>
          <p:spPr bwMode="auto">
            <a:xfrm>
              <a:off x="875192" y="2804841"/>
              <a:ext cx="4569564" cy="757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我們再看看此字的前後句子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意思</a:t>
              </a:r>
              <a:r>
                <a:rPr lang="zh-TW" altLang="en-US" sz="2400" kern="100" spc="1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：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4" name="群組 43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47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  <a:endParaRPr lang="zh-TW" altLang="en-US" sz="54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有益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2755084" y="3962510"/>
            <a:ext cx="95882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HK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精益求精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益智</a:t>
            </a:r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益處</a:t>
            </a:r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增益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56" name="群組 55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57" name="橢圓 56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8" name="肘形接點 57"/>
            <p:cNvCxnSpPr>
              <a:stCxn id="57" idx="0"/>
              <a:endCxn id="59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58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16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4019755" y="3478671"/>
            <a:ext cx="5050505" cy="2239225"/>
            <a:chOff x="4019755" y="3478671"/>
            <a:chExt cx="5050505" cy="2239225"/>
          </a:xfrm>
        </p:grpSpPr>
        <p:sp>
          <p:nvSpPr>
            <p:cNvPr id="67" name="Text Box 7"/>
            <p:cNvSpPr txBox="1">
              <a:spLocks noChangeArrowheads="1"/>
            </p:cNvSpPr>
            <p:nvPr/>
          </p:nvSpPr>
          <p:spPr bwMode="auto">
            <a:xfrm>
              <a:off x="4168804" y="4283743"/>
              <a:ext cx="490145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54013" indent="-354013">
                <a:spcBef>
                  <a:spcPct val="5000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  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幼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鳥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們每向貓兒跳前一步，牠們的情緒反應有何變化？</a:t>
              </a: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4162254" y="5256231"/>
              <a:ext cx="480632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2. 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你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可以推測到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」 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  <a:endPara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3" name="群組 72"/>
            <p:cNvGrpSpPr/>
            <p:nvPr/>
          </p:nvGrpSpPr>
          <p:grpSpPr>
            <a:xfrm>
              <a:off x="4019755" y="3478671"/>
              <a:ext cx="1397151" cy="826122"/>
              <a:chOff x="778241" y="1784736"/>
              <a:chExt cx="2105635" cy="1245042"/>
            </a:xfrm>
          </p:grpSpPr>
          <p:pic>
            <p:nvPicPr>
              <p:cNvPr id="74" name="圖片 7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5" name="矩形 74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04944" y="5835538"/>
            <a:ext cx="7557079" cy="1158240"/>
            <a:chOff x="1404944" y="5835538"/>
            <a:chExt cx="7557079" cy="1158240"/>
          </a:xfrm>
        </p:grpSpPr>
        <p:grpSp>
          <p:nvGrpSpPr>
            <p:cNvPr id="79" name="群組 78"/>
            <p:cNvGrpSpPr/>
            <p:nvPr/>
          </p:nvGrpSpPr>
          <p:grpSpPr>
            <a:xfrm>
              <a:off x="5217248" y="5835538"/>
              <a:ext cx="3744775" cy="1158240"/>
              <a:chOff x="778829" y="5440265"/>
              <a:chExt cx="3095031" cy="1158240"/>
            </a:xfrm>
          </p:grpSpPr>
          <p:pic>
            <p:nvPicPr>
              <p:cNvPr id="80" name="圖片 7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3095031" cy="1158240"/>
              </a:xfrm>
              <a:prstGeom prst="rect">
                <a:avLst/>
              </a:prstGeom>
            </p:spPr>
          </p:pic>
          <p:sp>
            <p:nvSpPr>
              <p:cNvPr id="81" name="矩形 80"/>
              <p:cNvSpPr/>
              <p:nvPr/>
            </p:nvSpPr>
            <p:spPr>
              <a:xfrm>
                <a:off x="862144" y="5704938"/>
                <a:ext cx="29284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增加、多、愈來愈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1404944" y="6122173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3" name="圖片 8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94789" y="628432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4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群組 3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335699" y="1901980"/>
              <a:ext cx="76174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攫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40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攫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42" name="圖片 4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43" name="矩形 42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44" name="矩形 43"/>
          <p:cNvSpPr/>
          <p:nvPr/>
        </p:nvSpPr>
        <p:spPr>
          <a:xfrm>
            <a:off x="1554480" y="2331837"/>
            <a:ext cx="5492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ea typeface="標楷體" panose="03000509000000000000" pitchFamily="65" charset="-120"/>
              </a:rPr>
              <a:t>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攫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5" name="群組 44"/>
          <p:cNvGrpSpPr/>
          <p:nvPr/>
        </p:nvGrpSpPr>
        <p:grpSpPr>
          <a:xfrm>
            <a:off x="1781202" y="2799729"/>
            <a:ext cx="3556917" cy="523220"/>
            <a:chOff x="1708554" y="3456457"/>
            <a:chExt cx="2330340" cy="523220"/>
          </a:xfrm>
        </p:grpSpPr>
        <p:sp>
          <p:nvSpPr>
            <p:cNvPr id="46" name="矩形 45"/>
            <p:cNvSpPr/>
            <p:nvPr/>
          </p:nvSpPr>
          <p:spPr>
            <a:xfrm>
              <a:off x="2426692" y="3456457"/>
              <a:ext cx="1612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手</a:t>
              </a:r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部有關</a:t>
              </a:r>
              <a:endPara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48" name="群組 47"/>
          <p:cNvGrpSpPr/>
          <p:nvPr/>
        </p:nvGrpSpPr>
        <p:grpSpPr>
          <a:xfrm>
            <a:off x="376454" y="3503488"/>
            <a:ext cx="8401785" cy="700351"/>
            <a:chOff x="452654" y="2678047"/>
            <a:chExt cx="8401785" cy="700351"/>
          </a:xfrm>
        </p:grpSpPr>
        <p:pic>
          <p:nvPicPr>
            <p:cNvPr id="49" name="圖片 4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50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攫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35494"/>
            <a:ext cx="7200000" cy="360523"/>
          </a:xfrm>
          <a:prstGeom prst="rect">
            <a:avLst/>
          </a:prstGeom>
        </p:spPr>
      </p:pic>
      <p:grpSp>
        <p:nvGrpSpPr>
          <p:cNvPr id="52" name="群組 51"/>
          <p:cNvGrpSpPr/>
          <p:nvPr/>
        </p:nvGrpSpPr>
        <p:grpSpPr>
          <a:xfrm>
            <a:off x="972000" y="4167356"/>
            <a:ext cx="7200000" cy="929415"/>
            <a:chOff x="-344226" y="1096603"/>
            <a:chExt cx="7200000" cy="1034915"/>
          </a:xfrm>
        </p:grpSpPr>
        <p:pic>
          <p:nvPicPr>
            <p:cNvPr id="53" name="圖片 5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344226" y="1096603"/>
              <a:ext cx="7200000" cy="1034915"/>
            </a:xfrm>
            <a:prstGeom prst="rect">
              <a:avLst/>
            </a:prstGeom>
          </p:spPr>
        </p:pic>
        <p:sp>
          <p:nvSpPr>
            <p:cNvPr id="54" name="矩形 53"/>
            <p:cNvSpPr/>
            <p:nvPr/>
          </p:nvSpPr>
          <p:spPr>
            <a:xfrm>
              <a:off x="-176103" y="1110173"/>
              <a:ext cx="6863754" cy="1007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4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其雛四五，噪而逐</a:t>
              </a:r>
              <a:r>
                <a:rPr lang="zh-TW" altLang="en-US" sz="24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zh-HK" sz="24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，每進益怒。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400" kern="100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zh-HK" sz="24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奮</a:t>
              </a:r>
              <a:r>
                <a:rPr lang="zh-TW" altLang="zh-HK" sz="24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攫</a:t>
              </a:r>
              <a:r>
                <a:rPr lang="zh-TW" altLang="zh-HK" sz="24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之，不勝，反奔入室。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187809" y="5015119"/>
            <a:ext cx="1397151" cy="826122"/>
            <a:chOff x="778241" y="1784736"/>
            <a:chExt cx="2105635" cy="1245042"/>
          </a:xfrm>
        </p:grpSpPr>
        <p:pic>
          <p:nvPicPr>
            <p:cNvPr id="56" name="圖片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57" name="矩形 5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1584961" y="5096770"/>
            <a:ext cx="528021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當幼鳥們向著貓兒大聲叫嚷</a:t>
            </a:r>
            <a:r>
              <a:rPr lang="zh-TW" altLang="en-US" sz="28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時，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貓兒</a:t>
            </a: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的手會做甚麼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</p:txBody>
      </p:sp>
      <p:grpSp>
        <p:nvGrpSpPr>
          <p:cNvPr id="61" name="群組 60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63" name="矩形 62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手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64" name="圖片 6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559" y="3771128"/>
            <a:ext cx="2436708" cy="2587760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162399" y="5785051"/>
            <a:ext cx="7615840" cy="1158240"/>
            <a:chOff x="1162399" y="5785051"/>
            <a:chExt cx="7615840" cy="1158240"/>
          </a:xfrm>
        </p:grpSpPr>
        <p:sp>
          <p:nvSpPr>
            <p:cNvPr id="59" name="矩形 58"/>
            <p:cNvSpPr/>
            <p:nvPr/>
          </p:nvSpPr>
          <p:spPr>
            <a:xfrm>
              <a:off x="1162399" y="6066501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攫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60" name="圖片 5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4343" y="6250618"/>
              <a:ext cx="578710" cy="216542"/>
            </a:xfrm>
            <a:prstGeom prst="rect">
              <a:avLst/>
            </a:prstGeom>
          </p:spPr>
        </p:pic>
        <p:grpSp>
          <p:nvGrpSpPr>
            <p:cNvPr id="65" name="群組 64"/>
            <p:cNvGrpSpPr/>
            <p:nvPr/>
          </p:nvGrpSpPr>
          <p:grpSpPr>
            <a:xfrm>
              <a:off x="5338119" y="5785051"/>
              <a:ext cx="3440120" cy="1158240"/>
              <a:chOff x="610004" y="5440265"/>
              <a:chExt cx="3440120" cy="1158240"/>
            </a:xfrm>
          </p:grpSpPr>
          <p:pic>
            <p:nvPicPr>
              <p:cNvPr id="66" name="圖片 6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04" y="5440265"/>
                <a:ext cx="3440120" cy="1158240"/>
              </a:xfrm>
              <a:prstGeom prst="rect">
                <a:avLst/>
              </a:prstGeom>
            </p:spPr>
          </p:pic>
          <p:sp>
            <p:nvSpPr>
              <p:cNvPr id="67" name="矩形 66"/>
              <p:cNvSpPr/>
              <p:nvPr/>
            </p:nvSpPr>
            <p:spPr>
              <a:xfrm>
                <a:off x="801440" y="5721715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defRPr/>
                </a:pP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以爪</a:t>
                </a:r>
                <a:r>
                  <a:rPr lang="zh-HK" altLang="en-US" sz="32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抓取</a:t>
                </a: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zh-HK" altLang="en-US" sz="32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拿</a:t>
                </a:r>
                <a:r>
                  <a:rPr lang="zh-HK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取</a:t>
                </a:r>
                <a:endParaRPr lang="zh-TW" altLang="en-US" sz="32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123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047159" y="1901980"/>
              <a:ext cx="13388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啁啾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啁啾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1554480" y="2386267"/>
            <a:ext cx="5505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啁啾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376454" y="3503488"/>
            <a:ext cx="8401785" cy="700351"/>
            <a:chOff x="452654" y="2678047"/>
            <a:chExt cx="8401785" cy="700351"/>
          </a:xfrm>
        </p:grpSpPr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啁啾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35494"/>
            <a:ext cx="7200000" cy="360523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972000" y="4167356"/>
            <a:ext cx="7200000" cy="689557"/>
            <a:chOff x="-344226" y="1096603"/>
            <a:chExt cx="7200000" cy="767831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344226" y="1096603"/>
              <a:ext cx="7200000" cy="767831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-176103" y="1182904"/>
              <a:ext cx="6863754" cy="582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雀母死，其雛繞室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啁啾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，飛入室者三。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87809" y="4897933"/>
            <a:ext cx="1397151" cy="826122"/>
            <a:chOff x="778241" y="1784736"/>
            <a:chExt cx="2105635" cy="1245042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584961" y="5122140"/>
            <a:ext cx="68072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當</a:t>
            </a:r>
            <a:r>
              <a:rPr lang="zh-TW" altLang="zh-HK" sz="28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雀母死</a:t>
            </a:r>
            <a:r>
              <a:rPr lang="zh-TW" altLang="en-US" sz="28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後，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幼鳥們怎樣表達牠們的悲傷？</a:t>
            </a:r>
          </a:p>
        </p:txBody>
      </p:sp>
      <p:grpSp>
        <p:nvGrpSpPr>
          <p:cNvPr id="2" name="群組 1"/>
          <p:cNvGrpSpPr/>
          <p:nvPr/>
        </p:nvGrpSpPr>
        <p:grpSpPr>
          <a:xfrm>
            <a:off x="616697" y="5554239"/>
            <a:ext cx="8070100" cy="1408768"/>
            <a:chOff x="616697" y="5554239"/>
            <a:chExt cx="8070100" cy="1408768"/>
          </a:xfrm>
        </p:grpSpPr>
        <p:sp>
          <p:nvSpPr>
            <p:cNvPr id="22" name="矩形 21"/>
            <p:cNvSpPr/>
            <p:nvPr/>
          </p:nvSpPr>
          <p:spPr>
            <a:xfrm>
              <a:off x="616697" y="5966237"/>
              <a:ext cx="308289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啁啾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4687311" y="5554239"/>
              <a:ext cx="3999486" cy="1408768"/>
              <a:chOff x="-613989" y="5309717"/>
              <a:chExt cx="3999486" cy="1408768"/>
            </a:xfrm>
          </p:grpSpPr>
          <p:pic>
            <p:nvPicPr>
              <p:cNvPr id="24" name="圖片 2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613989" y="5309717"/>
                <a:ext cx="3999486" cy="1408768"/>
              </a:xfrm>
              <a:prstGeom prst="rect">
                <a:avLst/>
              </a:prstGeom>
            </p:spPr>
          </p:pic>
          <p:sp>
            <p:nvSpPr>
              <p:cNvPr id="25" name="矩形 24"/>
              <p:cNvSpPr/>
              <p:nvPr/>
            </p:nvSpPr>
            <p:spPr>
              <a:xfrm>
                <a:off x="-102865" y="5536853"/>
                <a:ext cx="305724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CN" altLang="en-US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形容</a:t>
                </a:r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鳥</a:t>
                </a:r>
                <a:r>
                  <a:rPr lang="zh-CN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叫的</a:t>
                </a:r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聲</a:t>
                </a:r>
                <a:r>
                  <a:rPr lang="zh-CN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音</a:t>
                </a:r>
                <a:r>
                  <a:rPr lang="zh-TW" altLang="en-US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/>
                </a:r>
                <a:br>
                  <a:rPr lang="en-US" altLang="zh-TW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</a:br>
                <a:r>
                  <a:rPr lang="zh-TW" altLang="en-US" sz="28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吱吱</a:t>
                </a:r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喳喳聲</a:t>
                </a:r>
                <a:endParaRPr lang="zh-TW" altLang="en-US" sz="28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04096" y="6150158"/>
              <a:ext cx="578710" cy="216542"/>
            </a:xfrm>
            <a:prstGeom prst="rect">
              <a:avLst/>
            </a:prstGeom>
          </p:spPr>
        </p:pic>
      </p:grpSp>
      <p:grpSp>
        <p:nvGrpSpPr>
          <p:cNvPr id="27" name="群組 26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口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32" name="圖片 3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1201" y="2977611"/>
            <a:ext cx="578710" cy="216542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298668" y="2819921"/>
            <a:ext cx="2184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與口部</a:t>
            </a:r>
            <a:r>
              <a:rPr lang="zh-TW" altLang="en-US" sz="24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有關</a:t>
            </a:r>
            <a:endParaRPr lang="zh-TW" altLang="en-US" sz="2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18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86119" y="2935916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第二段</a:t>
            </a:r>
          </a:p>
        </p:txBody>
      </p:sp>
    </p:spTree>
    <p:extLst>
      <p:ext uri="{BB962C8B-B14F-4D97-AF65-F5344CB8AC3E}">
        <p14:creationId xmlns:p14="http://schemas.microsoft.com/office/powerpoint/2010/main" val="837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4335699" y="1901980"/>
              <a:ext cx="76174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26299"/>
            <a:ext cx="6316229" cy="826122"/>
            <a:chOff x="187809" y="1791615"/>
            <a:chExt cx="6316229" cy="826122"/>
          </a:xfrm>
        </p:grpSpPr>
        <p:sp>
          <p:nvSpPr>
            <p:cNvPr id="8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9" name="群組 8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2" name="矩形 11"/>
          <p:cNvSpPr/>
          <p:nvPr/>
        </p:nvSpPr>
        <p:spPr>
          <a:xfrm>
            <a:off x="1554480" y="2233863"/>
            <a:ext cx="5492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ea typeface="標楷體" panose="03000509000000000000" pitchFamily="65" charset="-120"/>
              </a:rPr>
              <a:t>手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HK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搏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1781201" y="2537065"/>
            <a:ext cx="3372515" cy="523220"/>
            <a:chOff x="1781201" y="2537065"/>
            <a:chExt cx="3372515" cy="523220"/>
          </a:xfrm>
        </p:grpSpPr>
        <p:sp>
          <p:nvSpPr>
            <p:cNvPr id="14" name="矩形 13"/>
            <p:cNvSpPr/>
            <p:nvPr/>
          </p:nvSpPr>
          <p:spPr>
            <a:xfrm>
              <a:off x="2645837" y="2537065"/>
              <a:ext cx="250787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手</a:t>
              </a:r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部有關</a:t>
              </a:r>
              <a:endPara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81201" y="2729126"/>
              <a:ext cx="686251" cy="153316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382602" y="4122249"/>
            <a:ext cx="8401785" cy="700351"/>
            <a:chOff x="452654" y="2678047"/>
            <a:chExt cx="8401785" cy="700351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517643" y="278283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972000" y="4796753"/>
            <a:ext cx="7200000" cy="536020"/>
            <a:chOff x="-344226" y="1096603"/>
            <a:chExt cx="7200000" cy="1148712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344226" y="1096603"/>
              <a:ext cx="7200000" cy="1148712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-153827" y="1127019"/>
              <a:ext cx="6863754" cy="582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一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而奪四五雛之母</a:t>
              </a:r>
              <a:r>
                <a:rPr lang="zh-TW" altLang="en-US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87809" y="5450549"/>
            <a:ext cx="1397151" cy="826122"/>
            <a:chOff x="778241" y="1784736"/>
            <a:chExt cx="2105635" cy="1245042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1162399" y="5814547"/>
            <a:ext cx="7615840" cy="1158240"/>
            <a:chOff x="1162399" y="5814547"/>
            <a:chExt cx="7615840" cy="1158240"/>
          </a:xfrm>
        </p:grpSpPr>
        <p:sp>
          <p:nvSpPr>
            <p:cNvPr id="27" name="矩形 26"/>
            <p:cNvSpPr/>
            <p:nvPr/>
          </p:nvSpPr>
          <p:spPr>
            <a:xfrm>
              <a:off x="1162399" y="6095997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28" name="群組 27"/>
            <p:cNvGrpSpPr/>
            <p:nvPr/>
          </p:nvGrpSpPr>
          <p:grpSpPr>
            <a:xfrm>
              <a:off x="5338119" y="5814547"/>
              <a:ext cx="3440120" cy="1158240"/>
              <a:chOff x="610004" y="5440265"/>
              <a:chExt cx="3440120" cy="1158240"/>
            </a:xfrm>
          </p:grpSpPr>
          <p:pic>
            <p:nvPicPr>
              <p:cNvPr id="29" name="圖片 2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04" y="5440265"/>
                <a:ext cx="3440120" cy="1158240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1211809" y="5721715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搏擊、</a:t>
                </a:r>
                <a:r>
                  <a:rPr lang="zh-TW" altLang="en-US" sz="3200" dirty="0" smtClean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搏鬥</a:t>
                </a:r>
                <a:endParaRPr lang="zh-TW" altLang="en-US" sz="3200" kern="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4343" y="6280114"/>
              <a:ext cx="578710" cy="216542"/>
            </a:xfrm>
            <a:prstGeom prst="rect">
              <a:avLst/>
            </a:prstGeom>
          </p:spPr>
        </p:pic>
      </p:grpSp>
      <p:grpSp>
        <p:nvGrpSpPr>
          <p:cNvPr id="32" name="群組 31"/>
          <p:cNvGrpSpPr/>
          <p:nvPr/>
        </p:nvGrpSpPr>
        <p:grpSpPr>
          <a:xfrm>
            <a:off x="5585494" y="1750508"/>
            <a:ext cx="1548581" cy="559730"/>
            <a:chOff x="1216468" y="2721412"/>
            <a:chExt cx="1548581" cy="591526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手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1584960" y="5532998"/>
            <a:ext cx="7264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貓兒是如何用手與</a:t>
            </a:r>
            <a:r>
              <a:rPr lang="zh-TW" altLang="zh-HK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雀母</a:t>
            </a:r>
            <a:r>
              <a:rPr lang="zh-TW" altLang="en-US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搏鬥</a:t>
            </a:r>
            <a:r>
              <a:rPr lang="en-US" altLang="zh-TW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37" name="群組 36"/>
          <p:cNvGrpSpPr/>
          <p:nvPr/>
        </p:nvGrpSpPr>
        <p:grpSpPr>
          <a:xfrm>
            <a:off x="393383" y="2946266"/>
            <a:ext cx="8401785" cy="660806"/>
            <a:chOff x="452654" y="2678047"/>
            <a:chExt cx="8401785" cy="700351"/>
          </a:xfrm>
        </p:grpSpPr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39" name="Text Box 5"/>
            <p:cNvSpPr txBox="1">
              <a:spLocks noChangeArrowheads="1"/>
            </p:cNvSpPr>
            <p:nvPr/>
          </p:nvSpPr>
          <p:spPr bwMode="auto">
            <a:xfrm>
              <a:off x="563363" y="2715163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我們先用「搏」字配詞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1804783" y="3477971"/>
            <a:ext cx="1264262" cy="830598"/>
            <a:chOff x="702993" y="2529830"/>
            <a:chExt cx="3183207" cy="3183207"/>
          </a:xfrm>
        </p:grpSpPr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42" name="文字方塊 41"/>
            <p:cNvSpPr txBox="1"/>
            <p:nvPr/>
          </p:nvSpPr>
          <p:spPr>
            <a:xfrm>
              <a:off x="1258164" y="3165120"/>
              <a:ext cx="2072868" cy="186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搏</a:t>
              </a:r>
              <a:endParaRPr lang="zh-HK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3" name="群組 42"/>
          <p:cNvGrpSpPr/>
          <p:nvPr/>
        </p:nvGrpSpPr>
        <p:grpSpPr>
          <a:xfrm>
            <a:off x="4350170" y="3386693"/>
            <a:ext cx="3356911" cy="887670"/>
            <a:chOff x="2668511" y="4102055"/>
            <a:chExt cx="1680715" cy="1680715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45" name="文字方塊 44"/>
            <p:cNvSpPr txBox="1"/>
            <p:nvPr/>
          </p:nvSpPr>
          <p:spPr>
            <a:xfrm>
              <a:off x="2789612" y="4412541"/>
              <a:ext cx="1438513" cy="1107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TW" altLang="en-US" sz="3200" dirty="0" smtClean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搏擊</a:t>
              </a:r>
              <a:r>
                <a:rPr lang="zh-TW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lang="zh-TW" altLang="en-US" sz="3200" dirty="0" smtClean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搏鬥</a:t>
              </a:r>
              <a:endParaRPr lang="zh-TW" altLang="en-US" sz="3200" kern="0" dirty="0">
                <a:solidFill>
                  <a:schemeClr val="bg2">
                    <a:lumMod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46" name="圖片 4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3344730" y="3762239"/>
            <a:ext cx="700198" cy="28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35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4335699" y="1901980"/>
              <a:ext cx="761747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惻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10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惻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1554479" y="2333209"/>
            <a:ext cx="54922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」推測「</a:t>
            </a:r>
            <a:r>
              <a:rPr lang="zh-TW" altLang="zh-HK" sz="2400" b="1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惻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」字與甚麼有關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187809" y="5044615"/>
            <a:ext cx="1397151" cy="826122"/>
            <a:chOff x="778241" y="1784736"/>
            <a:chExt cx="2105635" cy="1245042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1584961" y="5126266"/>
            <a:ext cx="528021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當</a:t>
            </a:r>
            <a:r>
              <a:rPr lang="zh-TW" altLang="en-US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我們看見小動物受傷或被殺害時</a:t>
            </a:r>
            <a:r>
              <a:rPr lang="en-US" altLang="zh-TW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zh-TW" altLang="en-US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我們一般會有甚麼感覺</a:t>
            </a:r>
            <a:r>
              <a:rPr lang="en-US" altLang="zh-TW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689218" y="5814547"/>
            <a:ext cx="7906893" cy="1158240"/>
            <a:chOff x="689218" y="5814547"/>
            <a:chExt cx="7906893" cy="1158240"/>
          </a:xfrm>
        </p:grpSpPr>
        <p:sp>
          <p:nvSpPr>
            <p:cNvPr id="19" name="矩形 18"/>
            <p:cNvSpPr/>
            <p:nvPr/>
          </p:nvSpPr>
          <p:spPr>
            <a:xfrm>
              <a:off x="689218" y="6095997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惻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4389872" y="5814547"/>
              <a:ext cx="4206239" cy="1158240"/>
              <a:chOff x="-156115" y="5440265"/>
              <a:chExt cx="4206239" cy="1158240"/>
            </a:xfrm>
          </p:grpSpPr>
          <p:pic>
            <p:nvPicPr>
              <p:cNvPr id="21" name="圖片 2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56115" y="5440265"/>
                <a:ext cx="4206239" cy="1158240"/>
              </a:xfrm>
              <a:prstGeom prst="rect">
                <a:avLst/>
              </a:prstGeom>
            </p:spPr>
          </p:pic>
          <p:sp>
            <p:nvSpPr>
              <p:cNvPr id="22" name="矩形 21"/>
              <p:cNvSpPr/>
              <p:nvPr/>
            </p:nvSpPr>
            <p:spPr>
              <a:xfrm>
                <a:off x="-30461" y="5752492"/>
                <a:ext cx="39549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悲哀、傷心 </a:t>
                </a:r>
                <a:r>
                  <a:rPr lang="en-US" altLang="zh-TW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惻隱之心</a:t>
                </a:r>
                <a:r>
                  <a:rPr lang="en-US" altLang="zh-TW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endParaRPr lang="zh-TW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73629" y="6280114"/>
              <a:ext cx="578710" cy="216542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ea typeface="標楷體" panose="03000509000000000000" pitchFamily="65" charset="-120"/>
                </a:rPr>
                <a:t>心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972000" y="4019876"/>
            <a:ext cx="7200000" cy="1031610"/>
            <a:chOff x="-344226" y="1096603"/>
            <a:chExt cx="7200000" cy="1148712"/>
          </a:xfrm>
        </p:grpSpPr>
        <p:pic>
          <p:nvPicPr>
            <p:cNvPr id="28" name="圖片 2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344226" y="1096603"/>
              <a:ext cx="7200000" cy="1148712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-131859" y="1150635"/>
              <a:ext cx="6863754" cy="1062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貓一搏而奪四五雛之母，人雖不及救之，未有不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惻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焉動於中者。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510340" y="2711241"/>
            <a:ext cx="3993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8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心情、</a:t>
            </a:r>
            <a:r>
              <a:rPr lang="zh-TW" altLang="en-US" sz="2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心態有關</a:t>
            </a:r>
            <a:endParaRPr lang="zh-TW" altLang="en-US" sz="2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201" y="2889123"/>
            <a:ext cx="578711" cy="216542"/>
          </a:xfrm>
          <a:prstGeom prst="rect">
            <a:avLst/>
          </a:prstGeom>
        </p:spPr>
      </p:pic>
      <p:grpSp>
        <p:nvGrpSpPr>
          <p:cNvPr id="33" name="群組 32"/>
          <p:cNvGrpSpPr/>
          <p:nvPr/>
        </p:nvGrpSpPr>
        <p:grpSpPr>
          <a:xfrm>
            <a:off x="376454" y="3356008"/>
            <a:ext cx="8401785" cy="700351"/>
            <a:chOff x="452654" y="2678047"/>
            <a:chExt cx="8401785" cy="700351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35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惻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這個字的意思。</a:t>
              </a:r>
            </a:p>
          </p:txBody>
        </p:sp>
      </p:grpSp>
      <p:pic>
        <p:nvPicPr>
          <p:cNvPr id="36" name="圖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088014"/>
            <a:ext cx="7200000" cy="360523"/>
          </a:xfrm>
          <a:prstGeom prst="rect">
            <a:avLst/>
          </a:prstGeom>
        </p:spPr>
      </p:pic>
      <p:grpSp>
        <p:nvGrpSpPr>
          <p:cNvPr id="37" name="群組 36"/>
          <p:cNvGrpSpPr/>
          <p:nvPr/>
        </p:nvGrpSpPr>
        <p:grpSpPr>
          <a:xfrm>
            <a:off x="6745462" y="5190737"/>
            <a:ext cx="2152495" cy="726396"/>
            <a:chOff x="1553301" y="4109419"/>
            <a:chExt cx="2152495" cy="726396"/>
          </a:xfrm>
        </p:grpSpPr>
        <p:pic>
          <p:nvPicPr>
            <p:cNvPr id="38" name="圖片 3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301" y="4109419"/>
              <a:ext cx="2152495" cy="726396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1767773" y="4223574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400" dirty="0">
                  <a:solidFill>
                    <a:srgbClr val="FF0000"/>
                  </a:solidFill>
                  <a:ea typeface="標楷體" panose="03000509000000000000" pitchFamily="65" charset="-120"/>
                </a:rPr>
                <a:t>悲哀、傷心</a:t>
              </a:r>
              <a:endParaRPr lang="zh-TW" altLang="en-US" sz="2400" dirty="0"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14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047159" y="1901980"/>
              <a:ext cx="13388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眈眈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87809" y="1791615"/>
            <a:ext cx="6316229" cy="826122"/>
            <a:chOff x="187809" y="1791615"/>
            <a:chExt cx="6316229" cy="826122"/>
          </a:xfrm>
        </p:grpSpPr>
        <p:sp>
          <p:nvSpPr>
            <p:cNvPr id="6" name="Rectangle 3"/>
            <p:cNvSpPr txBox="1">
              <a:spLocks noChangeArrowheads="1"/>
            </p:cNvSpPr>
            <p:nvPr/>
          </p:nvSpPr>
          <p:spPr>
            <a:xfrm>
              <a:off x="1554479" y="1870029"/>
              <a:ext cx="4949559" cy="505525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609600" indent="-609600">
                <a:buNone/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</a:t>
              </a:r>
              <a:r>
                <a:rPr lang="en-US" altLang="zh-TW" sz="2400" dirty="0" smtClean="0">
                  <a:solidFill>
                    <a:schemeClr val="accent6">
                      <a:lumMod val="50000"/>
                    </a:schemeClr>
                  </a:solidFill>
                  <a:ea typeface="標楷體" panose="03000509000000000000" pitchFamily="65" charset="-120"/>
                </a:rPr>
                <a:t>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眈眈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 smtClean="0"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形旁是甚麼</a:t>
              </a:r>
              <a:r>
                <a:rPr lang="en-US" altLang="zh-TW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?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187809" y="1791615"/>
              <a:ext cx="1397151" cy="826122"/>
              <a:chOff x="778241" y="1784736"/>
              <a:chExt cx="2105635" cy="1245042"/>
            </a:xfrm>
          </p:grpSpPr>
          <p:pic>
            <p:nvPicPr>
              <p:cNvPr id="8" name="圖片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1554480" y="2386267"/>
            <a:ext cx="5184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ea typeface="標楷體" panose="03000509000000000000" pitchFamily="65" charset="-120"/>
              </a:rPr>
              <a:t>從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推測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zh-HK" sz="2400" kern="100" spc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眈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」與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甚麼有關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1781202" y="2799729"/>
            <a:ext cx="3471708" cy="523220"/>
            <a:chOff x="1708554" y="3456457"/>
            <a:chExt cx="2330340" cy="523220"/>
          </a:xfrm>
        </p:grpSpPr>
        <p:sp>
          <p:nvSpPr>
            <p:cNvPr id="12" name="矩形 11"/>
            <p:cNvSpPr/>
            <p:nvPr/>
          </p:nvSpPr>
          <p:spPr>
            <a:xfrm>
              <a:off x="2426692" y="3456457"/>
              <a:ext cx="161220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與</a:t>
              </a:r>
              <a:r>
                <a:rPr lang="zh-TW" altLang="en-US" sz="2800" dirty="0" smtClean="0">
                  <a:solidFill>
                    <a:srgbClr val="002060"/>
                  </a:solidFill>
                  <a:ea typeface="標楷體" panose="03000509000000000000" pitchFamily="65" charset="-120"/>
                </a:rPr>
                <a:t>眼睛</a:t>
              </a:r>
              <a:r>
                <a:rPr lang="zh-TW" altLang="en-US" sz="2800" dirty="0" smtClean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有關</a:t>
              </a:r>
              <a:endParaRPr lang="zh-TW" altLang="en-US" sz="2800" dirty="0">
                <a:solidFill>
                  <a:srgbClr val="002060"/>
                </a:solidFill>
                <a:ea typeface="標楷體" panose="03000509000000000000" pitchFamily="65" charset="-120"/>
              </a:endParaRPr>
            </a:p>
          </p:txBody>
        </p:sp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8554" y="3634339"/>
              <a:ext cx="569978" cy="216542"/>
            </a:xfrm>
            <a:prstGeom prst="rect">
              <a:avLst/>
            </a:prstGeom>
          </p:spPr>
        </p:pic>
      </p:grpSp>
      <p:grpSp>
        <p:nvGrpSpPr>
          <p:cNvPr id="14" name="群組 13"/>
          <p:cNvGrpSpPr/>
          <p:nvPr/>
        </p:nvGrpSpPr>
        <p:grpSpPr>
          <a:xfrm>
            <a:off x="376454" y="3503488"/>
            <a:ext cx="8401785" cy="700351"/>
            <a:chOff x="452654" y="2678047"/>
            <a:chExt cx="8401785" cy="700351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519119" y="2760597"/>
              <a:ext cx="8261114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我們再從文章的內容推測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2400" b="1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眈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這個字的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意思：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235494"/>
            <a:ext cx="7200000" cy="360523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972000" y="4167356"/>
            <a:ext cx="7200000" cy="689557"/>
            <a:chOff x="-344226" y="1096603"/>
            <a:chExt cx="7200000" cy="767831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344226" y="1096603"/>
              <a:ext cx="7200000" cy="76783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-176103" y="1182904"/>
              <a:ext cx="6863754" cy="5826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hlink"/>
                </a:buClr>
                <a:buSzPct val="75000"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而貓且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眈眈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然，惟恐不盡其類焉。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187809" y="4970875"/>
            <a:ext cx="1397151" cy="826122"/>
            <a:chOff x="778241" y="1784736"/>
            <a:chExt cx="2105635" cy="1245042"/>
          </a:xfrm>
        </p:grpSpPr>
        <p:pic>
          <p:nvPicPr>
            <p:cNvPr id="22" name="圖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584961" y="4978786"/>
            <a:ext cx="689924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貓兒捕殺雀母後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，你認為牠還想對幼鳥做怎呢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>
              <a:spcBef>
                <a:spcPts val="1200"/>
              </a:spcBef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可想像當時貓兒怎樣望著那群小鳥嗎</a:t>
            </a:r>
            <a:r>
              <a:rPr lang="en-US" altLang="zh-TW" sz="2400" kern="100" spc="1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1137542" y="5799799"/>
            <a:ext cx="7714438" cy="1158240"/>
            <a:chOff x="1137542" y="5799799"/>
            <a:chExt cx="7714438" cy="1158240"/>
          </a:xfrm>
        </p:grpSpPr>
        <p:sp>
          <p:nvSpPr>
            <p:cNvPr id="25" name="矩形 24"/>
            <p:cNvSpPr/>
            <p:nvPr/>
          </p:nvSpPr>
          <p:spPr>
            <a:xfrm>
              <a:off x="1137542" y="6081249"/>
              <a:ext cx="308289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眈眈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4936794" y="5799799"/>
              <a:ext cx="3915186" cy="1158240"/>
              <a:chOff x="134938" y="5440265"/>
              <a:chExt cx="3915186" cy="1158240"/>
            </a:xfrm>
          </p:grpSpPr>
          <p:pic>
            <p:nvPicPr>
              <p:cNvPr id="27" name="圖片 26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938" y="5440265"/>
                <a:ext cx="3915186" cy="1158240"/>
              </a:xfrm>
              <a:prstGeom prst="rect">
                <a:avLst/>
              </a:prstGeom>
            </p:spPr>
          </p:pic>
          <p:sp>
            <p:nvSpPr>
              <p:cNvPr id="28" name="矩形 27"/>
              <p:cNvSpPr/>
              <p:nvPr/>
            </p:nvSpPr>
            <p:spPr>
              <a:xfrm>
                <a:off x="384371" y="5752492"/>
                <a:ext cx="341632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ea typeface="標楷體" panose="03000509000000000000" pitchFamily="65" charset="-120"/>
                  </a:rPr>
                  <a:t>虎視眈眈、瞪目注視</a:t>
                </a:r>
              </a:p>
            </p:txBody>
          </p:sp>
        </p:grpSp>
        <p:pic>
          <p:nvPicPr>
            <p:cNvPr id="29" name="圖片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9260" y="6265366"/>
              <a:ext cx="578710" cy="216542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5585494" y="1750508"/>
            <a:ext cx="1548581" cy="591526"/>
            <a:chOff x="1216468" y="2721412"/>
            <a:chExt cx="1548581" cy="591526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16468" y="2739282"/>
              <a:ext cx="1548581" cy="573656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1490751" y="2721412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3200" dirty="0" smtClean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目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部</a:t>
              </a:r>
              <a:endPara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49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86119" y="2935916"/>
            <a:ext cx="65789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第三段</a:t>
            </a:r>
          </a:p>
        </p:txBody>
      </p:sp>
    </p:spTree>
    <p:extLst>
      <p:ext uri="{BB962C8B-B14F-4D97-AF65-F5344CB8AC3E}">
        <p14:creationId xmlns:p14="http://schemas.microsoft.com/office/powerpoint/2010/main" val="55251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86740" y="2670028"/>
            <a:ext cx="4288361" cy="4068069"/>
            <a:chOff x="86740" y="2670028"/>
            <a:chExt cx="4288361" cy="4068069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3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相</a:t>
              </a:r>
            </a:p>
          </p:txBody>
        </p:sp>
      </p:grp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512449" y="304680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相近</a:t>
            </a: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3015880" y="465032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相同</a:t>
            </a: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634665" y="552869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相反</a:t>
            </a: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364814" y="465032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相似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893749" y="304680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互相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16" name="圖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相殘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893749" y="1587135"/>
            <a:ext cx="2286000" cy="2619253"/>
            <a:chOff x="1390637" y="1394410"/>
            <a:chExt cx="2286000" cy="2619253"/>
          </a:xfrm>
        </p:grpSpPr>
        <p:sp>
          <p:nvSpPr>
            <p:cNvPr id="18" name="橢圓 17"/>
            <p:cNvSpPr/>
            <p:nvPr/>
          </p:nvSpPr>
          <p:spPr>
            <a:xfrm>
              <a:off x="2967490" y="3846512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20" name="肘形接點 19"/>
            <p:cNvCxnSpPr>
              <a:stCxn id="18" idx="0"/>
              <a:endCxn id="21" idx="2"/>
            </p:cNvCxnSpPr>
            <p:nvPr/>
          </p:nvCxnSpPr>
          <p:spPr>
            <a:xfrm rot="16200000" flipV="1">
              <a:off x="1986288" y="2781733"/>
              <a:ext cx="1612128" cy="517429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相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747203" y="2670028"/>
            <a:ext cx="4288361" cy="4068069"/>
            <a:chOff x="4747203" y="2670028"/>
            <a:chExt cx="4288361" cy="4068069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47203" y="2670028"/>
              <a:ext cx="4288361" cy="4068069"/>
            </a:xfrm>
            <a:prstGeom prst="rect">
              <a:avLst/>
            </a:prstGeom>
          </p:spPr>
        </p:pic>
        <p:sp>
          <p:nvSpPr>
            <p:cNvPr id="46" name="Text Box 14"/>
            <p:cNvSpPr txBox="1">
              <a:spLocks noChangeArrowheads="1"/>
            </p:cNvSpPr>
            <p:nvPr/>
          </p:nvSpPr>
          <p:spPr bwMode="auto">
            <a:xfrm>
              <a:off x="6458789" y="3988602"/>
              <a:ext cx="86518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5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殘</a:t>
              </a:r>
            </a:p>
          </p:txBody>
        </p:sp>
      </p:grpSp>
      <p:sp>
        <p:nvSpPr>
          <p:cNvPr id="47" name="Text Box 15"/>
          <p:cNvSpPr txBox="1">
            <a:spLocks noChangeArrowheads="1"/>
          </p:cNvSpPr>
          <p:nvPr/>
        </p:nvSpPr>
        <p:spPr bwMode="auto">
          <a:xfrm>
            <a:off x="7172912" y="3046809"/>
            <a:ext cx="1079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殘障</a:t>
            </a: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7676343" y="4650322"/>
            <a:ext cx="10944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殘廢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9" name="Text Box 17"/>
          <p:cNvSpPr txBox="1">
            <a:spLocks noChangeArrowheads="1"/>
          </p:cNvSpPr>
          <p:nvPr/>
        </p:nvSpPr>
        <p:spPr bwMode="auto">
          <a:xfrm>
            <a:off x="6295128" y="5528694"/>
            <a:ext cx="1192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殘暴</a:t>
            </a: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5025277" y="4650322"/>
            <a:ext cx="11079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殘殺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" name="Text Box 19"/>
          <p:cNvSpPr txBox="1">
            <a:spLocks noChangeArrowheads="1"/>
          </p:cNvSpPr>
          <p:nvPr/>
        </p:nvSpPr>
        <p:spPr bwMode="auto">
          <a:xfrm>
            <a:off x="5554212" y="3046809"/>
            <a:ext cx="10332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殘害</a:t>
            </a:r>
          </a:p>
        </p:txBody>
      </p:sp>
      <p:grpSp>
        <p:nvGrpSpPr>
          <p:cNvPr id="52" name="群組 51"/>
          <p:cNvGrpSpPr/>
          <p:nvPr/>
        </p:nvGrpSpPr>
        <p:grpSpPr>
          <a:xfrm>
            <a:off x="5554212" y="1587135"/>
            <a:ext cx="2286000" cy="2617535"/>
            <a:chOff x="1390637" y="1394410"/>
            <a:chExt cx="2286000" cy="2617535"/>
          </a:xfrm>
        </p:grpSpPr>
        <p:sp>
          <p:nvSpPr>
            <p:cNvPr id="53" name="橢圓 52"/>
            <p:cNvSpPr/>
            <p:nvPr/>
          </p:nvSpPr>
          <p:spPr>
            <a:xfrm>
              <a:off x="2993251" y="3844794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54" name="肘形接點 53"/>
            <p:cNvCxnSpPr>
              <a:stCxn id="53" idx="0"/>
              <a:endCxn id="55" idx="2"/>
            </p:cNvCxnSpPr>
            <p:nvPr/>
          </p:nvCxnSpPr>
          <p:spPr>
            <a:xfrm rot="16200000" flipV="1">
              <a:off x="2000027" y="2767994"/>
              <a:ext cx="1610410" cy="543190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1427508" y="139441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390637" y="1460745"/>
              <a:ext cx="228600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0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殘</a:t>
              </a:r>
              <a:r>
                <a:rPr lang="zh-TW" altLang="en-US" sz="20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2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721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47" grpId="0"/>
      <p:bldP spid="48" grpId="0"/>
      <p:bldP spid="49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1" y="1914755"/>
            <a:ext cx="7726450" cy="2853672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749157" y="3404701"/>
            <a:ext cx="3822843" cy="1283255"/>
            <a:chOff x="749157" y="3404701"/>
            <a:chExt cx="3822843" cy="1283255"/>
          </a:xfrm>
        </p:grpSpPr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57" y="3404701"/>
              <a:ext cx="3822843" cy="1283255"/>
            </a:xfrm>
            <a:prstGeom prst="rect">
              <a:avLst/>
            </a:prstGeom>
          </p:spPr>
        </p:pic>
        <p:grpSp>
          <p:nvGrpSpPr>
            <p:cNvPr id="14" name="群組 13"/>
            <p:cNvGrpSpPr/>
            <p:nvPr/>
          </p:nvGrpSpPr>
          <p:grpSpPr>
            <a:xfrm>
              <a:off x="899898" y="3591249"/>
              <a:ext cx="2138269" cy="993632"/>
              <a:chOff x="899898" y="3679741"/>
              <a:chExt cx="2138269" cy="993632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1531669" y="4230567"/>
                <a:ext cx="874726" cy="442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defRPr/>
                </a:pPr>
                <a:r>
                  <a:rPr lang="zh-TW" altLang="en-US" sz="2400" kern="0" dirty="0">
                    <a:solidFill>
                      <a:schemeClr val="bg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互相</a:t>
                </a:r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899898" y="3679741"/>
                <a:ext cx="2138269" cy="429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algn="ctr">
                  <a:spcBef>
                    <a:spcPct val="20000"/>
                  </a:spcBef>
                  <a:buClr>
                    <a:schemeClr val="accent1"/>
                  </a:buClr>
                  <a:buSzPct val="100000"/>
                </a:pP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「</a:t>
                </a:r>
                <a:r>
                  <a:rPr lang="zh-TW" altLang="en-US" sz="2400" kern="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相</a:t>
                </a:r>
                <a:r>
                  <a:rPr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  <a:cs typeface="Times New Roman" panose="02020603050405020304" pitchFamily="18" charset="0"/>
                  </a:rPr>
                  <a:t>」</a:t>
                </a:r>
                <a:r>
                  <a:rPr kumimoji="0" lang="zh-TW" altLang="en-US" sz="2400" dirty="0" smtClean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可配上</a:t>
                </a:r>
                <a:endParaRPr kumimoji="0"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grpSp>
        <p:nvGrpSpPr>
          <p:cNvPr id="4" name="群組 3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4047159" y="1901980"/>
              <a:ext cx="13388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相殘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2016248" y="2046413"/>
            <a:ext cx="5111504" cy="68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TW" altLang="zh-HK" sz="3200" kern="100" spc="1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</a:t>
            </a:r>
            <a:r>
              <a:rPr lang="zh-TW" altLang="zh-HK" sz="3200" kern="100" spc="1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殘</a:t>
            </a:r>
            <a:r>
              <a:rPr lang="zh-TW" altLang="en-US" sz="3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意思是</a:t>
            </a:r>
            <a:r>
              <a:rPr lang="en-US" altLang="zh-TW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……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4577830" y="3404701"/>
            <a:ext cx="3822843" cy="1283255"/>
            <a:chOff x="4577830" y="3404701"/>
            <a:chExt cx="3822843" cy="1283255"/>
          </a:xfrm>
        </p:grpSpPr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830" y="3404701"/>
              <a:ext cx="3822843" cy="1283255"/>
            </a:xfrm>
            <a:prstGeom prst="rect">
              <a:avLst/>
            </a:prstGeom>
          </p:spPr>
        </p:pic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6074558" y="3585762"/>
              <a:ext cx="2120913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chemeClr val="accent1"/>
                </a:buClr>
                <a:buSzPct val="100000"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「</a:t>
              </a:r>
              <a:r>
                <a:rPr lang="zh-TW" altLang="en-US" sz="2400" kern="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殘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」</a:t>
              </a:r>
              <a:r>
                <a:rPr kumimoji="0"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可配</a:t>
              </a:r>
              <a:r>
                <a:rPr kumimoji="0" lang="zh-TW" altLang="en-US" sz="2400" dirty="0" smtClean="0">
                  <a:latin typeface="Candara" panose="020E0502030303020204" pitchFamily="34" charset="0"/>
                  <a:ea typeface="標楷體" panose="03000509000000000000" pitchFamily="65" charset="-120"/>
                </a:rPr>
                <a:t>上</a:t>
              </a:r>
              <a:endParaRPr kumimoji="0" lang="zh-TW" altLang="en-US" sz="2400" dirty="0">
                <a:latin typeface="Candara" panose="020E0502030303020204" pitchFamily="34" charset="0"/>
                <a:ea typeface="標楷體" panose="03000509000000000000" pitchFamily="65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273239" y="4132645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TW" altLang="en-US" sz="24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殘害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、殘殺</a:t>
              </a:r>
              <a:endParaRPr lang="en-US" altLang="zh-TW" sz="2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720589" y="4584881"/>
            <a:ext cx="7726450" cy="1974238"/>
            <a:chOff x="720589" y="4584881"/>
            <a:chExt cx="7726450" cy="1974238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589" y="4584881"/>
              <a:ext cx="7726450" cy="1974238"/>
            </a:xfrm>
            <a:prstGeom prst="rect">
              <a:avLst/>
            </a:prstGeom>
          </p:spPr>
        </p:pic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1626411" y="5779809"/>
              <a:ext cx="5909296" cy="681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>
                <a:defRPr/>
              </a:pPr>
              <a:r>
                <a:rPr lang="zh-TW" altLang="en-US" sz="3200" kern="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互相殘害</a:t>
              </a:r>
              <a:r>
                <a:rPr lang="zh-TW" altLang="en-US" sz="32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、殘殺</a:t>
              </a:r>
              <a:endParaRPr lang="zh-TW" altLang="en-US" sz="32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02586" y="3665242"/>
            <a:ext cx="133882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HK" sz="4400" kern="100" spc="1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相殘</a:t>
            </a:r>
            <a:endParaRPr lang="zh-TW" altLang="en-US" sz="4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691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群組 80"/>
          <p:cNvGrpSpPr/>
          <p:nvPr/>
        </p:nvGrpSpPr>
        <p:grpSpPr>
          <a:xfrm>
            <a:off x="959661" y="174175"/>
            <a:ext cx="7184863" cy="1489166"/>
            <a:chOff x="959661" y="0"/>
            <a:chExt cx="7184863" cy="1489166"/>
          </a:xfrm>
        </p:grpSpPr>
        <p:pic>
          <p:nvPicPr>
            <p:cNvPr id="82" name="圖片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1" y="0"/>
              <a:ext cx="7184863" cy="1489166"/>
            </a:xfrm>
            <a:prstGeom prst="rect">
              <a:avLst/>
            </a:prstGeom>
          </p:spPr>
        </p:pic>
        <p:sp>
          <p:nvSpPr>
            <p:cNvPr id="83" name="矩形 82"/>
            <p:cNvSpPr/>
            <p:nvPr/>
          </p:nvSpPr>
          <p:spPr>
            <a:xfrm>
              <a:off x="1282524" y="359862"/>
              <a:ext cx="657895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HK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惡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4560320" y="5039657"/>
            <a:ext cx="4447809" cy="461665"/>
            <a:chOff x="4560320" y="4920300"/>
            <a:chExt cx="4447809" cy="461665"/>
          </a:xfrm>
        </p:grpSpPr>
        <p:sp>
          <p:nvSpPr>
            <p:cNvPr id="3" name="矩形 2"/>
            <p:cNvSpPr/>
            <p:nvPr/>
          </p:nvSpPr>
          <p:spPr>
            <a:xfrm>
              <a:off x="5130144" y="4920300"/>
              <a:ext cx="38779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2400" dirty="0">
                  <a:solidFill>
                    <a:srgbClr val="00206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討厭、厭惡、憎惡、不接受</a:t>
              </a:r>
            </a:p>
          </p:txBody>
        </p:sp>
        <p:pic>
          <p:nvPicPr>
            <p:cNvPr id="47" name="圖片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0320" y="5094647"/>
              <a:ext cx="578710" cy="216542"/>
            </a:xfrm>
            <a:prstGeom prst="rect">
              <a:avLst/>
            </a:prstGeom>
          </p:spPr>
        </p:pic>
      </p:grpSp>
      <p:sp>
        <p:nvSpPr>
          <p:cNvPr id="75" name="Text Box 7"/>
          <p:cNvSpPr txBox="1">
            <a:spLocks noChangeArrowheads="1"/>
          </p:cNvSpPr>
          <p:nvPr/>
        </p:nvSpPr>
        <p:spPr bwMode="auto">
          <a:xfrm>
            <a:off x="4247832" y="5489422"/>
            <a:ext cx="46267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54013" indent="-354013">
              <a:spcBef>
                <a:spcPct val="50000"/>
              </a:spcBef>
            </a:pPr>
            <a:r>
              <a:rPr lang="en-US" altLang="zh-TW" sz="2400" dirty="0" smtClean="0">
                <a:ea typeface="標楷體" panose="03000509000000000000" pitchFamily="65" charset="-120"/>
              </a:rPr>
              <a:t>2. 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你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可以推測到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惡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的意思嗎？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204975" y="2468136"/>
            <a:ext cx="3756911" cy="3563919"/>
            <a:chOff x="86740" y="2670028"/>
            <a:chExt cx="4288361" cy="4068069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740" y="2670028"/>
              <a:ext cx="4288361" cy="4068069"/>
            </a:xfrm>
            <a:prstGeom prst="rect">
              <a:avLst/>
            </a:prstGeom>
          </p:spPr>
        </p:pic>
        <p:sp>
          <p:nvSpPr>
            <p:cNvPr id="48" name="Text Box 14"/>
            <p:cNvSpPr txBox="1">
              <a:spLocks noChangeArrowheads="1"/>
            </p:cNvSpPr>
            <p:nvPr/>
          </p:nvSpPr>
          <p:spPr bwMode="auto">
            <a:xfrm>
              <a:off x="1798326" y="3988602"/>
              <a:ext cx="865188" cy="105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/>
              <a:r>
                <a:rPr lang="zh-TW" altLang="zh-HK" sz="5400" kern="100" spc="1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惡</a:t>
              </a:r>
              <a:endParaRPr lang="zh-TW" altLang="en-US" sz="5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49" name="Text Box 15"/>
          <p:cNvSpPr txBox="1">
            <a:spLocks noChangeArrowheads="1"/>
          </p:cNvSpPr>
          <p:nvPr/>
        </p:nvSpPr>
        <p:spPr bwMode="auto">
          <a:xfrm>
            <a:off x="2325646" y="2809386"/>
            <a:ext cx="945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可惡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2755084" y="4177954"/>
            <a:ext cx="958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惡毒</a:t>
            </a:r>
            <a:endParaRPr lang="zh-TW" altLang="en-US" sz="2800" kern="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3" name="Text Box 17"/>
          <p:cNvSpPr txBox="1">
            <a:spLocks noChangeArrowheads="1"/>
          </p:cNvSpPr>
          <p:nvPr/>
        </p:nvSpPr>
        <p:spPr bwMode="auto">
          <a:xfrm>
            <a:off x="1561068" y="4993808"/>
            <a:ext cx="1044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kern="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惡劣</a:t>
            </a:r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262844" y="4177954"/>
            <a:ext cx="12799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憎惡</a:t>
            </a:r>
            <a:endParaRPr lang="zh-HK" altLang="en-US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" name="Text Box 19"/>
          <p:cNvSpPr txBox="1">
            <a:spLocks noChangeArrowheads="1"/>
          </p:cNvSpPr>
          <p:nvPr/>
        </p:nvSpPr>
        <p:spPr bwMode="auto">
          <a:xfrm>
            <a:off x="910021" y="2805917"/>
            <a:ext cx="9051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厭惡</a:t>
            </a:r>
            <a:endParaRPr lang="zh-TW" altLang="en-US" sz="3200" kern="0" dirty="0">
              <a:solidFill>
                <a:schemeClr val="bg1"/>
              </a:solidFill>
            </a:endParaRPr>
          </a:p>
        </p:txBody>
      </p:sp>
      <p:grpSp>
        <p:nvGrpSpPr>
          <p:cNvPr id="62" name="群組 61"/>
          <p:cNvGrpSpPr/>
          <p:nvPr/>
        </p:nvGrpSpPr>
        <p:grpSpPr>
          <a:xfrm>
            <a:off x="412370" y="1424828"/>
            <a:ext cx="2002700" cy="2301744"/>
            <a:chOff x="953967" y="1521870"/>
            <a:chExt cx="2286000" cy="2627346"/>
          </a:xfrm>
        </p:grpSpPr>
        <p:sp>
          <p:nvSpPr>
            <p:cNvPr id="63" name="橢圓 62"/>
            <p:cNvSpPr/>
            <p:nvPr/>
          </p:nvSpPr>
          <p:spPr>
            <a:xfrm>
              <a:off x="2961196" y="3982065"/>
              <a:ext cx="167151" cy="167151"/>
            </a:xfrm>
            <a:prstGeom prst="ellipse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64" name="肘形接點 63"/>
            <p:cNvCxnSpPr>
              <a:stCxn id="63" idx="0"/>
              <a:endCxn id="65" idx="2"/>
            </p:cNvCxnSpPr>
            <p:nvPr/>
          </p:nvCxnSpPr>
          <p:spPr>
            <a:xfrm rot="16200000" flipV="1">
              <a:off x="1760759" y="2698053"/>
              <a:ext cx="1620222" cy="947803"/>
            </a:xfrm>
            <a:prstGeom prst="bentConnector3">
              <a:avLst>
                <a:gd name="adj1" fmla="val 84840"/>
              </a:avLst>
            </a:prstGeom>
            <a:ln w="28575"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990838" y="1521870"/>
              <a:ext cx="2212258" cy="839974"/>
            </a:xfrm>
            <a:prstGeom prst="rect">
              <a:avLst/>
            </a:prstGeom>
            <a:noFill/>
            <a:ln w="28575">
              <a:solidFill>
                <a:srgbClr val="A6A6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953967" y="1608108"/>
              <a:ext cx="2286000" cy="667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請為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16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惡</a:t>
              </a:r>
              <a:r>
                <a:rPr lang="zh-TW" altLang="en-US" sz="16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字配上</a:t>
              </a:r>
              <a:endParaRPr lang="en-US" altLang="zh-TW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algn="ctr"/>
              <a:r>
                <a:rPr lang="zh-TW" altLang="en-US" sz="1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適當的字詞</a:t>
              </a:r>
              <a:endParaRPr lang="zh-HK" altLang="en-US" sz="16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4019755" y="3566569"/>
            <a:ext cx="5040619" cy="1549041"/>
            <a:chOff x="4019755" y="3566569"/>
            <a:chExt cx="5040619" cy="1549041"/>
          </a:xfrm>
        </p:grpSpPr>
        <p:sp>
          <p:nvSpPr>
            <p:cNvPr id="74" name="Text Box 7"/>
            <p:cNvSpPr txBox="1">
              <a:spLocks noChangeArrowheads="1"/>
            </p:cNvSpPr>
            <p:nvPr/>
          </p:nvSpPr>
          <p:spPr bwMode="auto">
            <a:xfrm>
              <a:off x="4294789" y="4284613"/>
              <a:ext cx="476558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42913" indent="-442913">
                <a:spcBef>
                  <a:spcPct val="50000"/>
                </a:spcBef>
              </a:pPr>
              <a:r>
                <a:rPr lang="en-US" altLang="zh-TW" sz="2400" dirty="0" smtClean="0">
                  <a:ea typeface="標楷體" panose="03000509000000000000" pitchFamily="65" charset="-120"/>
                </a:rPr>
                <a:t>1.  </a:t>
              </a: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一般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人對</a:t>
              </a:r>
              <a:r>
                <a:rPr lang="zh-TW" altLang="en-US" sz="2400" kern="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互相殘害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  <a:cs typeface="Times New Roman" panose="02020603050405020304" pitchFamily="18" charset="0"/>
                </a:rPr>
                <a:t>、殘殺的行為有甚麼感覺？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grpSp>
          <p:nvGrpSpPr>
            <p:cNvPr id="67" name="群組 66"/>
            <p:cNvGrpSpPr/>
            <p:nvPr/>
          </p:nvGrpSpPr>
          <p:grpSpPr>
            <a:xfrm>
              <a:off x="4019755" y="3566569"/>
              <a:ext cx="1397151" cy="826122"/>
              <a:chOff x="778241" y="1784736"/>
              <a:chExt cx="2105635" cy="1245042"/>
            </a:xfrm>
          </p:grpSpPr>
          <p:pic>
            <p:nvPicPr>
              <p:cNvPr id="76" name="圖片 7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77" name="矩形 76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5" name="群組 4"/>
          <p:cNvGrpSpPr/>
          <p:nvPr/>
        </p:nvGrpSpPr>
        <p:grpSpPr>
          <a:xfrm>
            <a:off x="4019755" y="1479703"/>
            <a:ext cx="4988374" cy="2001466"/>
            <a:chOff x="4019755" y="1479703"/>
            <a:chExt cx="4988374" cy="2001466"/>
          </a:xfrm>
        </p:grpSpPr>
        <p:sp>
          <p:nvSpPr>
            <p:cNvPr id="58" name="Text Box 7"/>
            <p:cNvSpPr txBox="1">
              <a:spLocks noChangeArrowheads="1"/>
            </p:cNvSpPr>
            <p:nvPr/>
          </p:nvSpPr>
          <p:spPr bwMode="auto">
            <a:xfrm>
              <a:off x="5333835" y="1479703"/>
              <a:ext cx="3674294" cy="14219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「惡」字有兩個讀音，我們看看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此字的前後句子意思，你可以推測到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惡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的意思嗎？</a:t>
              </a:r>
            </a:p>
          </p:txBody>
        </p:sp>
        <p:grpSp>
          <p:nvGrpSpPr>
            <p:cNvPr id="59" name="群組 58"/>
            <p:cNvGrpSpPr/>
            <p:nvPr/>
          </p:nvGrpSpPr>
          <p:grpSpPr>
            <a:xfrm>
              <a:off x="4282744" y="2899397"/>
              <a:ext cx="4725385" cy="581772"/>
              <a:chOff x="286349" y="1411581"/>
              <a:chExt cx="4725385" cy="736499"/>
            </a:xfrm>
          </p:grpSpPr>
          <p:pic>
            <p:nvPicPr>
              <p:cNvPr id="60" name="圖片 5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6349" y="1411581"/>
                <a:ext cx="4725385" cy="736499"/>
              </a:xfrm>
              <a:prstGeom prst="rect">
                <a:avLst/>
              </a:prstGeom>
            </p:spPr>
          </p:pic>
          <p:sp>
            <p:nvSpPr>
              <p:cNvPr id="73" name="矩形 72"/>
              <p:cNvSpPr/>
              <p:nvPr/>
            </p:nvSpPr>
            <p:spPr>
              <a:xfrm>
                <a:off x="469929" y="1438632"/>
                <a:ext cx="4467154" cy="582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hlink"/>
                  </a:buClr>
                  <a:buSzPct val="75000"/>
                </a:pP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物與物相殘，人且</a:t>
                </a:r>
                <a:r>
                  <a:rPr lang="zh-TW" altLang="zh-HK" sz="2800" kern="100" spc="100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惡</a:t>
                </a:r>
                <a:r>
                  <a:rPr lang="zh-TW" altLang="zh-HK" sz="2800" kern="100" spc="100" dirty="0">
                    <a:latin typeface="標楷體" panose="03000509000000000000" pitchFamily="65" charset="-120"/>
                    <a:ea typeface="標楷體" panose="03000509000000000000" pitchFamily="65" charset="-120"/>
                  </a:rPr>
                  <a:t>之；</a:t>
                </a:r>
                <a:endPara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grpSp>
          <p:nvGrpSpPr>
            <p:cNvPr id="78" name="群組 77"/>
            <p:cNvGrpSpPr/>
            <p:nvPr/>
          </p:nvGrpSpPr>
          <p:grpSpPr>
            <a:xfrm>
              <a:off x="4019755" y="1528949"/>
              <a:ext cx="1397151" cy="826122"/>
              <a:chOff x="778241" y="1784736"/>
              <a:chExt cx="2105635" cy="1245042"/>
            </a:xfrm>
          </p:grpSpPr>
          <p:pic>
            <p:nvPicPr>
              <p:cNvPr id="79" name="圖片 7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241" y="1784736"/>
                <a:ext cx="2105635" cy="1245042"/>
              </a:xfrm>
              <a:prstGeom prst="rect">
                <a:avLst/>
              </a:prstGeom>
            </p:spPr>
          </p:pic>
          <p:sp>
            <p:nvSpPr>
              <p:cNvPr id="80" name="矩形 79"/>
              <p:cNvSpPr/>
              <p:nvPr/>
            </p:nvSpPr>
            <p:spPr>
              <a:xfrm>
                <a:off x="1105307" y="2224195"/>
                <a:ext cx="1360619" cy="7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b="1" dirty="0" smtClean="0">
                    <a:latin typeface="標楷體" pitchFamily="65" charset="-120"/>
                    <a:ea typeface="標楷體" pitchFamily="65" charset="-120"/>
                  </a:rPr>
                  <a:t>提問</a:t>
                </a:r>
                <a:endParaRPr lang="zh-HK" altLang="en-US" sz="2800" b="1" dirty="0"/>
              </a:p>
            </p:txBody>
          </p:sp>
        </p:grpSp>
      </p:grpSp>
      <p:grpSp>
        <p:nvGrpSpPr>
          <p:cNvPr id="2" name="群組 1"/>
          <p:cNvGrpSpPr/>
          <p:nvPr/>
        </p:nvGrpSpPr>
        <p:grpSpPr>
          <a:xfrm>
            <a:off x="1404944" y="5835538"/>
            <a:ext cx="6456531" cy="1158240"/>
            <a:chOff x="1404944" y="5835538"/>
            <a:chExt cx="6456531" cy="1158240"/>
          </a:xfrm>
        </p:grpSpPr>
        <p:grpSp>
          <p:nvGrpSpPr>
            <p:cNvPr id="84" name="群組 83"/>
            <p:cNvGrpSpPr/>
            <p:nvPr/>
          </p:nvGrpSpPr>
          <p:grpSpPr>
            <a:xfrm>
              <a:off x="5139031" y="5835538"/>
              <a:ext cx="2722444" cy="1158240"/>
              <a:chOff x="778829" y="5440265"/>
              <a:chExt cx="2722444" cy="1158240"/>
            </a:xfrm>
          </p:grpSpPr>
          <p:pic>
            <p:nvPicPr>
              <p:cNvPr id="85" name="圖片 8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8829" y="5440265"/>
                <a:ext cx="2722444" cy="1158240"/>
              </a:xfrm>
              <a:prstGeom prst="rect">
                <a:avLst/>
              </a:prstGeom>
            </p:spPr>
          </p:pic>
          <p:sp>
            <p:nvSpPr>
              <p:cNvPr id="86" name="矩形 85"/>
              <p:cNvSpPr/>
              <p:nvPr/>
            </p:nvSpPr>
            <p:spPr>
              <a:xfrm>
                <a:off x="1021796" y="5704938"/>
                <a:ext cx="223651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厭惡、憎惡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87" name="矩形 86"/>
            <p:cNvSpPr/>
            <p:nvPr/>
          </p:nvSpPr>
          <p:spPr>
            <a:xfrm>
              <a:off x="1404944" y="6122173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32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惡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3200" dirty="0"/>
            </a:p>
          </p:txBody>
        </p:sp>
        <p:pic>
          <p:nvPicPr>
            <p:cNvPr id="88" name="圖片 8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4789" y="6284328"/>
              <a:ext cx="578710" cy="216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092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49" grpId="0"/>
      <p:bldP spid="50" grpId="0"/>
      <p:bldP spid="53" grpId="0"/>
      <p:bldP spid="54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4059983" y="1901980"/>
              <a:ext cx="131318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爪牙</a:t>
              </a: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1921364" y="3704851"/>
            <a:ext cx="5308975" cy="700351"/>
            <a:chOff x="452654" y="2678047"/>
            <a:chExt cx="5308975" cy="700351"/>
          </a:xfrm>
        </p:grpSpPr>
        <p:pic>
          <p:nvPicPr>
            <p:cNvPr id="27" name="圖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5308975" cy="700351"/>
            </a:xfrm>
            <a:prstGeom prst="rect">
              <a:avLst/>
            </a:prstGeom>
          </p:spPr>
        </p:pic>
        <p:sp>
          <p:nvSpPr>
            <p:cNvPr id="28" name="Text Box 5"/>
            <p:cNvSpPr txBox="1">
              <a:spLocks noChangeArrowheads="1"/>
            </p:cNvSpPr>
            <p:nvPr/>
          </p:nvSpPr>
          <p:spPr bwMode="auto">
            <a:xfrm>
              <a:off x="631178" y="2804966"/>
              <a:ext cx="4863440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我們再看看此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字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詞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的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766916" y="4336971"/>
            <a:ext cx="7787027" cy="672437"/>
            <a:chOff x="-1444007" y="1096603"/>
            <a:chExt cx="7787027" cy="748767"/>
          </a:xfrm>
        </p:grpSpPr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444007" y="1096603"/>
              <a:ext cx="7787027" cy="748767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-1224174" y="1228482"/>
              <a:ext cx="7360838" cy="486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乃有憑權位，張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爪牙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，殘民以自肥者，何也？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87809" y="4956376"/>
            <a:ext cx="1397151" cy="826122"/>
            <a:chOff x="778241" y="1784736"/>
            <a:chExt cx="2105635" cy="1245042"/>
          </a:xfrm>
        </p:grpSpPr>
        <p:pic>
          <p:nvPicPr>
            <p:cNvPr id="34" name="圖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pic>
        <p:nvPicPr>
          <p:cNvPr id="49" name="圖片 4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3531144"/>
            <a:ext cx="7200000" cy="360523"/>
          </a:xfrm>
          <a:prstGeom prst="rect">
            <a:avLst/>
          </a:prstGeom>
        </p:spPr>
      </p:pic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1584960" y="5031509"/>
            <a:ext cx="569350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AutoNum type="arabicPeriod"/>
            </a:pPr>
            <a:r>
              <a:rPr lang="zh-TW" altLang="en-US" sz="2000" dirty="0" smtClean="0">
                <a:ea typeface="標楷體" panose="03000509000000000000" pitchFamily="65" charset="-120"/>
              </a:rPr>
              <a:t>動物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一般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在甚麼時候會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露出</a:t>
            </a:r>
            <a:r>
              <a:rPr lang="zh-TW" altLang="en-US" sz="2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爪牙</a:t>
            </a: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呢？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牠向你露出同樣的姿態，你有甚麼感覺？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129" y="4848704"/>
            <a:ext cx="1322602" cy="1494482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070471" y="5994810"/>
            <a:ext cx="7651366" cy="978884"/>
            <a:chOff x="1070471" y="5994810"/>
            <a:chExt cx="7651366" cy="978884"/>
          </a:xfrm>
        </p:grpSpPr>
        <p:grpSp>
          <p:nvGrpSpPr>
            <p:cNvPr id="37" name="群組 36"/>
            <p:cNvGrpSpPr/>
            <p:nvPr/>
          </p:nvGrpSpPr>
          <p:grpSpPr>
            <a:xfrm>
              <a:off x="4577942" y="5994810"/>
              <a:ext cx="4143895" cy="978884"/>
              <a:chOff x="358295" y="5477572"/>
              <a:chExt cx="4143895" cy="978884"/>
            </a:xfrm>
          </p:grpSpPr>
          <p:pic>
            <p:nvPicPr>
              <p:cNvPr id="38" name="圖片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8295" y="5477572"/>
                <a:ext cx="4143895" cy="978884"/>
              </a:xfrm>
              <a:prstGeom prst="rect">
                <a:avLst/>
              </a:prstGeom>
            </p:spPr>
          </p:pic>
          <p:sp>
            <p:nvSpPr>
              <p:cNvPr id="39" name="矩形 38"/>
              <p:cNvSpPr/>
              <p:nvPr/>
            </p:nvSpPr>
            <p:spPr>
              <a:xfrm>
                <a:off x="542545" y="5690719"/>
                <a:ext cx="37753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8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張牙舞爪，以令人害怕</a:t>
                </a:r>
                <a:endParaRPr lang="zh-HK" altLang="en-US" sz="28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1070471" y="6207957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8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爪牙</a:t>
              </a:r>
              <a:r>
                <a:rPr lang="zh-TW" altLang="en-US" sz="28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的意思</a:t>
              </a:r>
              <a:endParaRPr lang="zh-HK" altLang="en-US" sz="2800" dirty="0"/>
            </a:p>
          </p:txBody>
        </p:sp>
        <p:pic>
          <p:nvPicPr>
            <p:cNvPr id="41" name="圖片 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52898" y="6366610"/>
              <a:ext cx="578710" cy="216542"/>
            </a:xfrm>
            <a:prstGeom prst="rect">
              <a:avLst/>
            </a:prstGeom>
          </p:spPr>
        </p:pic>
      </p:grpSp>
      <p:grpSp>
        <p:nvGrpSpPr>
          <p:cNvPr id="42" name="群組 41"/>
          <p:cNvGrpSpPr/>
          <p:nvPr/>
        </p:nvGrpSpPr>
        <p:grpSpPr>
          <a:xfrm>
            <a:off x="825574" y="2526752"/>
            <a:ext cx="1264262" cy="998241"/>
            <a:chOff x="702993" y="2529830"/>
            <a:chExt cx="3183207" cy="3183207"/>
          </a:xfrm>
        </p:grpSpPr>
        <p:pic>
          <p:nvPicPr>
            <p:cNvPr id="52" name="圖片 5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53" name="文字方塊 52"/>
            <p:cNvSpPr txBox="1"/>
            <p:nvPr/>
          </p:nvSpPr>
          <p:spPr>
            <a:xfrm>
              <a:off x="1258164" y="3415438"/>
              <a:ext cx="2072868" cy="1472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爪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794856" y="2647227"/>
            <a:ext cx="2189523" cy="887670"/>
            <a:chOff x="2668511" y="4102055"/>
            <a:chExt cx="1680715" cy="1680715"/>
          </a:xfrm>
        </p:grpSpPr>
        <p:pic>
          <p:nvPicPr>
            <p:cNvPr id="55" name="圖片 5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56" name="文字方塊 55"/>
            <p:cNvSpPr txBox="1"/>
            <p:nvPr/>
          </p:nvSpPr>
          <p:spPr>
            <a:xfrm>
              <a:off x="2732926" y="4431700"/>
              <a:ext cx="1570522" cy="87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貓</a:t>
              </a:r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爪、虎</a:t>
              </a: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爪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57" name="圖片 5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2030201" y="2934831"/>
            <a:ext cx="700198" cy="286212"/>
          </a:xfrm>
          <a:prstGeom prst="rect">
            <a:avLst/>
          </a:prstGeom>
        </p:spPr>
      </p:pic>
      <p:grpSp>
        <p:nvGrpSpPr>
          <p:cNvPr id="58" name="群組 57"/>
          <p:cNvGrpSpPr/>
          <p:nvPr/>
        </p:nvGrpSpPr>
        <p:grpSpPr>
          <a:xfrm>
            <a:off x="4924744" y="2515974"/>
            <a:ext cx="1264262" cy="998241"/>
            <a:chOff x="702993" y="2529830"/>
            <a:chExt cx="3183207" cy="3183207"/>
          </a:xfrm>
        </p:grpSpPr>
        <p:pic>
          <p:nvPicPr>
            <p:cNvPr id="59" name="圖片 5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93" y="2529830"/>
              <a:ext cx="3183207" cy="3183207"/>
            </a:xfrm>
            <a:prstGeom prst="rect">
              <a:avLst/>
            </a:prstGeom>
          </p:spPr>
        </p:pic>
        <p:sp>
          <p:nvSpPr>
            <p:cNvPr id="60" name="文字方塊 59"/>
            <p:cNvSpPr txBox="1"/>
            <p:nvPr/>
          </p:nvSpPr>
          <p:spPr>
            <a:xfrm>
              <a:off x="1258164" y="3415438"/>
              <a:ext cx="2072868" cy="1472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牙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61" name="群組 60"/>
          <p:cNvGrpSpPr/>
          <p:nvPr/>
        </p:nvGrpSpPr>
        <p:grpSpPr>
          <a:xfrm>
            <a:off x="6894027" y="2636449"/>
            <a:ext cx="1245084" cy="887670"/>
            <a:chOff x="2668511" y="4102055"/>
            <a:chExt cx="1680715" cy="1680715"/>
          </a:xfrm>
        </p:grpSpPr>
        <p:pic>
          <p:nvPicPr>
            <p:cNvPr id="62" name="圖片 6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8511" y="4102055"/>
              <a:ext cx="1680715" cy="1680715"/>
            </a:xfrm>
            <a:prstGeom prst="rect">
              <a:avLst/>
            </a:prstGeom>
          </p:spPr>
        </p:pic>
        <p:sp>
          <p:nvSpPr>
            <p:cNvPr id="63" name="文字方塊 62"/>
            <p:cNvSpPr txBox="1"/>
            <p:nvPr/>
          </p:nvSpPr>
          <p:spPr>
            <a:xfrm>
              <a:off x="2732927" y="4431700"/>
              <a:ext cx="1438513" cy="874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牙齒</a:t>
              </a:r>
              <a:endParaRPr lang="zh-HK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64" name="圖片 6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129371" y="2924053"/>
            <a:ext cx="700198" cy="286212"/>
          </a:xfrm>
          <a:prstGeom prst="rect">
            <a:avLst/>
          </a:prstGeom>
        </p:spPr>
      </p:pic>
      <p:grpSp>
        <p:nvGrpSpPr>
          <p:cNvPr id="65" name="群組 64"/>
          <p:cNvGrpSpPr/>
          <p:nvPr/>
        </p:nvGrpSpPr>
        <p:grpSpPr>
          <a:xfrm>
            <a:off x="478190" y="1814934"/>
            <a:ext cx="8401785" cy="660806"/>
            <a:chOff x="452654" y="2678047"/>
            <a:chExt cx="8401785" cy="700351"/>
          </a:xfrm>
        </p:grpSpPr>
        <p:pic>
          <p:nvPicPr>
            <p:cNvPr id="66" name="圖片 65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8401785" cy="700351"/>
            </a:xfrm>
            <a:prstGeom prst="rect">
              <a:avLst/>
            </a:prstGeom>
          </p:spPr>
        </p:pic>
        <p:sp>
          <p:nvSpPr>
            <p:cNvPr id="67" name="Text Box 5"/>
            <p:cNvSpPr txBox="1">
              <a:spLocks noChangeArrowheads="1"/>
            </p:cNvSpPr>
            <p:nvPr/>
          </p:nvSpPr>
          <p:spPr bwMode="auto">
            <a:xfrm>
              <a:off x="563363" y="2715163"/>
              <a:ext cx="8261114" cy="489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我們先用「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爪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和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en-US" sz="2400" b="1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」字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配詞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810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1446062" y="1197"/>
            <a:ext cx="6251876" cy="1295791"/>
            <a:chOff x="1579139" y="1588972"/>
            <a:chExt cx="6251876" cy="1295791"/>
          </a:xfrm>
        </p:grpSpPr>
        <p:pic>
          <p:nvPicPr>
            <p:cNvPr id="30" name="圖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139" y="1588972"/>
              <a:ext cx="6251876" cy="12957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4047159" y="1901980"/>
              <a:ext cx="13388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4400" b="1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自肥</a:t>
              </a:r>
              <a:endParaRPr lang="zh-TW" altLang="en-US" sz="4400" b="1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766916" y="2443739"/>
            <a:ext cx="7787027" cy="672437"/>
            <a:chOff x="-1444007" y="1096603"/>
            <a:chExt cx="7787027" cy="748767"/>
          </a:xfrm>
        </p:grpSpPr>
        <p:pic>
          <p:nvPicPr>
            <p:cNvPr id="33" name="圖片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444007" y="1096603"/>
              <a:ext cx="7787027" cy="748767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-1224174" y="1228482"/>
              <a:ext cx="7360838" cy="486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  <a:buFont typeface="Wingdings" panose="05000000000000000000" pitchFamily="2" charset="2"/>
                <a:buNone/>
              </a:pP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乃有憑權位，張爪牙，殘民以</a:t>
              </a:r>
              <a:r>
                <a:rPr lang="zh-TW" altLang="zh-HK" sz="2800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自肥</a:t>
              </a:r>
              <a:r>
                <a:rPr lang="zh-TW" altLang="zh-HK" sz="2800" kern="100" spc="1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者，何也？</a:t>
              </a:r>
              <a:endPara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187809" y="3392408"/>
            <a:ext cx="1397151" cy="826122"/>
            <a:chOff x="778241" y="1784736"/>
            <a:chExt cx="2105635" cy="1245042"/>
          </a:xfrm>
        </p:grpSpPr>
        <p:pic>
          <p:nvPicPr>
            <p:cNvPr id="36" name="圖片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241" y="1784736"/>
              <a:ext cx="2105635" cy="1245042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1105307" y="2224195"/>
              <a:ext cx="1360619" cy="7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800" b="1" dirty="0" smtClean="0">
                  <a:latin typeface="標楷體" pitchFamily="65" charset="-120"/>
                  <a:ea typeface="標楷體" pitchFamily="65" charset="-120"/>
                </a:rPr>
                <a:t>提問</a:t>
              </a:r>
              <a:endParaRPr lang="zh-HK" altLang="en-US" sz="2800" b="1" dirty="0"/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521746" y="4648666"/>
            <a:ext cx="8123496" cy="978884"/>
            <a:chOff x="766916" y="5573952"/>
            <a:chExt cx="8123496" cy="978884"/>
          </a:xfrm>
        </p:grpSpPr>
        <p:grpSp>
          <p:nvGrpSpPr>
            <p:cNvPr id="38" name="群組 37"/>
            <p:cNvGrpSpPr/>
            <p:nvPr/>
          </p:nvGrpSpPr>
          <p:grpSpPr>
            <a:xfrm>
              <a:off x="4746517" y="5573952"/>
              <a:ext cx="4143895" cy="978884"/>
              <a:chOff x="358295" y="5477572"/>
              <a:chExt cx="4143895" cy="978884"/>
            </a:xfrm>
          </p:grpSpPr>
          <p:pic>
            <p:nvPicPr>
              <p:cNvPr id="39" name="圖片 3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8295" y="5477572"/>
                <a:ext cx="4143895" cy="978884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901618" y="5690719"/>
                <a:ext cx="305724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3200" dirty="0">
                    <a:solidFill>
                      <a:schemeClr val="bg2">
                        <a:lumMod val="25000"/>
                      </a:schemeClr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令自己獲得利益</a:t>
                </a:r>
                <a:endParaRPr lang="zh-HK" altLang="en-US" sz="3200" dirty="0">
                  <a:solidFill>
                    <a:schemeClr val="bg2">
                      <a:lumMod val="25000"/>
                    </a:schemeClr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766916" y="5787099"/>
              <a:ext cx="308289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「</a:t>
              </a:r>
              <a:r>
                <a:rPr lang="zh-TW" altLang="zh-HK" sz="3200" b="1" kern="100" spc="100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自肥</a:t>
              </a:r>
              <a:r>
                <a:rPr lang="zh-TW" altLang="en-US" sz="32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」的意思</a:t>
              </a:r>
              <a:endParaRPr lang="zh-HK" altLang="en-US" sz="3200" dirty="0"/>
            </a:p>
          </p:txBody>
        </p:sp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08809" y="5945752"/>
              <a:ext cx="578710" cy="216542"/>
            </a:xfrm>
            <a:prstGeom prst="rect">
              <a:avLst/>
            </a:prstGeom>
          </p:spPr>
        </p:pic>
      </p:grp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1387743" y="3648411"/>
            <a:ext cx="73138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42913" indent="-442913">
              <a:spcBef>
                <a:spcPct val="50000"/>
              </a:spcBef>
            </a:pPr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文中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描述，有人利用自己的職位權力去做甚麼？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892616" y="1638308"/>
            <a:ext cx="7381757" cy="700351"/>
            <a:chOff x="452654" y="2678047"/>
            <a:chExt cx="7381757" cy="700351"/>
          </a:xfrm>
        </p:grpSpPr>
        <p:pic>
          <p:nvPicPr>
            <p:cNvPr id="46" name="圖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654" y="2678047"/>
              <a:ext cx="7381757" cy="700351"/>
            </a:xfrm>
            <a:prstGeom prst="rect">
              <a:avLst/>
            </a:prstGeom>
          </p:spPr>
        </p:pic>
        <p:sp>
          <p:nvSpPr>
            <p:cNvPr id="47" name="Text Box 5"/>
            <p:cNvSpPr txBox="1">
              <a:spLocks noChangeArrowheads="1"/>
            </p:cNvSpPr>
            <p:nvPr/>
          </p:nvSpPr>
          <p:spPr bwMode="auto">
            <a:xfrm>
              <a:off x="1125371" y="2804560"/>
              <a:ext cx="6036322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我們看看</a:t>
              </a:r>
              <a:r>
                <a:rPr lang="zh-TW" altLang="en-US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此字的前後句子意思</a:t>
              </a:r>
              <a:r>
                <a:rPr lang="en-US" altLang="zh-TW" sz="2400" dirty="0">
                  <a:solidFill>
                    <a:schemeClr val="bg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:</a:t>
              </a:r>
              <a:endPara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12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742286" y="2497976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1500" dirty="0">
                <a:ea typeface="標楷體" panose="03000509000000000000" pitchFamily="65" charset="-120"/>
              </a:rPr>
              <a:t>完</a:t>
            </a:r>
          </a:p>
        </p:txBody>
      </p:sp>
    </p:spTree>
    <p:extLst>
      <p:ext uri="{BB962C8B-B14F-4D97-AF65-F5344CB8AC3E}">
        <p14:creationId xmlns:p14="http://schemas.microsoft.com/office/powerpoint/2010/main" val="332423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2" id="{18EB7F62-CA67-43F9-B195-8F99EE461DE7}" vid="{75EFEDD7-02D4-4BE0-A10A-05D5715A7CA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Chinese_temp_strategy</Template>
  <TotalTime>5152</TotalTime>
  <Words>2718</Words>
  <Application>Microsoft Office PowerPoint</Application>
  <PresentationFormat>如螢幕大小 (4:3)</PresentationFormat>
  <Paragraphs>433</Paragraphs>
  <Slides>23</Slides>
  <Notes>23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荷塘月色  朱自清</dc:title>
  <dc:creator>CHAN, Yan-nuen Sharon</dc:creator>
  <cp:lastModifiedBy>CHENG, Siu-kuen Susan</cp:lastModifiedBy>
  <cp:revision>382</cp:revision>
  <cp:lastPrinted>2016-01-06T10:12:19Z</cp:lastPrinted>
  <dcterms:created xsi:type="dcterms:W3CDTF">2015-07-22T03:11:23Z</dcterms:created>
  <dcterms:modified xsi:type="dcterms:W3CDTF">2016-03-16T07:29:36Z</dcterms:modified>
</cp:coreProperties>
</file>