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312" r:id="rId3"/>
    <p:sldId id="432" r:id="rId4"/>
    <p:sldId id="426" r:id="rId5"/>
    <p:sldId id="394" r:id="rId6"/>
    <p:sldId id="392" r:id="rId7"/>
    <p:sldId id="316" r:id="rId8"/>
    <p:sldId id="427" r:id="rId9"/>
    <p:sldId id="281" r:id="rId10"/>
    <p:sldId id="399" r:id="rId11"/>
    <p:sldId id="419" r:id="rId12"/>
    <p:sldId id="283" r:id="rId13"/>
    <p:sldId id="400" r:id="rId14"/>
    <p:sldId id="428" r:id="rId15"/>
    <p:sldId id="408" r:id="rId16"/>
    <p:sldId id="409" r:id="rId17"/>
    <p:sldId id="429" r:id="rId18"/>
    <p:sldId id="410" r:id="rId19"/>
    <p:sldId id="411" r:id="rId20"/>
    <p:sldId id="430" r:id="rId21"/>
    <p:sldId id="417" r:id="rId22"/>
    <p:sldId id="413" r:id="rId23"/>
    <p:sldId id="414" r:id="rId24"/>
    <p:sldId id="431" r:id="rId25"/>
    <p:sldId id="407" r:id="rId26"/>
    <p:sldId id="415" r:id="rId27"/>
    <p:sldId id="405" r:id="rId28"/>
    <p:sldId id="406" r:id="rId29"/>
    <p:sldId id="393" r:id="rId30"/>
    <p:sldId id="345" r:id="rId31"/>
    <p:sldId id="441" r:id="rId32"/>
    <p:sldId id="374" r:id="rId33"/>
    <p:sldId id="347" r:id="rId34"/>
    <p:sldId id="421" r:id="rId35"/>
    <p:sldId id="382" r:id="rId36"/>
    <p:sldId id="434" r:id="rId37"/>
    <p:sldId id="435" r:id="rId38"/>
    <p:sldId id="436" r:id="rId39"/>
    <p:sldId id="438" r:id="rId40"/>
    <p:sldId id="437" r:id="rId41"/>
    <p:sldId id="439" r:id="rId42"/>
    <p:sldId id="418" r:id="rId43"/>
    <p:sldId id="423" r:id="rId44"/>
    <p:sldId id="390" r:id="rId45"/>
    <p:sldId id="391" r:id="rId46"/>
    <p:sldId id="440" r:id="rId47"/>
    <p:sldId id="362" r:id="rId48"/>
  </p:sldIdLst>
  <p:sldSz cx="9144000" cy="6858000" type="screen4x3"/>
  <p:notesSz cx="6669088" cy="9928225"/>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 xmlns:p15="http://schemas.microsoft.com/office/powerpoint/2012/main">
        <p15:guide id="1" orient="horz" pos="2880" userDrawn="1">
          <p15:clr>
            <a:srgbClr val="A4A3A4"/>
          </p15:clr>
        </p15:guide>
        <p15:guide id="2" pos="2119" userDrawn="1">
          <p15:clr>
            <a:srgbClr val="A4A3A4"/>
          </p15:clr>
        </p15:guide>
        <p15:guide id="3" orient="horz" pos="3127" userDrawn="1">
          <p15:clr>
            <a:srgbClr val="A4A3A4"/>
          </p15:clr>
        </p15:guide>
        <p15:guide id="4"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8A5"/>
    <a:srgbClr val="41719C"/>
    <a:srgbClr val="23A289"/>
    <a:srgbClr val="7FC04E"/>
    <a:srgbClr val="FF6600"/>
    <a:srgbClr val="FCBA5B"/>
    <a:srgbClr val="FF9966"/>
    <a:srgbClr val="E66C18"/>
    <a:srgbClr val="FF9933"/>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7" autoAdjust="0"/>
    <p:restoredTop sz="87875" autoAdjust="0"/>
  </p:normalViewPr>
  <p:slideViewPr>
    <p:cSldViewPr snapToGrid="0" showGuides="1">
      <p:cViewPr varScale="1">
        <p:scale>
          <a:sx n="77" d="100"/>
          <a:sy n="77" d="100"/>
        </p:scale>
        <p:origin x="-1550" y="-82"/>
      </p:cViewPr>
      <p:guideLst>
        <p:guide orient="horz" pos="2160"/>
        <p:guide pos="2880"/>
      </p:guideLst>
    </p:cSldViewPr>
  </p:slideViewPr>
  <p:notesTextViewPr>
    <p:cViewPr>
      <p:scale>
        <a:sx n="1" d="1"/>
        <a:sy n="1" d="1"/>
      </p:scale>
      <p:origin x="0" y="0"/>
    </p:cViewPr>
  </p:notesTextViewPr>
  <p:sorterViewPr>
    <p:cViewPr>
      <p:scale>
        <a:sx n="122" d="100"/>
        <a:sy n="122" d="100"/>
      </p:scale>
      <p:origin x="0" y="1536"/>
    </p:cViewPr>
  </p:sorterViewPr>
  <p:notesViewPr>
    <p:cSldViewPr snapToGrid="0" showGuides="1">
      <p:cViewPr varScale="1">
        <p:scale>
          <a:sx n="82" d="100"/>
          <a:sy n="82" d="100"/>
        </p:scale>
        <p:origin x="606" y="60"/>
      </p:cViewPr>
      <p:guideLst>
        <p:guide orient="horz" pos="2880"/>
        <p:guide orient="horz" pos="3127"/>
        <p:guide pos="2119"/>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777607" y="0"/>
            <a:ext cx="2889938" cy="498135"/>
          </a:xfrm>
          <a:prstGeom prst="rect">
            <a:avLst/>
          </a:prstGeom>
        </p:spPr>
        <p:txBody>
          <a:bodyPr vert="horz" lIns="91440" tIns="45720" rIns="91440" bIns="45720" rtlCol="0"/>
          <a:lstStyle>
            <a:lvl1pPr algn="r">
              <a:defRPr sz="1200"/>
            </a:lvl1pPr>
          </a:lstStyle>
          <a:p>
            <a:fld id="{EFE5B90E-3D4D-4075-8B2B-6399F4341473}" type="datetimeFigureOut">
              <a:rPr lang="zh-HK" altLang="en-US" smtClean="0"/>
              <a:t>16/3/2016</a:t>
            </a:fld>
            <a:endParaRPr lang="zh-HK" altLang="en-US"/>
          </a:p>
        </p:txBody>
      </p:sp>
      <p:sp>
        <p:nvSpPr>
          <p:cNvPr id="4" name="投影片圖像版面配置區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66909" y="4777959"/>
            <a:ext cx="5335270" cy="3909239"/>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9430091"/>
            <a:ext cx="2889938" cy="498134"/>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777607" y="9430091"/>
            <a:ext cx="2889938" cy="498134"/>
          </a:xfrm>
          <a:prstGeom prst="rect">
            <a:avLst/>
          </a:prstGeom>
        </p:spPr>
        <p:txBody>
          <a:bodyPr vert="horz" lIns="91440" tIns="45720" rIns="91440" bIns="45720" rtlCol="0" anchor="b"/>
          <a:lstStyle>
            <a:lvl1pPr algn="r">
              <a:defRPr sz="1200"/>
            </a:lvl1pPr>
          </a:lstStyle>
          <a:p>
            <a:fld id="{D0455E54-AA6C-4ECC-AF18-4A858D311704}" type="slidenum">
              <a:rPr lang="zh-HK" altLang="en-US" smtClean="0"/>
              <a:t>‹#›</a:t>
            </a:fld>
            <a:endParaRPr lang="zh-HK" altLang="en-US"/>
          </a:p>
        </p:txBody>
      </p:sp>
    </p:spTree>
    <p:extLst>
      <p:ext uri="{BB962C8B-B14F-4D97-AF65-F5344CB8AC3E}">
        <p14:creationId xmlns:p14="http://schemas.microsoft.com/office/powerpoint/2010/main" val="3529255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a:t>
            </a:fld>
            <a:endParaRPr lang="zh-HK" altLang="en-US"/>
          </a:p>
        </p:txBody>
      </p:sp>
    </p:spTree>
    <p:extLst>
      <p:ext uri="{BB962C8B-B14F-4D97-AF65-F5344CB8AC3E}">
        <p14:creationId xmlns:p14="http://schemas.microsoft.com/office/powerpoint/2010/main" val="4011742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2</a:t>
            </a:fld>
            <a:endParaRPr lang="zh-HK" altLang="en-US"/>
          </a:p>
        </p:txBody>
      </p:sp>
    </p:spTree>
    <p:extLst>
      <p:ext uri="{BB962C8B-B14F-4D97-AF65-F5344CB8AC3E}">
        <p14:creationId xmlns:p14="http://schemas.microsoft.com/office/powerpoint/2010/main" val="338213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3</a:t>
            </a:fld>
            <a:endParaRPr lang="zh-HK" altLang="en-US"/>
          </a:p>
        </p:txBody>
      </p:sp>
    </p:spTree>
    <p:extLst>
      <p:ext uri="{BB962C8B-B14F-4D97-AF65-F5344CB8AC3E}">
        <p14:creationId xmlns:p14="http://schemas.microsoft.com/office/powerpoint/2010/main" val="1850340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a:p>
        </p:txBody>
      </p:sp>
      <p:sp>
        <p:nvSpPr>
          <p:cNvPr id="4" name="Slide Number Placeholder 3"/>
          <p:cNvSpPr>
            <a:spLocks noGrp="1"/>
          </p:cNvSpPr>
          <p:nvPr>
            <p:ph type="sldNum" sz="quarter" idx="10"/>
          </p:nvPr>
        </p:nvSpPr>
        <p:spPr/>
        <p:txBody>
          <a:bodyPr/>
          <a:lstStyle/>
          <a:p>
            <a:fld id="{628CAA1B-434E-45B6-B080-5ED1197A9AE7}" type="slidenum">
              <a:rPr lang="zh-HK" altLang="en-US" smtClean="0"/>
              <a:t>4</a:t>
            </a:fld>
            <a:endParaRPr lang="zh-HK" altLang="en-US"/>
          </a:p>
        </p:txBody>
      </p:sp>
    </p:spTree>
    <p:extLst>
      <p:ext uri="{BB962C8B-B14F-4D97-AF65-F5344CB8AC3E}">
        <p14:creationId xmlns:p14="http://schemas.microsoft.com/office/powerpoint/2010/main" val="3538951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5</a:t>
            </a:fld>
            <a:endParaRPr lang="zh-HK" altLang="en-US"/>
          </a:p>
        </p:txBody>
      </p:sp>
    </p:spTree>
    <p:extLst>
      <p:ext uri="{BB962C8B-B14F-4D97-AF65-F5344CB8AC3E}">
        <p14:creationId xmlns:p14="http://schemas.microsoft.com/office/powerpoint/2010/main" val="2337261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6</a:t>
            </a:fld>
            <a:endParaRPr lang="zh-HK" altLang="en-US"/>
          </a:p>
        </p:txBody>
      </p:sp>
    </p:spTree>
    <p:extLst>
      <p:ext uri="{BB962C8B-B14F-4D97-AF65-F5344CB8AC3E}">
        <p14:creationId xmlns:p14="http://schemas.microsoft.com/office/powerpoint/2010/main" val="1394309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latin typeface="標楷體" panose="03000509000000000000" pitchFamily="65" charset="-120"/>
                <a:ea typeface="標楷體" panose="03000509000000000000" pitchFamily="65" charset="-120"/>
              </a:rPr>
              <a:t>教師請學生從課文中圈出新詞彙。</a:t>
            </a: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7</a:t>
            </a:fld>
            <a:endParaRPr lang="zh-HK" altLang="en-US"/>
          </a:p>
        </p:txBody>
      </p:sp>
    </p:spTree>
    <p:extLst>
      <p:ext uri="{BB962C8B-B14F-4D97-AF65-F5344CB8AC3E}">
        <p14:creationId xmlns:p14="http://schemas.microsoft.com/office/powerpoint/2010/main" val="1542851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8</a:t>
            </a:fld>
            <a:endParaRPr lang="zh-HK" altLang="en-US"/>
          </a:p>
        </p:txBody>
      </p:sp>
    </p:spTree>
    <p:extLst>
      <p:ext uri="{BB962C8B-B14F-4D97-AF65-F5344CB8AC3E}">
        <p14:creationId xmlns:p14="http://schemas.microsoft.com/office/powerpoint/2010/main" val="3374678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endParaRPr kumimoji="1" lang="zh-TW" altLang="zh-HK" sz="12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9</a:t>
            </a:fld>
            <a:endParaRPr lang="zh-HK" altLang="en-US"/>
          </a:p>
        </p:txBody>
      </p:sp>
    </p:spTree>
    <p:extLst>
      <p:ext uri="{BB962C8B-B14F-4D97-AF65-F5344CB8AC3E}">
        <p14:creationId xmlns:p14="http://schemas.microsoft.com/office/powerpoint/2010/main" val="3326604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a:defRPr/>
            </a:pPr>
            <a:endParaRPr kumimoji="1" lang="zh-TW" altLang="zh-HK" sz="12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10</a:t>
            </a:fld>
            <a:endParaRPr lang="zh-HK" altLang="en-US"/>
          </a:p>
        </p:txBody>
      </p:sp>
    </p:spTree>
    <p:extLst>
      <p:ext uri="{BB962C8B-B14F-4D97-AF65-F5344CB8AC3E}">
        <p14:creationId xmlns:p14="http://schemas.microsoft.com/office/powerpoint/2010/main" val="391624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marL="220576" indent="-220576" defTabSz="882305">
              <a:defRPr/>
            </a:pPr>
            <a:endParaRPr kumimoji="1" lang="zh-TW" altLang="zh-HK"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11</a:t>
            </a:fld>
            <a:endParaRPr lang="zh-HK" altLang="en-US"/>
          </a:p>
        </p:txBody>
      </p:sp>
    </p:spTree>
    <p:extLst>
      <p:ext uri="{BB962C8B-B14F-4D97-AF65-F5344CB8AC3E}">
        <p14:creationId xmlns:p14="http://schemas.microsoft.com/office/powerpoint/2010/main" val="3326604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a:defRPr/>
            </a:pPr>
            <a:endParaRPr kumimoji="1" lang="en-US" altLang="zh-TW" dirty="0" smtClean="0">
              <a:latin typeface="標楷體" panose="03000509000000000000" pitchFamily="65" charset="-120"/>
              <a:ea typeface="標楷體" panose="03000509000000000000" pitchFamily="65" charset="-120"/>
            </a:endParaRPr>
          </a:p>
          <a:p>
            <a:pPr>
              <a:defRPr/>
            </a:pPr>
            <a:endParaRPr kumimoji="1" lang="zh-TW" altLang="zh-HK"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12</a:t>
            </a:fld>
            <a:endParaRPr lang="zh-HK" altLang="en-US"/>
          </a:p>
        </p:txBody>
      </p:sp>
    </p:spTree>
    <p:extLst>
      <p:ext uri="{BB962C8B-B14F-4D97-AF65-F5344CB8AC3E}">
        <p14:creationId xmlns:p14="http://schemas.microsoft.com/office/powerpoint/2010/main" val="380460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zh-TW" altLang="zh-HK"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上文下理推敲</a:t>
            </a:r>
            <a:endParaRPr kumimoji="1" lang="zh-HK" altLang="en-US"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閱讀句子</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或</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段落</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找出能幫助推敲目標詞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意思的線索</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綜合這些線索，推敲目標詞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的意思</a:t>
            </a:r>
            <a:endParaRPr kumimoji="0" lang="zh-TW" altLang="zh-HK" sz="1200" b="0" i="0" u="none" strike="noStrike" kern="1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defTabSz="882305">
              <a:spcBef>
                <a:spcPct val="0"/>
              </a:spcBef>
              <a:defRPr/>
            </a:pPr>
            <a:endParaRPr kumimoji="1" lang="zh-TW" altLang="zh-HK" sz="12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13</a:t>
            </a:fld>
            <a:endParaRPr lang="zh-HK" altLang="en-US"/>
          </a:p>
        </p:txBody>
      </p:sp>
    </p:spTree>
    <p:extLst>
      <p:ext uri="{BB962C8B-B14F-4D97-AF65-F5344CB8AC3E}">
        <p14:creationId xmlns:p14="http://schemas.microsoft.com/office/powerpoint/2010/main" val="3431196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14</a:t>
            </a:fld>
            <a:endParaRPr lang="zh-HK" altLang="en-US"/>
          </a:p>
        </p:txBody>
      </p:sp>
    </p:spTree>
    <p:extLst>
      <p:ext uri="{BB962C8B-B14F-4D97-AF65-F5344CB8AC3E}">
        <p14:creationId xmlns:p14="http://schemas.microsoft.com/office/powerpoint/2010/main" val="3566370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zh-HK" altLang="en-US" sz="1200" b="1" u="sng" dirty="0" smtClean="0">
                <a:latin typeface="標楷體" panose="03000509000000000000" pitchFamily="65" charset="-120"/>
                <a:ea typeface="標楷體" panose="03000509000000000000" pitchFamily="65" charset="-120"/>
              </a:rPr>
              <a:t>形旁</a:t>
            </a:r>
            <a:r>
              <a:rPr lang="zh-TW" altLang="en-US" sz="1200" b="1" u="sng" dirty="0" smtClean="0">
                <a:latin typeface="標楷體" panose="03000509000000000000" pitchFamily="65" charset="-120"/>
                <a:ea typeface="標楷體" panose="03000509000000000000" pitchFamily="65" charset="-120"/>
              </a:rPr>
              <a:t>推測</a:t>
            </a:r>
            <a:endParaRPr lang="en-US" altLang="zh-TW" sz="1200" b="1" u="sng" dirty="0" smtClean="0">
              <a:latin typeface="標楷體" panose="03000509000000000000" pitchFamily="65" charset="-120"/>
              <a:ea typeface="標楷體" panose="03000509000000000000" pitchFamily="65" charset="-120"/>
            </a:endParaRPr>
          </a:p>
          <a:p>
            <a:pPr marL="342900" indent="-342900">
              <a:buFont typeface="+mj-lt"/>
              <a:buAutoNum type="arabicParenR"/>
              <a:defRPr/>
            </a:pPr>
            <a:r>
              <a:rPr lang="zh-TW" altLang="zh-HK" sz="1200" dirty="0" smtClean="0">
                <a:latin typeface="標楷體" panose="03000509000000000000" pitchFamily="65" charset="-120"/>
                <a:ea typeface="標楷體" panose="03000509000000000000" pitchFamily="65" charset="-120"/>
              </a:rPr>
              <a:t>觀察目標字，指出哪一部分是形旁</a:t>
            </a:r>
          </a:p>
          <a:p>
            <a:pPr marL="342900" indent="-342900">
              <a:spcBef>
                <a:spcPct val="0"/>
              </a:spcBef>
              <a:buFont typeface="+mj-lt"/>
              <a:buAutoNum type="arabicParenR"/>
            </a:pPr>
            <a:r>
              <a:rPr lang="zh-TW" altLang="en-US" sz="1200" dirty="0" smtClean="0">
                <a:latin typeface="標楷體" panose="03000509000000000000" pitchFamily="65" charset="-120"/>
                <a:ea typeface="標楷體" panose="03000509000000000000" pitchFamily="65" charset="-120"/>
              </a:rPr>
              <a:t>推測</a:t>
            </a:r>
            <a:r>
              <a:rPr lang="zh-TW" altLang="zh-HK" sz="1200" dirty="0" smtClean="0">
                <a:latin typeface="標楷體" panose="03000509000000000000" pitchFamily="65" charset="-120"/>
                <a:ea typeface="標楷體" panose="03000509000000000000" pitchFamily="65" charset="-120"/>
              </a:rPr>
              <a:t>形旁</a:t>
            </a:r>
            <a:r>
              <a:rPr lang="zh-TW" altLang="en-US" sz="1200" dirty="0" smtClean="0">
                <a:latin typeface="標楷體" panose="03000509000000000000" pitchFamily="65" charset="-120"/>
                <a:ea typeface="標楷體" panose="03000509000000000000" pitchFamily="65" charset="-120"/>
              </a:rPr>
              <a:t>的</a:t>
            </a:r>
            <a:r>
              <a:rPr lang="zh-TW" altLang="zh-HK" sz="1200" dirty="0" smtClean="0">
                <a:latin typeface="標楷體" panose="03000509000000000000" pitchFamily="65" charset="-120"/>
                <a:ea typeface="標楷體" panose="03000509000000000000" pitchFamily="65" charset="-120"/>
              </a:rPr>
              <a:t>意思</a:t>
            </a:r>
          </a:p>
          <a:p>
            <a:pPr marL="342900" indent="-342900">
              <a:spcBef>
                <a:spcPct val="0"/>
              </a:spcBef>
              <a:buFont typeface="+mj-lt"/>
              <a:buAutoNum type="arabicParenR"/>
            </a:pPr>
            <a:r>
              <a:rPr lang="zh-TW" altLang="zh-HK" sz="1200" dirty="0" smtClean="0">
                <a:latin typeface="標楷體" panose="03000509000000000000" pitchFamily="65" charset="-120"/>
                <a:ea typeface="標楷體" panose="03000509000000000000" pitchFamily="65" charset="-120"/>
              </a:rPr>
              <a:t>用形旁推敲字的含意</a:t>
            </a:r>
            <a:endParaRPr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endParaRPr lang="en-US" altLang="zh-TW" sz="1200" dirty="0" smtClean="0">
              <a:latin typeface="標楷體" panose="03000509000000000000" pitchFamily="65" charset="-120"/>
              <a:ea typeface="標楷體" panose="03000509000000000000" pitchFamily="65" charset="-120"/>
            </a:endParaRPr>
          </a:p>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a:defRPr/>
            </a:pPr>
            <a:endParaRPr kumimoji="1" lang="en-US" altLang="zh-TW" dirty="0" smtClean="0">
              <a:latin typeface="標楷體" panose="03000509000000000000" pitchFamily="65" charset="-120"/>
              <a:ea typeface="標楷體" panose="03000509000000000000" pitchFamily="65" charset="-120"/>
            </a:endParaRPr>
          </a:p>
          <a:p>
            <a:pPr marL="0" indent="0">
              <a:spcBef>
                <a:spcPct val="0"/>
              </a:spcBef>
              <a:buFont typeface="+mj-lt"/>
              <a:buNone/>
            </a:pPr>
            <a:endParaRPr lang="en-US" altLang="zh-TW" sz="12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15</a:t>
            </a:fld>
            <a:endParaRPr lang="zh-HK" altLang="en-US"/>
          </a:p>
        </p:txBody>
      </p:sp>
    </p:spTree>
    <p:extLst>
      <p:ext uri="{BB962C8B-B14F-4D97-AF65-F5344CB8AC3E}">
        <p14:creationId xmlns:p14="http://schemas.microsoft.com/office/powerpoint/2010/main" val="548065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zh-HK" altLang="en-US" sz="1200" b="1" u="sng" dirty="0" smtClean="0">
                <a:latin typeface="標楷體" panose="03000509000000000000" pitchFamily="65" charset="-120"/>
                <a:ea typeface="標楷體" panose="03000509000000000000" pitchFamily="65" charset="-120"/>
              </a:rPr>
              <a:t>形旁</a:t>
            </a:r>
            <a:r>
              <a:rPr lang="zh-TW" altLang="en-US" sz="1200" b="1" u="sng" dirty="0" smtClean="0">
                <a:latin typeface="標楷體" panose="03000509000000000000" pitchFamily="65" charset="-120"/>
                <a:ea typeface="標楷體" panose="03000509000000000000" pitchFamily="65" charset="-120"/>
              </a:rPr>
              <a:t>推測</a:t>
            </a:r>
            <a:endParaRPr lang="en-US" altLang="zh-TW" sz="1200" b="1" u="sng" dirty="0" smtClean="0">
              <a:latin typeface="標楷體" panose="03000509000000000000" pitchFamily="65" charset="-120"/>
              <a:ea typeface="標楷體" panose="03000509000000000000" pitchFamily="65" charset="-120"/>
            </a:endParaRPr>
          </a:p>
          <a:p>
            <a:pPr marL="342900" indent="-342900">
              <a:buFont typeface="+mj-lt"/>
              <a:buAutoNum type="arabicParenR"/>
              <a:defRPr/>
            </a:pPr>
            <a:r>
              <a:rPr lang="zh-TW" altLang="zh-HK" sz="1200" dirty="0" smtClean="0">
                <a:latin typeface="標楷體" panose="03000509000000000000" pitchFamily="65" charset="-120"/>
                <a:ea typeface="標楷體" panose="03000509000000000000" pitchFamily="65" charset="-120"/>
              </a:rPr>
              <a:t>觀察目標字，指出哪一部分是形旁</a:t>
            </a:r>
          </a:p>
          <a:p>
            <a:pPr marL="342900" indent="-342900">
              <a:spcBef>
                <a:spcPct val="0"/>
              </a:spcBef>
              <a:buFont typeface="+mj-lt"/>
              <a:buAutoNum type="arabicParenR"/>
            </a:pPr>
            <a:r>
              <a:rPr lang="zh-TW" altLang="en-US" sz="1200" dirty="0" smtClean="0">
                <a:latin typeface="標楷體" panose="03000509000000000000" pitchFamily="65" charset="-120"/>
                <a:ea typeface="標楷體" panose="03000509000000000000" pitchFamily="65" charset="-120"/>
              </a:rPr>
              <a:t>推測</a:t>
            </a:r>
            <a:r>
              <a:rPr lang="zh-TW" altLang="zh-HK" sz="1200" dirty="0" smtClean="0">
                <a:latin typeface="標楷體" panose="03000509000000000000" pitchFamily="65" charset="-120"/>
                <a:ea typeface="標楷體" panose="03000509000000000000" pitchFamily="65" charset="-120"/>
              </a:rPr>
              <a:t>形旁</a:t>
            </a:r>
            <a:r>
              <a:rPr lang="zh-TW" altLang="en-US" sz="1200" dirty="0" smtClean="0">
                <a:latin typeface="標楷體" panose="03000509000000000000" pitchFamily="65" charset="-120"/>
                <a:ea typeface="標楷體" panose="03000509000000000000" pitchFamily="65" charset="-120"/>
              </a:rPr>
              <a:t>的</a:t>
            </a:r>
            <a:r>
              <a:rPr lang="zh-TW" altLang="zh-HK" sz="1200" dirty="0" smtClean="0">
                <a:latin typeface="標楷體" panose="03000509000000000000" pitchFamily="65" charset="-120"/>
                <a:ea typeface="標楷體" panose="03000509000000000000" pitchFamily="65" charset="-120"/>
              </a:rPr>
              <a:t>意思</a:t>
            </a:r>
          </a:p>
          <a:p>
            <a:pPr marL="342900" indent="-342900">
              <a:spcBef>
                <a:spcPct val="0"/>
              </a:spcBef>
              <a:buFont typeface="+mj-lt"/>
              <a:buAutoNum type="arabicParenR"/>
            </a:pPr>
            <a:r>
              <a:rPr lang="zh-TW" altLang="zh-HK" sz="1200" dirty="0" smtClean="0">
                <a:latin typeface="標楷體" panose="03000509000000000000" pitchFamily="65" charset="-120"/>
                <a:ea typeface="標楷體" panose="03000509000000000000" pitchFamily="65" charset="-120"/>
              </a:rPr>
              <a:t>用形旁推敲字的含意</a:t>
            </a:r>
            <a:endParaRPr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endParaRPr lang="en-US" altLang="zh-TW" sz="1200" dirty="0" smtClean="0">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zh-TW" altLang="zh-HK"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上文下理推敲</a:t>
            </a:r>
            <a:endParaRPr kumimoji="1" lang="zh-HK" altLang="en-US"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閱讀句子</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或</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段落</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找出能幫助推敲目標詞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意思的線索</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綜合這些線索，推敲目標詞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的意思</a:t>
            </a:r>
            <a:endParaRPr kumimoji="0" lang="zh-TW" altLang="zh-HK" sz="1200" b="0" i="0" u="none" strike="noStrike" kern="1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16</a:t>
            </a:fld>
            <a:endParaRPr lang="zh-HK" altLang="en-US"/>
          </a:p>
        </p:txBody>
      </p:sp>
    </p:spTree>
    <p:extLst>
      <p:ext uri="{BB962C8B-B14F-4D97-AF65-F5344CB8AC3E}">
        <p14:creationId xmlns:p14="http://schemas.microsoft.com/office/powerpoint/2010/main" val="4109820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17</a:t>
            </a:fld>
            <a:endParaRPr lang="zh-HK" altLang="en-US"/>
          </a:p>
        </p:txBody>
      </p:sp>
    </p:spTree>
    <p:extLst>
      <p:ext uri="{BB962C8B-B14F-4D97-AF65-F5344CB8AC3E}">
        <p14:creationId xmlns:p14="http://schemas.microsoft.com/office/powerpoint/2010/main" val="832896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zh-HK" altLang="en-US" sz="1200" b="1" u="sng" dirty="0" smtClean="0">
                <a:latin typeface="標楷體" panose="03000509000000000000" pitchFamily="65" charset="-120"/>
                <a:ea typeface="標楷體" panose="03000509000000000000" pitchFamily="65" charset="-120"/>
              </a:rPr>
              <a:t>形旁</a:t>
            </a:r>
            <a:r>
              <a:rPr lang="zh-TW" altLang="en-US" sz="1200" b="1" u="sng" dirty="0" smtClean="0">
                <a:latin typeface="標楷體" panose="03000509000000000000" pitchFamily="65" charset="-120"/>
                <a:ea typeface="標楷體" panose="03000509000000000000" pitchFamily="65" charset="-120"/>
              </a:rPr>
              <a:t>推測</a:t>
            </a:r>
            <a:endParaRPr lang="en-US" altLang="zh-TW" sz="1200" b="1" u="sng" dirty="0" smtClean="0">
              <a:latin typeface="標楷體" panose="03000509000000000000" pitchFamily="65" charset="-120"/>
              <a:ea typeface="標楷體" panose="03000509000000000000" pitchFamily="65" charset="-120"/>
            </a:endParaRPr>
          </a:p>
          <a:p>
            <a:pPr marL="342900" indent="-342900">
              <a:buFont typeface="+mj-lt"/>
              <a:buAutoNum type="arabicParenR"/>
              <a:defRPr/>
            </a:pPr>
            <a:r>
              <a:rPr lang="zh-TW" altLang="zh-HK" sz="1200" dirty="0" smtClean="0">
                <a:latin typeface="標楷體" panose="03000509000000000000" pitchFamily="65" charset="-120"/>
                <a:ea typeface="標楷體" panose="03000509000000000000" pitchFamily="65" charset="-120"/>
              </a:rPr>
              <a:t>觀察目標字，指出哪一部分是形旁</a:t>
            </a:r>
          </a:p>
          <a:p>
            <a:pPr marL="342900" indent="-342900">
              <a:spcBef>
                <a:spcPct val="0"/>
              </a:spcBef>
              <a:buFont typeface="+mj-lt"/>
              <a:buAutoNum type="arabicParenR"/>
            </a:pPr>
            <a:r>
              <a:rPr lang="zh-TW" altLang="en-US" sz="1200" dirty="0" smtClean="0">
                <a:latin typeface="標楷體" panose="03000509000000000000" pitchFamily="65" charset="-120"/>
                <a:ea typeface="標楷體" panose="03000509000000000000" pitchFamily="65" charset="-120"/>
              </a:rPr>
              <a:t>推測</a:t>
            </a:r>
            <a:r>
              <a:rPr lang="zh-TW" altLang="zh-HK" sz="1200" dirty="0" smtClean="0">
                <a:latin typeface="標楷體" panose="03000509000000000000" pitchFamily="65" charset="-120"/>
                <a:ea typeface="標楷體" panose="03000509000000000000" pitchFamily="65" charset="-120"/>
              </a:rPr>
              <a:t>形旁</a:t>
            </a:r>
            <a:r>
              <a:rPr lang="zh-TW" altLang="en-US" sz="1200" dirty="0" smtClean="0">
                <a:latin typeface="標楷體" panose="03000509000000000000" pitchFamily="65" charset="-120"/>
                <a:ea typeface="標楷體" panose="03000509000000000000" pitchFamily="65" charset="-120"/>
              </a:rPr>
              <a:t>的</a:t>
            </a:r>
            <a:r>
              <a:rPr lang="zh-TW" altLang="zh-HK" sz="1200" dirty="0" smtClean="0">
                <a:latin typeface="標楷體" panose="03000509000000000000" pitchFamily="65" charset="-120"/>
                <a:ea typeface="標楷體" panose="03000509000000000000" pitchFamily="65" charset="-120"/>
              </a:rPr>
              <a:t>意思</a:t>
            </a:r>
          </a:p>
          <a:p>
            <a:pPr marL="342900" indent="-342900">
              <a:spcBef>
                <a:spcPct val="0"/>
              </a:spcBef>
              <a:buFont typeface="+mj-lt"/>
              <a:buAutoNum type="arabicParenR"/>
            </a:pPr>
            <a:r>
              <a:rPr lang="zh-TW" altLang="zh-HK" sz="1200" dirty="0" smtClean="0">
                <a:latin typeface="標楷體" panose="03000509000000000000" pitchFamily="65" charset="-120"/>
                <a:ea typeface="標楷體" panose="03000509000000000000" pitchFamily="65" charset="-120"/>
              </a:rPr>
              <a:t>用形旁推敲字的含意</a:t>
            </a:r>
            <a:endParaRPr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endParaRPr lang="en-US" altLang="zh-TW" sz="1200" dirty="0" smtClean="0">
              <a:latin typeface="標楷體" panose="03000509000000000000" pitchFamily="65" charset="-120"/>
              <a:ea typeface="標楷體" panose="03000509000000000000" pitchFamily="65" charset="-120"/>
            </a:endParaRPr>
          </a:p>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marL="0" marR="0" lvl="0" indent="0" algn="l" defTabSz="882305" rtl="0" eaLnBrk="1" fontAlgn="auto" latinLnBrk="0" hangingPunct="1">
              <a:lnSpc>
                <a:spcPct val="100000"/>
              </a:lnSpc>
              <a:spcBef>
                <a:spcPct val="0"/>
              </a:spcBef>
              <a:spcAft>
                <a:spcPts val="0"/>
              </a:spcAft>
              <a:buClrTx/>
              <a:buSzTx/>
              <a:buFontTx/>
              <a:buNone/>
              <a:tabLst/>
              <a:defRPr/>
            </a:pPr>
            <a:endParaRPr kumimoji="1" lang="zh-TW" altLang="zh-HK"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18</a:t>
            </a:fld>
            <a:endParaRPr lang="zh-HK" altLang="en-US"/>
          </a:p>
        </p:txBody>
      </p:sp>
    </p:spTree>
    <p:extLst>
      <p:ext uri="{BB962C8B-B14F-4D97-AF65-F5344CB8AC3E}">
        <p14:creationId xmlns:p14="http://schemas.microsoft.com/office/powerpoint/2010/main" val="1458327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en-US" altLang="zh-TW"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zh-TW" altLang="zh-HK"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上文下理推敲</a:t>
            </a:r>
            <a:endParaRPr kumimoji="1" lang="zh-HK" altLang="en-US"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閱讀句子</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或</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段落</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找出能幫助推敲目標詞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意思的線索</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綜合這些線索，推敲目標詞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的意思</a:t>
            </a:r>
            <a:endParaRPr kumimoji="0" lang="zh-TW" altLang="zh-HK" sz="1200" b="0" i="0" u="none" strike="noStrike" kern="1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19</a:t>
            </a:fld>
            <a:endParaRPr lang="zh-HK" altLang="en-US"/>
          </a:p>
        </p:txBody>
      </p:sp>
    </p:spTree>
    <p:extLst>
      <p:ext uri="{BB962C8B-B14F-4D97-AF65-F5344CB8AC3E}">
        <p14:creationId xmlns:p14="http://schemas.microsoft.com/office/powerpoint/2010/main" val="4235070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20</a:t>
            </a:fld>
            <a:endParaRPr lang="zh-HK" altLang="en-US"/>
          </a:p>
        </p:txBody>
      </p:sp>
    </p:spTree>
    <p:extLst>
      <p:ext uri="{BB962C8B-B14F-4D97-AF65-F5344CB8AC3E}">
        <p14:creationId xmlns:p14="http://schemas.microsoft.com/office/powerpoint/2010/main" val="1973941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zh-HK" altLang="en-US" sz="1200" b="1" u="sng" dirty="0" smtClean="0">
                <a:latin typeface="標楷體" panose="03000509000000000000" pitchFamily="65" charset="-120"/>
                <a:ea typeface="標楷體" panose="03000509000000000000" pitchFamily="65" charset="-120"/>
              </a:rPr>
              <a:t>形旁</a:t>
            </a:r>
            <a:r>
              <a:rPr lang="zh-TW" altLang="en-US" sz="1200" b="1" u="sng" dirty="0" smtClean="0">
                <a:latin typeface="標楷體" panose="03000509000000000000" pitchFamily="65" charset="-120"/>
                <a:ea typeface="標楷體" panose="03000509000000000000" pitchFamily="65" charset="-120"/>
              </a:rPr>
              <a:t>推測</a:t>
            </a:r>
            <a:endParaRPr lang="en-US" altLang="zh-TW" sz="1200" b="1" u="sng" dirty="0" smtClean="0">
              <a:latin typeface="標楷體" panose="03000509000000000000" pitchFamily="65" charset="-120"/>
              <a:ea typeface="標楷體" panose="03000509000000000000" pitchFamily="65" charset="-120"/>
            </a:endParaRPr>
          </a:p>
          <a:p>
            <a:pPr marL="342900" indent="-342900">
              <a:buFont typeface="+mj-lt"/>
              <a:buAutoNum type="arabicParenR"/>
              <a:defRPr/>
            </a:pPr>
            <a:r>
              <a:rPr lang="zh-TW" altLang="zh-HK" sz="1200" dirty="0" smtClean="0">
                <a:latin typeface="標楷體" panose="03000509000000000000" pitchFamily="65" charset="-120"/>
                <a:ea typeface="標楷體" panose="03000509000000000000" pitchFamily="65" charset="-120"/>
              </a:rPr>
              <a:t>觀察目標字，指出哪一部分是形旁</a:t>
            </a:r>
          </a:p>
          <a:p>
            <a:pPr marL="342900" indent="-342900">
              <a:spcBef>
                <a:spcPct val="0"/>
              </a:spcBef>
              <a:buFont typeface="+mj-lt"/>
              <a:buAutoNum type="arabicParenR"/>
            </a:pPr>
            <a:r>
              <a:rPr lang="zh-TW" altLang="en-US" sz="1200" dirty="0" smtClean="0">
                <a:latin typeface="標楷體" panose="03000509000000000000" pitchFamily="65" charset="-120"/>
                <a:ea typeface="標楷體" panose="03000509000000000000" pitchFamily="65" charset="-120"/>
              </a:rPr>
              <a:t>推測</a:t>
            </a:r>
            <a:r>
              <a:rPr lang="zh-TW" altLang="zh-HK" sz="1200" dirty="0" smtClean="0">
                <a:latin typeface="標楷體" panose="03000509000000000000" pitchFamily="65" charset="-120"/>
                <a:ea typeface="標楷體" panose="03000509000000000000" pitchFamily="65" charset="-120"/>
              </a:rPr>
              <a:t>形旁</a:t>
            </a:r>
            <a:r>
              <a:rPr lang="zh-TW" altLang="en-US" sz="1200" dirty="0" smtClean="0">
                <a:latin typeface="標楷體" panose="03000509000000000000" pitchFamily="65" charset="-120"/>
                <a:ea typeface="標楷體" panose="03000509000000000000" pitchFamily="65" charset="-120"/>
              </a:rPr>
              <a:t>的</a:t>
            </a:r>
            <a:r>
              <a:rPr lang="zh-TW" altLang="zh-HK" sz="1200" dirty="0" smtClean="0">
                <a:latin typeface="標楷體" panose="03000509000000000000" pitchFamily="65" charset="-120"/>
                <a:ea typeface="標楷體" panose="03000509000000000000" pitchFamily="65" charset="-120"/>
              </a:rPr>
              <a:t>意思</a:t>
            </a:r>
          </a:p>
          <a:p>
            <a:pPr marL="342900" indent="-342900">
              <a:spcBef>
                <a:spcPct val="0"/>
              </a:spcBef>
              <a:buFont typeface="+mj-lt"/>
              <a:buAutoNum type="arabicParenR"/>
            </a:pPr>
            <a:r>
              <a:rPr lang="zh-TW" altLang="zh-HK" sz="1200" dirty="0" smtClean="0">
                <a:latin typeface="標楷體" panose="03000509000000000000" pitchFamily="65" charset="-120"/>
                <a:ea typeface="標楷體" panose="03000509000000000000" pitchFamily="65" charset="-120"/>
              </a:rPr>
              <a:t>用形旁推敲字的含意</a:t>
            </a:r>
            <a:endParaRPr lang="en-US" altLang="zh-TW" sz="1200" dirty="0" smtClean="0">
              <a:latin typeface="標楷體" panose="03000509000000000000" pitchFamily="65" charset="-120"/>
              <a:ea typeface="標楷體" panose="03000509000000000000" pitchFamily="65" charset="-120"/>
            </a:endParaRPr>
          </a:p>
          <a:p>
            <a:pPr defTabSz="882305">
              <a:spcBef>
                <a:spcPct val="0"/>
              </a:spcBef>
              <a:defRPr/>
            </a:pPr>
            <a:endParaRPr lang="en-US" altLang="zh-TW" b="1" u="sng" dirty="0">
              <a:latin typeface="標楷體" panose="03000509000000000000" pitchFamily="65" charset="-120"/>
              <a:ea typeface="標楷體" panose="03000509000000000000" pitchFamily="65" charset="-120"/>
              <a:cs typeface="Helv"/>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zh-TW" altLang="zh-HK"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上文下理推敲</a:t>
            </a:r>
            <a:endParaRPr kumimoji="1" lang="zh-HK" altLang="en-US" sz="1200" b="1" i="0" u="sng"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閱讀句子</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或</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段落</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找出能幫助推敲目標詞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意思的線索</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綜合這些線索，推敲目標詞</a:t>
            </a:r>
            <a:r>
              <a:rPr kumimoji="0" lang="zh-HK"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的意思</a:t>
            </a:r>
            <a:endParaRPr kumimoji="0" lang="zh-TW" altLang="zh-HK" sz="1200" b="0" i="0" u="none" strike="noStrike" kern="1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solidFill>
                  <a:prstClr val="black"/>
                </a:solidFill>
              </a:rPr>
              <a:pPr/>
              <a:t>21</a:t>
            </a:fld>
            <a:endParaRPr lang="zh-HK" altLang="en-US">
              <a:solidFill>
                <a:prstClr val="black"/>
              </a:solidFill>
            </a:endParaRPr>
          </a:p>
        </p:txBody>
      </p:sp>
    </p:spTree>
    <p:extLst>
      <p:ext uri="{BB962C8B-B14F-4D97-AF65-F5344CB8AC3E}">
        <p14:creationId xmlns:p14="http://schemas.microsoft.com/office/powerpoint/2010/main" val="4109820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zh-HK" altLang="en-US" sz="1200" b="1" u="sng" dirty="0" smtClean="0">
                <a:latin typeface="標楷體" panose="03000509000000000000" pitchFamily="65" charset="-120"/>
                <a:ea typeface="標楷體" panose="03000509000000000000" pitchFamily="65" charset="-120"/>
              </a:rPr>
              <a:t>形旁</a:t>
            </a:r>
            <a:r>
              <a:rPr lang="zh-TW" altLang="en-US" sz="1200" b="1" u="sng" dirty="0" smtClean="0">
                <a:latin typeface="標楷體" panose="03000509000000000000" pitchFamily="65" charset="-120"/>
                <a:ea typeface="標楷體" panose="03000509000000000000" pitchFamily="65" charset="-120"/>
              </a:rPr>
              <a:t>推測</a:t>
            </a:r>
            <a:endParaRPr lang="en-US" altLang="zh-TW" sz="1200" b="1" u="sng" dirty="0" smtClean="0">
              <a:latin typeface="標楷體" panose="03000509000000000000" pitchFamily="65" charset="-120"/>
              <a:ea typeface="標楷體" panose="03000509000000000000" pitchFamily="65" charset="-120"/>
            </a:endParaRPr>
          </a:p>
          <a:p>
            <a:pPr marL="342900" indent="-342900">
              <a:buFont typeface="+mj-lt"/>
              <a:buAutoNum type="arabicParenR"/>
              <a:defRPr/>
            </a:pPr>
            <a:r>
              <a:rPr lang="zh-TW" altLang="zh-HK" sz="1200" dirty="0" smtClean="0">
                <a:latin typeface="標楷體" panose="03000509000000000000" pitchFamily="65" charset="-120"/>
                <a:ea typeface="標楷體" panose="03000509000000000000" pitchFamily="65" charset="-120"/>
              </a:rPr>
              <a:t>觀察目標字，指出哪一部分是形旁</a:t>
            </a:r>
          </a:p>
          <a:p>
            <a:pPr marL="342900" indent="-342900">
              <a:spcBef>
                <a:spcPct val="0"/>
              </a:spcBef>
              <a:buFont typeface="+mj-lt"/>
              <a:buAutoNum type="arabicParenR"/>
            </a:pPr>
            <a:r>
              <a:rPr lang="zh-TW" altLang="en-US" sz="1200" dirty="0" smtClean="0">
                <a:latin typeface="標楷體" panose="03000509000000000000" pitchFamily="65" charset="-120"/>
                <a:ea typeface="標楷體" panose="03000509000000000000" pitchFamily="65" charset="-120"/>
              </a:rPr>
              <a:t>推測</a:t>
            </a:r>
            <a:r>
              <a:rPr lang="zh-TW" altLang="zh-HK" sz="1200" dirty="0" smtClean="0">
                <a:latin typeface="標楷體" panose="03000509000000000000" pitchFamily="65" charset="-120"/>
                <a:ea typeface="標楷體" panose="03000509000000000000" pitchFamily="65" charset="-120"/>
              </a:rPr>
              <a:t>形旁</a:t>
            </a:r>
            <a:r>
              <a:rPr lang="zh-TW" altLang="en-US" sz="1200" dirty="0" smtClean="0">
                <a:latin typeface="標楷體" panose="03000509000000000000" pitchFamily="65" charset="-120"/>
                <a:ea typeface="標楷體" panose="03000509000000000000" pitchFamily="65" charset="-120"/>
              </a:rPr>
              <a:t>的</a:t>
            </a:r>
            <a:r>
              <a:rPr lang="zh-TW" altLang="zh-HK" sz="1200" dirty="0" smtClean="0">
                <a:latin typeface="標楷體" panose="03000509000000000000" pitchFamily="65" charset="-120"/>
                <a:ea typeface="標楷體" panose="03000509000000000000" pitchFamily="65" charset="-120"/>
              </a:rPr>
              <a:t>意思</a:t>
            </a:r>
          </a:p>
          <a:p>
            <a:pPr marL="342900" indent="-342900">
              <a:spcBef>
                <a:spcPct val="0"/>
              </a:spcBef>
              <a:buFont typeface="+mj-lt"/>
              <a:buAutoNum type="arabicParenR"/>
            </a:pPr>
            <a:r>
              <a:rPr lang="zh-TW" altLang="zh-HK" sz="1200" dirty="0" smtClean="0">
                <a:latin typeface="標楷體" panose="03000509000000000000" pitchFamily="65" charset="-120"/>
                <a:ea typeface="標楷體" panose="03000509000000000000" pitchFamily="65" charset="-120"/>
              </a:rPr>
              <a:t>用形旁推敲字的含意</a:t>
            </a:r>
            <a:endParaRPr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endParaRPr lang="en-US" altLang="zh-TW" sz="1200" dirty="0" smtClean="0">
              <a:latin typeface="標楷體" panose="03000509000000000000" pitchFamily="65" charset="-120"/>
              <a:ea typeface="標楷體" panose="03000509000000000000" pitchFamily="65" charset="-120"/>
            </a:endParaRPr>
          </a:p>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marL="220576" marR="0" lvl="0" indent="-220576" algn="l" defTabSz="914400" rtl="0" eaLnBrk="1" fontAlgn="auto" latinLnBrk="0" hangingPunct="1">
              <a:lnSpc>
                <a:spcPct val="100000"/>
              </a:lnSpc>
              <a:spcBef>
                <a:spcPts val="0"/>
              </a:spcBef>
              <a:spcAft>
                <a:spcPts val="0"/>
              </a:spcAft>
              <a:buClrTx/>
              <a:buSzTx/>
              <a:buFontTx/>
              <a:buNone/>
              <a:tabLst/>
              <a:defRPr/>
            </a:pPr>
            <a:endParaRPr kumimoji="1" lang="zh-TW" altLang="zh-HK" dirty="0">
              <a:solidFill>
                <a:prstClr val="black"/>
              </a:solidFill>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22</a:t>
            </a:fld>
            <a:endParaRPr lang="zh-HK" altLang="en-US"/>
          </a:p>
        </p:txBody>
      </p:sp>
    </p:spTree>
    <p:extLst>
      <p:ext uri="{BB962C8B-B14F-4D97-AF65-F5344CB8AC3E}">
        <p14:creationId xmlns:p14="http://schemas.microsoft.com/office/powerpoint/2010/main" val="1242353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zh-HK" altLang="en-US" sz="1200" b="1" u="sng" dirty="0" smtClean="0">
                <a:latin typeface="標楷體" panose="03000509000000000000" pitchFamily="65" charset="-120"/>
                <a:ea typeface="標楷體" panose="03000509000000000000" pitchFamily="65" charset="-120"/>
              </a:rPr>
              <a:t>形旁</a:t>
            </a:r>
            <a:r>
              <a:rPr lang="zh-TW" altLang="en-US" sz="1200" b="1" u="sng" dirty="0" smtClean="0">
                <a:latin typeface="標楷體" panose="03000509000000000000" pitchFamily="65" charset="-120"/>
                <a:ea typeface="標楷體" panose="03000509000000000000" pitchFamily="65" charset="-120"/>
              </a:rPr>
              <a:t>推測</a:t>
            </a:r>
            <a:endParaRPr lang="en-US" altLang="zh-TW" sz="1200" b="1" u="sng" dirty="0" smtClean="0">
              <a:latin typeface="標楷體" panose="03000509000000000000" pitchFamily="65" charset="-120"/>
              <a:ea typeface="標楷體" panose="03000509000000000000" pitchFamily="65" charset="-120"/>
            </a:endParaRPr>
          </a:p>
          <a:p>
            <a:pPr marL="342900" indent="-342900">
              <a:buFont typeface="+mj-lt"/>
              <a:buAutoNum type="arabicParenR"/>
              <a:defRPr/>
            </a:pPr>
            <a:r>
              <a:rPr lang="zh-TW" altLang="zh-HK" sz="1200" dirty="0" smtClean="0">
                <a:latin typeface="標楷體" panose="03000509000000000000" pitchFamily="65" charset="-120"/>
                <a:ea typeface="標楷體" panose="03000509000000000000" pitchFamily="65" charset="-120"/>
              </a:rPr>
              <a:t>觀察目標字，指出哪一部分是形旁</a:t>
            </a:r>
          </a:p>
          <a:p>
            <a:pPr marL="342900" indent="-342900">
              <a:spcBef>
                <a:spcPct val="0"/>
              </a:spcBef>
              <a:buFont typeface="+mj-lt"/>
              <a:buAutoNum type="arabicParenR"/>
            </a:pPr>
            <a:r>
              <a:rPr lang="zh-TW" altLang="en-US" sz="1200" dirty="0" smtClean="0">
                <a:latin typeface="標楷體" panose="03000509000000000000" pitchFamily="65" charset="-120"/>
                <a:ea typeface="標楷體" panose="03000509000000000000" pitchFamily="65" charset="-120"/>
              </a:rPr>
              <a:t>推測</a:t>
            </a:r>
            <a:r>
              <a:rPr lang="zh-TW" altLang="zh-HK" sz="1200" dirty="0" smtClean="0">
                <a:latin typeface="標楷體" panose="03000509000000000000" pitchFamily="65" charset="-120"/>
                <a:ea typeface="標楷體" panose="03000509000000000000" pitchFamily="65" charset="-120"/>
              </a:rPr>
              <a:t>形旁</a:t>
            </a:r>
            <a:r>
              <a:rPr lang="zh-TW" altLang="en-US" sz="1200" dirty="0" smtClean="0">
                <a:latin typeface="標楷體" panose="03000509000000000000" pitchFamily="65" charset="-120"/>
                <a:ea typeface="標楷體" panose="03000509000000000000" pitchFamily="65" charset="-120"/>
              </a:rPr>
              <a:t>的</a:t>
            </a:r>
            <a:r>
              <a:rPr lang="zh-TW" altLang="zh-HK" sz="1200" dirty="0" smtClean="0">
                <a:latin typeface="標楷體" panose="03000509000000000000" pitchFamily="65" charset="-120"/>
                <a:ea typeface="標楷體" panose="03000509000000000000" pitchFamily="65" charset="-120"/>
              </a:rPr>
              <a:t>意思</a:t>
            </a:r>
          </a:p>
          <a:p>
            <a:pPr marL="342900" indent="-342900">
              <a:spcBef>
                <a:spcPct val="0"/>
              </a:spcBef>
              <a:buFont typeface="+mj-lt"/>
              <a:buAutoNum type="arabicParenR"/>
            </a:pPr>
            <a:r>
              <a:rPr lang="zh-TW" altLang="zh-HK" sz="1200" dirty="0" smtClean="0">
                <a:latin typeface="標楷體" panose="03000509000000000000" pitchFamily="65" charset="-120"/>
                <a:ea typeface="標楷體" panose="03000509000000000000" pitchFamily="65" charset="-120"/>
              </a:rPr>
              <a:t>用形旁推敲字的含意</a:t>
            </a:r>
            <a:endParaRPr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endParaRPr lang="en-US" altLang="zh-TW" sz="1200" dirty="0" smtClean="0">
              <a:latin typeface="標楷體" panose="03000509000000000000" pitchFamily="65" charset="-120"/>
              <a:ea typeface="標楷體" panose="03000509000000000000" pitchFamily="65" charset="-120"/>
            </a:endParaRPr>
          </a:p>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marL="0" indent="0">
              <a:spcBef>
                <a:spcPct val="0"/>
              </a:spcBef>
              <a:buFont typeface="+mj-lt"/>
              <a:buNone/>
            </a:pPr>
            <a:endParaRPr kumimoji="1" lang="zh-TW" altLang="zh-HK" dirty="0">
              <a:solidFill>
                <a:prstClr val="black"/>
              </a:solidFill>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23</a:t>
            </a:fld>
            <a:endParaRPr lang="zh-HK" altLang="en-US"/>
          </a:p>
        </p:txBody>
      </p:sp>
    </p:spTree>
    <p:extLst>
      <p:ext uri="{BB962C8B-B14F-4D97-AF65-F5344CB8AC3E}">
        <p14:creationId xmlns:p14="http://schemas.microsoft.com/office/powerpoint/2010/main" val="4136511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24</a:t>
            </a:fld>
            <a:endParaRPr lang="zh-HK" altLang="en-US"/>
          </a:p>
        </p:txBody>
      </p:sp>
    </p:spTree>
    <p:extLst>
      <p:ext uri="{BB962C8B-B14F-4D97-AF65-F5344CB8AC3E}">
        <p14:creationId xmlns:p14="http://schemas.microsoft.com/office/powerpoint/2010/main" val="39159111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marL="220576" indent="-220576" defTabSz="882305">
              <a:defRPr/>
            </a:pPr>
            <a:endParaRPr kumimoji="1" lang="zh-TW" altLang="zh-HK"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25</a:t>
            </a:fld>
            <a:endParaRPr lang="zh-HK" altLang="en-US"/>
          </a:p>
        </p:txBody>
      </p:sp>
    </p:spTree>
    <p:extLst>
      <p:ext uri="{BB962C8B-B14F-4D97-AF65-F5344CB8AC3E}">
        <p14:creationId xmlns:p14="http://schemas.microsoft.com/office/powerpoint/2010/main" val="1657391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zh-TW" altLang="zh-HK" sz="1200" b="1" i="0" u="sng"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上文下理推敲</a:t>
            </a:r>
            <a:endParaRPr kumimoji="1" lang="zh-HK" altLang="en-US" sz="1200" b="1" i="0" u="sng"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閱讀句子</a:t>
            </a:r>
            <a:r>
              <a:rPr kumimoji="0" lang="zh-TW" altLang="en-US"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或</a:t>
            </a:r>
            <a:r>
              <a:rPr kumimoji="0" lang="zh-TW"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段落</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找出能幫助推敲目標詞</a:t>
            </a:r>
            <a:r>
              <a:rPr kumimoji="0" lang="zh-HK"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意思的線索</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tab pos="165432" algn="l"/>
              </a:tabLst>
              <a:defRPr/>
            </a:pPr>
            <a:r>
              <a:rPr kumimoji="0" lang="zh-TW"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綜合這些線索，推敲目標詞</a:t>
            </a:r>
            <a:r>
              <a:rPr kumimoji="0" lang="zh-HK"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彙</a:t>
            </a:r>
            <a:r>
              <a:rPr kumimoji="0" lang="zh-TW" altLang="zh-HK" sz="1200" b="0" i="0" u="none" strike="noStrike" kern="1200" cap="none" spc="0" normalizeH="0" baseline="0" noProof="0" smtClean="0">
                <a:ln>
                  <a:noFill/>
                </a:ln>
                <a:solidFill>
                  <a:prstClr val="black"/>
                </a:solidFill>
                <a:effectLst/>
                <a:uLnTx/>
                <a:uFillTx/>
                <a:latin typeface="標楷體" panose="03000509000000000000" pitchFamily="65" charset="-120"/>
                <a:ea typeface="標楷體" panose="03000509000000000000" pitchFamily="65" charset="-120"/>
                <a:cs typeface="+mn-cs"/>
              </a:rPr>
              <a:t>的意思</a:t>
            </a:r>
            <a:endParaRPr kumimoji="0" lang="zh-TW" altLang="zh-HK" sz="1200" b="0" i="0" u="none" strike="noStrike" kern="1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26</a:t>
            </a:fld>
            <a:endParaRPr lang="zh-HK" altLang="en-US"/>
          </a:p>
        </p:txBody>
      </p:sp>
    </p:spTree>
    <p:extLst>
      <p:ext uri="{BB962C8B-B14F-4D97-AF65-F5344CB8AC3E}">
        <p14:creationId xmlns:p14="http://schemas.microsoft.com/office/powerpoint/2010/main" val="3106021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27</a:t>
            </a:fld>
            <a:endParaRPr lang="zh-HK" altLang="en-US"/>
          </a:p>
        </p:txBody>
      </p:sp>
    </p:spTree>
    <p:extLst>
      <p:ext uri="{BB962C8B-B14F-4D97-AF65-F5344CB8AC3E}">
        <p14:creationId xmlns:p14="http://schemas.microsoft.com/office/powerpoint/2010/main" val="1392858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0576" indent="-220576">
              <a:defRPr/>
            </a:pPr>
            <a:r>
              <a:rPr lang="zh-TW" altLang="zh-HK" sz="1200" b="1" u="sng" dirty="0" smtClean="0">
                <a:latin typeface="標楷體" panose="03000509000000000000" pitchFamily="65" charset="-120"/>
                <a:ea typeface="標楷體" panose="03000509000000000000" pitchFamily="65" charset="-120"/>
              </a:rPr>
              <a:t>字根配詞</a:t>
            </a:r>
            <a:endParaRPr lang="en-US" altLang="zh-TW" sz="1200" u="sng"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將</a:t>
            </a:r>
            <a:r>
              <a:rPr kumimoji="1" lang="zh-TW" altLang="en-US" sz="1200" dirty="0" smtClean="0">
                <a:latin typeface="標楷體" panose="03000509000000000000" pitchFamily="65" charset="-120"/>
                <a:ea typeface="標楷體" panose="03000509000000000000" pitchFamily="65" charset="-120"/>
              </a:rPr>
              <a:t>目標</a:t>
            </a:r>
            <a:r>
              <a:rPr kumimoji="1" lang="zh-TW" altLang="zh-HK" sz="1200" dirty="0" smtClean="0">
                <a:latin typeface="標楷體" panose="03000509000000000000" pitchFamily="65" charset="-120"/>
                <a:ea typeface="標楷體" panose="03000509000000000000" pitchFamily="65" charset="-120"/>
              </a:rPr>
              <a:t>字詞組合分拆成有意思的單位</a:t>
            </a: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把分拆了的單位配上適當的字詞，成為另一字詞組合</a:t>
            </a:r>
            <a:endParaRPr kumimoji="1" lang="en-US" altLang="zh-TW" sz="1200" dirty="0" smtClean="0">
              <a:latin typeface="標楷體" panose="03000509000000000000" pitchFamily="65" charset="-120"/>
              <a:ea typeface="標楷體" panose="03000509000000000000" pitchFamily="65" charset="-120"/>
            </a:endParaRPr>
          </a:p>
          <a:p>
            <a:pPr marL="342900" indent="-342900">
              <a:spcBef>
                <a:spcPct val="0"/>
              </a:spcBef>
              <a:buFont typeface="+mj-lt"/>
              <a:buAutoNum type="arabicParenR"/>
            </a:pPr>
            <a:r>
              <a:rPr kumimoji="1" lang="zh-TW" altLang="zh-HK" sz="1200" dirty="0" smtClean="0">
                <a:latin typeface="標楷體" panose="03000509000000000000" pitchFamily="65" charset="-120"/>
                <a:ea typeface="標楷體" panose="03000509000000000000" pitchFamily="65" charset="-120"/>
              </a:rPr>
              <a:t>綜合所有單位的意思，推敲整個字詞組合的意思</a:t>
            </a:r>
          </a:p>
          <a:p>
            <a:pPr>
              <a:defRPr/>
            </a:pPr>
            <a:endParaRPr kumimoji="1" lang="zh-TW" altLang="zh-HK"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28</a:t>
            </a:fld>
            <a:endParaRPr lang="zh-HK" altLang="en-US"/>
          </a:p>
        </p:txBody>
      </p:sp>
    </p:spTree>
    <p:extLst>
      <p:ext uri="{BB962C8B-B14F-4D97-AF65-F5344CB8AC3E}">
        <p14:creationId xmlns:p14="http://schemas.microsoft.com/office/powerpoint/2010/main" val="5208910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latin typeface="標楷體" panose="03000509000000000000" pitchFamily="65" charset="-120"/>
                <a:ea typeface="標楷體" panose="03000509000000000000" pitchFamily="65" charset="-120"/>
              </a:rPr>
              <a:t>部分策略參考自教育局言語及聽覺服務組 </a:t>
            </a:r>
            <a:r>
              <a:rPr lang="en-US" altLang="zh-TW" dirty="0" smtClean="0">
                <a:latin typeface="標楷體" panose="03000509000000000000" pitchFamily="65" charset="-120"/>
                <a:ea typeface="標楷體" panose="03000509000000000000" pitchFamily="65" charset="-120"/>
              </a:rPr>
              <a:t>(2014)</a:t>
            </a:r>
            <a:r>
              <a:rPr lang="zh-TW" altLang="en-US" dirty="0" smtClean="0">
                <a:latin typeface="標楷體" panose="03000509000000000000" pitchFamily="65" charset="-120"/>
                <a:ea typeface="標楷體" panose="03000509000000000000" pitchFamily="65" charset="-120"/>
              </a:rPr>
              <a:t>「理解策略學得快  輕鬆閱讀無疆界」 資源套</a:t>
            </a:r>
            <a:endParaRPr lang="zh-TW"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29</a:t>
            </a:fld>
            <a:endParaRPr lang="zh-HK" altLang="en-US"/>
          </a:p>
        </p:txBody>
      </p:sp>
    </p:spTree>
    <p:extLst>
      <p:ext uri="{BB962C8B-B14F-4D97-AF65-F5344CB8AC3E}">
        <p14:creationId xmlns:p14="http://schemas.microsoft.com/office/powerpoint/2010/main" val="2199711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1" hangingPunct="1">
              <a:buFontTx/>
              <a:buNone/>
            </a:pPr>
            <a:r>
              <a:rPr lang="zh-TW" altLang="en-US" dirty="0" smtClean="0">
                <a:latin typeface="標楷體" panose="03000509000000000000" pitchFamily="65" charset="-120"/>
                <a:ea typeface="標楷體" panose="03000509000000000000" pitchFamily="65" charset="-120"/>
              </a:rPr>
              <a:t>引導學生認識 </a:t>
            </a:r>
            <a:r>
              <a:rPr lang="en-US" altLang="zh-TW" dirty="0" smtClean="0">
                <a:latin typeface="標楷體" panose="03000509000000000000" pitchFamily="65" charset="-120"/>
                <a:ea typeface="標楷體" panose="03000509000000000000" pitchFamily="65" charset="-120"/>
              </a:rPr>
              <a:t>:</a:t>
            </a:r>
          </a:p>
          <a:p>
            <a:pPr eaLnBrk="1" hangingPunct="1">
              <a:buFontTx/>
              <a:buNone/>
            </a:pPr>
            <a:r>
              <a:rPr lang="zh-TW" altLang="en-US" dirty="0" smtClean="0">
                <a:latin typeface="標楷體" panose="03000509000000000000" pitchFamily="65" charset="-120"/>
                <a:ea typeface="標楷體" panose="03000509000000000000" pitchFamily="65" charset="-120"/>
              </a:rPr>
              <a:t>辨識話語</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篇章的目的</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功能</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有助推測文體</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語體</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類別</a:t>
            </a:r>
          </a:p>
          <a:p>
            <a:pPr eaLnBrk="1" hangingPunct="1">
              <a:buFontTx/>
              <a:buNone/>
            </a:pPr>
            <a:r>
              <a:rPr lang="zh-TW" altLang="en-US" dirty="0" smtClean="0">
                <a:latin typeface="標楷體" panose="03000509000000000000" pitchFamily="65" charset="-120"/>
                <a:ea typeface="標楷體" panose="03000509000000000000" pitchFamily="65" charset="-120"/>
              </a:rPr>
              <a:t>推測文體</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語體</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類別後，在腦海中或紙上繪出一幅視覺組織圖，並將關鍵詞</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資料填寫於組織圖的適當位置，這樣有助理解話語篇章的內容</a:t>
            </a:r>
          </a:p>
          <a:p>
            <a:pPr eaLnBrk="1" hangingPunct="1">
              <a:buFontTx/>
              <a:buNone/>
            </a:pPr>
            <a:endParaRPr lang="en-US" altLang="zh-TW"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30</a:t>
            </a:fld>
            <a:endParaRPr lang="zh-HK" altLang="en-US"/>
          </a:p>
        </p:txBody>
      </p:sp>
    </p:spTree>
    <p:extLst>
      <p:ext uri="{BB962C8B-B14F-4D97-AF65-F5344CB8AC3E}">
        <p14:creationId xmlns:p14="http://schemas.microsoft.com/office/powerpoint/2010/main" val="4140547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31</a:t>
            </a:fld>
            <a:endParaRPr lang="zh-HK" altLang="en-US"/>
          </a:p>
        </p:txBody>
      </p:sp>
    </p:spTree>
    <p:extLst>
      <p:ext uri="{BB962C8B-B14F-4D97-AF65-F5344CB8AC3E}">
        <p14:creationId xmlns:p14="http://schemas.microsoft.com/office/powerpoint/2010/main" val="3819899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引導同學從篇名或首一、二段及尾段推測文體</a:t>
            </a:r>
            <a:r>
              <a:rPr kumimoji="0" lang="en-US" altLang="zh-TW"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語體</a:t>
            </a:r>
            <a:r>
              <a:rPr kumimoji="0" lang="en-US" altLang="zh-TW"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類別</a:t>
            </a: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32</a:t>
            </a:fld>
            <a:endParaRPr lang="zh-HK" altLang="en-US"/>
          </a:p>
        </p:txBody>
      </p:sp>
    </p:spTree>
    <p:extLst>
      <p:ext uri="{BB962C8B-B14F-4D97-AF65-F5344CB8AC3E}">
        <p14:creationId xmlns:p14="http://schemas.microsoft.com/office/powerpoint/2010/main" val="2697406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smtClean="0">
                <a:latin typeface="標楷體" panose="03000509000000000000" pitchFamily="65" charset="-120"/>
                <a:ea typeface="標楷體" panose="03000509000000000000" pitchFamily="65" charset="-120"/>
              </a:rPr>
              <a:t>標題</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篇名中的文體標誌可</a:t>
            </a:r>
            <a:r>
              <a:rPr lang="zh-TW" altLang="en-US" sz="1200" dirty="0" smtClean="0">
                <a:latin typeface="標楷體" panose="03000509000000000000" pitchFamily="65" charset="-120"/>
                <a:ea typeface="標楷體" panose="03000509000000000000" pitchFamily="65" charset="-120"/>
                <a:sym typeface="Wingdings" pitchFamily="2" charset="2"/>
              </a:rPr>
              <a:t>幫助</a:t>
            </a:r>
            <a:r>
              <a:rPr lang="zh-TW" altLang="en-US" sz="1200" dirty="0" smtClean="0">
                <a:latin typeface="標楷體" panose="03000509000000000000" pitchFamily="65" charset="-120"/>
                <a:ea typeface="標楷體" panose="03000509000000000000" pitchFamily="65" charset="-120"/>
              </a:rPr>
              <a:t>辨識話語</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篇章的目的</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功能</a:t>
            </a:r>
            <a:endParaRPr lang="zh-HK" altLang="en-US" sz="1200" dirty="0" smtClean="0">
              <a:latin typeface="標楷體" panose="03000509000000000000" pitchFamily="65" charset="-120"/>
              <a:ea typeface="標楷體" panose="03000509000000000000" pitchFamily="65" charset="-120"/>
            </a:endParaRPr>
          </a:p>
          <a:p>
            <a:pPr defTabSz="882305">
              <a:defRPr/>
            </a:pPr>
            <a:endParaRPr lang="zh-HK"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2752741E-1102-4CC9-9EA6-58C9A6187904}" type="slidenum">
              <a:rPr lang="zh-HK" altLang="en-US" smtClean="0"/>
              <a:t>33</a:t>
            </a:fld>
            <a:endParaRPr lang="zh-HK" altLang="en-US"/>
          </a:p>
        </p:txBody>
      </p:sp>
    </p:spTree>
    <p:extLst>
      <p:ext uri="{BB962C8B-B14F-4D97-AF65-F5344CB8AC3E}">
        <p14:creationId xmlns:p14="http://schemas.microsoft.com/office/powerpoint/2010/main" val="1521099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latin typeface="標楷體" panose="03000509000000000000" pitchFamily="65" charset="-120"/>
                <a:ea typeface="標楷體" panose="03000509000000000000" pitchFamily="65" charset="-120"/>
              </a:rPr>
              <a:t>教師引導同學初步了解首一、二段及尾段的內容，從而推測文體</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語體</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類別</a:t>
            </a:r>
            <a:endParaRPr lang="en-US" altLang="zh-TW" dirty="0" smtClean="0">
              <a:latin typeface="標楷體" panose="03000509000000000000" pitchFamily="65" charset="-120"/>
              <a:ea typeface="標楷體" panose="03000509000000000000" pitchFamily="65" charset="-120"/>
            </a:endParaRPr>
          </a:p>
          <a:p>
            <a:pPr marL="0" indent="0">
              <a:buFont typeface="+mj-lt"/>
              <a:buNone/>
            </a:pPr>
            <a:r>
              <a:rPr lang="zh-TW" altLang="en-US" dirty="0" smtClean="0">
                <a:latin typeface="標楷體" panose="03000509000000000000" pitchFamily="65" charset="-120"/>
                <a:ea typeface="標楷體" panose="03000509000000000000" pitchFamily="65" charset="-120"/>
              </a:rPr>
              <a:t>文章的首一、二段有記敍文的元素 </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時、地、人、事</a:t>
            </a:r>
            <a:r>
              <a:rPr lang="en-US" altLang="zh-TW" dirty="0" smtClean="0">
                <a:latin typeface="標楷體" panose="03000509000000000000" pitchFamily="65" charset="-120"/>
                <a:ea typeface="標楷體" panose="03000509000000000000" pitchFamily="65" charset="-120"/>
              </a:rPr>
              <a:t>)</a:t>
            </a:r>
            <a:endParaRPr lang="zh-TW" altLang="en-US" dirty="0" smtClean="0">
              <a:latin typeface="標楷體" panose="03000509000000000000" pitchFamily="65" charset="-120"/>
              <a:ea typeface="標楷體" panose="03000509000000000000" pitchFamily="65" charset="-120"/>
            </a:endParaRPr>
          </a:p>
          <a:p>
            <a:pPr marL="0" indent="0">
              <a:buFont typeface="+mj-lt"/>
              <a:buNone/>
            </a:pPr>
            <a:r>
              <a:rPr lang="zh-TW" altLang="en-US" dirty="0" smtClean="0">
                <a:latin typeface="標楷體" panose="03000509000000000000" pitchFamily="65" charset="-120"/>
                <a:ea typeface="標楷體" panose="03000509000000000000" pitchFamily="65" charset="-120"/>
              </a:rPr>
              <a:t>      </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時：那年冬天</a:t>
            </a:r>
          </a:p>
          <a:p>
            <a:pPr marL="0" indent="0">
              <a:buFont typeface="+mj-lt"/>
              <a:buNone/>
            </a:pPr>
            <a:r>
              <a:rPr lang="zh-TW" altLang="en-US" dirty="0" smtClean="0">
                <a:latin typeface="標楷體" panose="03000509000000000000" pitchFamily="65" charset="-120"/>
                <a:ea typeface="標楷體" panose="03000509000000000000" pitchFamily="65" charset="-120"/>
              </a:rPr>
              <a:t>      </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地：徐州</a:t>
            </a:r>
            <a:endParaRPr lang="en-US" altLang="zh-TW" dirty="0" smtClean="0">
              <a:latin typeface="標楷體" panose="03000509000000000000" pitchFamily="65" charset="-120"/>
              <a:ea typeface="標楷體" panose="03000509000000000000" pitchFamily="65" charset="-120"/>
            </a:endParaRPr>
          </a:p>
          <a:p>
            <a:pPr marL="0" indent="0">
              <a:buFont typeface="+mj-lt"/>
              <a:buNone/>
            </a:pPr>
            <a:r>
              <a:rPr lang="en-US" altLang="zh-TW" baseline="0" dirty="0" smtClean="0">
                <a:latin typeface="標楷體" panose="03000509000000000000" pitchFamily="65" charset="-120"/>
                <a:ea typeface="標楷體" panose="03000509000000000000" pitchFamily="65" charset="-120"/>
              </a:rPr>
              <a:t>      *</a:t>
            </a:r>
            <a:r>
              <a:rPr lang="zh-TW" altLang="en-US" dirty="0" smtClean="0">
                <a:latin typeface="標楷體" panose="03000509000000000000" pitchFamily="65" charset="-120"/>
                <a:ea typeface="標楷體" panose="03000509000000000000" pitchFamily="65" charset="-120"/>
              </a:rPr>
              <a:t>人：</a:t>
            </a:r>
            <a:r>
              <a:rPr lang="zh-TW" altLang="en-US" b="0" dirty="0" smtClean="0">
                <a:latin typeface="標楷體" panose="03000509000000000000" pitchFamily="65" charset="-120"/>
                <a:ea typeface="標楷體" panose="03000509000000000000" pitchFamily="65" charset="-120"/>
              </a:rPr>
              <a:t>父親和我</a:t>
            </a:r>
            <a:r>
              <a:rPr lang="en-US" altLang="zh-TW" b="0" dirty="0" smtClean="0">
                <a:latin typeface="標楷體" panose="03000509000000000000" pitchFamily="65" charset="-120"/>
                <a:ea typeface="標楷體" panose="03000509000000000000" pitchFamily="65" charset="-120"/>
              </a:rPr>
              <a:t>(</a:t>
            </a:r>
            <a:r>
              <a:rPr lang="zh-TW" altLang="en-US" b="0" dirty="0" smtClean="0">
                <a:latin typeface="標楷體" panose="03000509000000000000" pitchFamily="65" charset="-120"/>
                <a:ea typeface="標楷體" panose="03000509000000000000" pitchFamily="65" charset="-120"/>
              </a:rPr>
              <a:t>作者</a:t>
            </a:r>
            <a:r>
              <a:rPr lang="en-US" altLang="zh-TW" b="0" dirty="0" smtClean="0">
                <a:latin typeface="標楷體" panose="03000509000000000000" pitchFamily="65" charset="-120"/>
                <a:ea typeface="標楷體" panose="03000509000000000000" pitchFamily="65" charset="-120"/>
              </a:rPr>
              <a:t>)</a:t>
            </a:r>
          </a:p>
          <a:p>
            <a:pPr marL="0" indent="0">
              <a:buFont typeface="+mj-lt"/>
              <a:buNone/>
            </a:pPr>
            <a:r>
              <a:rPr lang="zh-TW" altLang="en-US" dirty="0" smtClean="0">
                <a:latin typeface="標楷體" panose="03000509000000000000" pitchFamily="65" charset="-120"/>
                <a:ea typeface="標楷體" panose="03000509000000000000" pitchFamily="65" charset="-120"/>
              </a:rPr>
              <a:t>      </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事：奔喪回家，其後與父往</a:t>
            </a:r>
            <a:r>
              <a:rPr lang="zh-TW" altLang="zh-HK" sz="1200" dirty="0" smtClean="0">
                <a:latin typeface="標楷體" panose="03000509000000000000" pitchFamily="65" charset="-120"/>
                <a:ea typeface="標楷體" panose="03000509000000000000" pitchFamily="65" charset="-120"/>
                <a:cs typeface="+mn-cs"/>
              </a:rPr>
              <a:t>南京</a:t>
            </a:r>
            <a:r>
              <a:rPr lang="zh-TW" altLang="en-US" sz="1200" dirty="0" smtClean="0">
                <a:latin typeface="標楷體" panose="03000509000000000000" pitchFamily="65" charset="-120"/>
                <a:ea typeface="標楷體" panose="03000509000000000000" pitchFamily="65" charset="-120"/>
                <a:cs typeface="+mn-cs"/>
              </a:rPr>
              <a:t>去</a:t>
            </a:r>
            <a:endParaRPr lang="en-US" altLang="zh-TW" sz="1200" dirty="0" smtClean="0">
              <a:latin typeface="標楷體" panose="03000509000000000000" pitchFamily="65" charset="-120"/>
              <a:ea typeface="標楷體" panose="03000509000000000000" pitchFamily="65" charset="-120"/>
              <a:cs typeface="+mn-cs"/>
            </a:endParaRPr>
          </a:p>
          <a:p>
            <a:pPr marL="0" indent="0">
              <a:buFont typeface="+mj-lt"/>
              <a:buNone/>
            </a:pPr>
            <a:r>
              <a:rPr lang="en-US" altLang="zh-TW" sz="1200" baseline="0" dirty="0" smtClean="0">
                <a:latin typeface="標楷體" panose="03000509000000000000" pitchFamily="65" charset="-120"/>
                <a:ea typeface="標楷體" panose="03000509000000000000" pitchFamily="65" charset="-120"/>
                <a:cs typeface="+mn-cs"/>
              </a:rPr>
              <a:t>   </a:t>
            </a:r>
          </a:p>
          <a:p>
            <a:pPr marL="0" indent="0">
              <a:buFont typeface="+mj-lt"/>
              <a:buNone/>
            </a:pPr>
            <a:r>
              <a:rPr lang="en-US" altLang="zh-TW" sz="1200" baseline="0" dirty="0" smtClean="0">
                <a:latin typeface="標楷體" panose="03000509000000000000" pitchFamily="65" charset="-120"/>
                <a:ea typeface="標楷體" panose="03000509000000000000" pitchFamily="65" charset="-120"/>
                <a:cs typeface="+mn-cs"/>
              </a:rPr>
              <a:t> </a:t>
            </a:r>
            <a:r>
              <a:rPr lang="zh-TW" altLang="en-US" sz="1200" baseline="0" dirty="0" smtClean="0">
                <a:latin typeface="標楷體" panose="03000509000000000000" pitchFamily="65" charset="-120"/>
                <a:ea typeface="標楷體" panose="03000509000000000000" pitchFamily="65" charset="-120"/>
                <a:cs typeface="+mn-cs"/>
                <a:sym typeface="Wingdings" panose="05000000000000000000" pitchFamily="2" charset="2"/>
              </a:rPr>
              <a:t>*</a:t>
            </a:r>
            <a:r>
              <a:rPr lang="zh-TW" altLang="en-US" sz="1200" dirty="0" smtClean="0">
                <a:latin typeface="標楷體" panose="03000509000000000000" pitchFamily="65" charset="-120"/>
                <a:ea typeface="標楷體" panose="03000509000000000000" pitchFamily="65" charset="-120"/>
                <a:cs typeface="+mn-cs"/>
              </a:rPr>
              <a:t>內容</a:t>
            </a:r>
            <a:r>
              <a:rPr lang="zh-TW" altLang="en-US" sz="1200" baseline="0" dirty="0" smtClean="0">
                <a:latin typeface="標楷體" panose="03000509000000000000" pitchFamily="65" charset="-120"/>
                <a:ea typeface="標楷體" panose="03000509000000000000" pitchFamily="65" charset="-120"/>
                <a:cs typeface="+mn-cs"/>
                <a:sym typeface="Wingdings" panose="05000000000000000000" pitchFamily="2" charset="2"/>
              </a:rPr>
              <a:t>也有</a:t>
            </a:r>
            <a:r>
              <a:rPr lang="zh-TW" altLang="en-US" sz="1200" dirty="0" smtClean="0">
                <a:latin typeface="標楷體" panose="03000509000000000000" pitchFamily="65" charset="-120"/>
                <a:ea typeface="標楷體" panose="03000509000000000000" pitchFamily="65" charset="-120"/>
                <a:cs typeface="+mn-cs"/>
              </a:rPr>
              <a:t>抒情成分 </a:t>
            </a:r>
            <a:r>
              <a:rPr lang="en-US" altLang="zh-TW" sz="1200" dirty="0" smtClean="0">
                <a:latin typeface="標楷體" panose="03000509000000000000" pitchFamily="65" charset="-120"/>
                <a:ea typeface="標楷體" panose="03000509000000000000" pitchFamily="65" charset="-120"/>
                <a:cs typeface="+mn-cs"/>
                <a:sym typeface="Wingdings" panose="05000000000000000000" pitchFamily="2" charset="2"/>
              </a:rPr>
              <a:t></a:t>
            </a:r>
            <a:r>
              <a:rPr lang="en-US" altLang="zh-TW" sz="1200" dirty="0" smtClean="0">
                <a:latin typeface="標楷體" panose="03000509000000000000" pitchFamily="65" charset="-120"/>
                <a:ea typeface="標楷體" panose="03000509000000000000" pitchFamily="65" charset="-120"/>
                <a:cs typeface="+mn-cs"/>
              </a:rPr>
              <a:t> </a:t>
            </a:r>
            <a:r>
              <a:rPr lang="zh-HK" altLang="en-US" sz="1200" dirty="0" smtClean="0">
                <a:latin typeface="標楷體" panose="03000509000000000000" pitchFamily="65" charset="-120"/>
                <a:ea typeface="標楷體" panose="03000509000000000000" pitchFamily="65" charset="-120"/>
                <a:cs typeface="+mn-cs"/>
              </a:rPr>
              <a:t>對父親思念</a:t>
            </a:r>
          </a:p>
          <a:p>
            <a:pPr marL="0" indent="0">
              <a:buFont typeface="+mj-lt"/>
              <a:buNone/>
            </a:pPr>
            <a:endParaRPr lang="en-US" altLang="zh-TW" sz="1200" dirty="0" smtClean="0">
              <a:latin typeface="標楷體" panose="03000509000000000000" pitchFamily="65" charset="-120"/>
              <a:ea typeface="標楷體" panose="03000509000000000000" pitchFamily="65" charset="-120"/>
              <a:cs typeface="+mn-cs"/>
            </a:endParaRPr>
          </a:p>
          <a:p>
            <a:pPr marL="0" indent="0">
              <a:buFont typeface="+mj-lt"/>
              <a:buNone/>
            </a:pPr>
            <a:endParaRPr lang="en-US" altLang="zh-TW" dirty="0" smtClean="0">
              <a:latin typeface="標楷體" panose="03000509000000000000" pitchFamily="65" charset="-120"/>
              <a:ea typeface="標楷體" panose="03000509000000000000" pitchFamily="65" charset="-120"/>
            </a:endParaRPr>
          </a:p>
          <a:p>
            <a:pPr marL="0" indent="0">
              <a:buFont typeface="+mj-lt"/>
              <a:buNone/>
            </a:pPr>
            <a:r>
              <a:rPr lang="en-US" altLang="zh-TW" baseline="0" dirty="0" smtClean="0">
                <a:latin typeface="標楷體" panose="03000509000000000000" pitchFamily="65" charset="-120"/>
                <a:ea typeface="標楷體" panose="03000509000000000000" pitchFamily="65" charset="-120"/>
              </a:rPr>
              <a:t>      </a:t>
            </a:r>
            <a:endParaRPr lang="zh-TW" altLang="en-US" dirty="0" smtClean="0">
              <a:latin typeface="標楷體" panose="03000509000000000000" pitchFamily="65" charset="-120"/>
              <a:ea typeface="標楷體" panose="03000509000000000000" pitchFamily="65" charset="-120"/>
            </a:endParaRPr>
          </a:p>
          <a:p>
            <a:pPr marL="228600" indent="-228600">
              <a:buFont typeface="+mj-lt"/>
              <a:buAutoNum type="arabicPeriod"/>
            </a:pPr>
            <a:endParaRPr lang="en-US" altLang="zh-TW" dirty="0" smtClean="0">
              <a:latin typeface="標楷體" panose="03000509000000000000" pitchFamily="65" charset="-120"/>
              <a:ea typeface="標楷體" panose="03000509000000000000" pitchFamily="65" charset="-120"/>
            </a:endParaRP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altLang="zh-TW" dirty="0" smtClean="0">
              <a:latin typeface="標楷體" panose="03000509000000000000" pitchFamily="65" charset="-120"/>
              <a:ea typeface="標楷體" panose="03000509000000000000" pitchFamily="65" charset="-120"/>
            </a:endParaRPr>
          </a:p>
          <a:p>
            <a:endParaRPr lang="en-US" altLang="zh-TW" dirty="0" smtClean="0">
              <a:latin typeface="標楷體" panose="03000509000000000000" pitchFamily="65" charset="-120"/>
              <a:ea typeface="標楷體" panose="03000509000000000000" pitchFamily="65" charset="-120"/>
            </a:endParaRPr>
          </a:p>
          <a:p>
            <a:endParaRPr lang="zh-TW" altLang="en-US" dirty="0" smtClean="0">
              <a:latin typeface="標楷體" panose="03000509000000000000" pitchFamily="65" charset="-120"/>
              <a:ea typeface="標楷體" panose="03000509000000000000" pitchFamily="65" charset="-120"/>
            </a:endParaRPr>
          </a:p>
          <a:p>
            <a:endParaRPr lang="zh-HK"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34</a:t>
            </a:fld>
            <a:endParaRPr lang="zh-HK" altLang="en-US"/>
          </a:p>
        </p:txBody>
      </p:sp>
    </p:spTree>
    <p:extLst>
      <p:ext uri="{BB962C8B-B14F-4D97-AF65-F5344CB8AC3E}">
        <p14:creationId xmlns:p14="http://schemas.microsoft.com/office/powerpoint/2010/main" val="3942769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引導同學從篇名或首一、二段及尾段推測文體</a:t>
            </a:r>
            <a:r>
              <a:rPr kumimoji="0" lang="en-US" altLang="zh-TW"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語體</a:t>
            </a:r>
            <a:r>
              <a:rPr kumimoji="0" lang="en-US" altLang="zh-TW"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12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類別</a:t>
            </a:r>
            <a:endParaRPr kumimoji="0" lang="zh-HK" altLang="en-US" sz="12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35</a:t>
            </a:fld>
            <a:endParaRPr lang="zh-HK" altLang="en-US"/>
          </a:p>
        </p:txBody>
      </p:sp>
    </p:spTree>
    <p:extLst>
      <p:ext uri="{BB962C8B-B14F-4D97-AF65-F5344CB8AC3E}">
        <p14:creationId xmlns:p14="http://schemas.microsoft.com/office/powerpoint/2010/main" val="30186182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36</a:t>
            </a:fld>
            <a:endParaRPr lang="zh-HK" altLang="en-US"/>
          </a:p>
        </p:txBody>
      </p:sp>
    </p:spTree>
    <p:extLst>
      <p:ext uri="{BB962C8B-B14F-4D97-AF65-F5344CB8AC3E}">
        <p14:creationId xmlns:p14="http://schemas.microsoft.com/office/powerpoint/2010/main" val="1760623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運用圖表把記敍文的元素及內容整合，使學生容易理解文章的內容。</a:t>
            </a:r>
          </a:p>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步驟：</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以段與段之間的時間、地點的改變而劃分場景；</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從每個場景找出記敍結構元素（時間、人物、地點、起因、反應、經過、結果、感想），然後寫入圖表中適當的空格內 </a:t>
            </a: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37</a:t>
            </a:fld>
            <a:endParaRPr lang="zh-HK" altLang="en-US"/>
          </a:p>
        </p:txBody>
      </p:sp>
    </p:spTree>
    <p:extLst>
      <p:ext uri="{BB962C8B-B14F-4D97-AF65-F5344CB8AC3E}">
        <p14:creationId xmlns:p14="http://schemas.microsoft.com/office/powerpoint/2010/main" val="27999239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運用圖表把記敍文的元素及內容整合，使學生容易理解文章的內容。</a:t>
            </a:r>
          </a:p>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步驟：</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以段與段之間的時間、地點的改變而劃分場景；</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從每個場景找出記敍結構元素（時間、人物、地點、起因、反應、經過、結果、感想），然後寫入圖表中適當的空格內 </a:t>
            </a:r>
          </a:p>
          <a:p>
            <a:pPr>
              <a:defRPr/>
            </a:pPr>
            <a:endParaRPr lang="en-US" altLang="zh-TW"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38</a:t>
            </a:fld>
            <a:endParaRPr lang="zh-HK" altLang="en-US"/>
          </a:p>
        </p:txBody>
      </p:sp>
    </p:spTree>
    <p:extLst>
      <p:ext uri="{BB962C8B-B14F-4D97-AF65-F5344CB8AC3E}">
        <p14:creationId xmlns:p14="http://schemas.microsoft.com/office/powerpoint/2010/main" val="27999239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39</a:t>
            </a:fld>
            <a:endParaRPr lang="zh-HK" altLang="en-US"/>
          </a:p>
        </p:txBody>
      </p:sp>
    </p:spTree>
    <p:extLst>
      <p:ext uri="{BB962C8B-B14F-4D97-AF65-F5344CB8AC3E}">
        <p14:creationId xmlns:p14="http://schemas.microsoft.com/office/powerpoint/2010/main" val="2263795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運用圖表把記敍文的元素及內容整合，使學生容易理解文章的內容。</a:t>
            </a:r>
          </a:p>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步驟：</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以段與段之間的時間、地點的改變而劃分場景；</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從每個場景找出記敍結構元素（時間、人物、地點、起因、反應、經過、結果、感想），然後寫入圖表中適當的空格內 </a:t>
            </a:r>
          </a:p>
          <a:p>
            <a:pPr>
              <a:defRPr/>
            </a:pPr>
            <a:endParaRPr lang="en-US" altLang="zh-TW"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40</a:t>
            </a:fld>
            <a:endParaRPr lang="zh-HK" altLang="en-US"/>
          </a:p>
        </p:txBody>
      </p:sp>
    </p:spTree>
    <p:extLst>
      <p:ext uri="{BB962C8B-B14F-4D97-AF65-F5344CB8AC3E}">
        <p14:creationId xmlns:p14="http://schemas.microsoft.com/office/powerpoint/2010/main" val="27999239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運用圖表把記敍文的元素及內容整合，使學生容易理解文章的內容。</a:t>
            </a:r>
          </a:p>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步驟：</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以段與段之間的時間、地點的改變而劃分場景；</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從每個場景找出記敍結構元素（時間、人物、地點、起因、反應、經過、結果、感想），然後寫入圖表中適當的空格內 </a:t>
            </a:r>
          </a:p>
          <a:p>
            <a:pPr>
              <a:defRPr/>
            </a:pPr>
            <a:endParaRPr lang="en-US" altLang="zh-TW"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41</a:t>
            </a:fld>
            <a:endParaRPr lang="zh-HK" altLang="en-US"/>
          </a:p>
        </p:txBody>
      </p:sp>
    </p:spTree>
    <p:extLst>
      <p:ext uri="{BB962C8B-B14F-4D97-AF65-F5344CB8AC3E}">
        <p14:creationId xmlns:p14="http://schemas.microsoft.com/office/powerpoint/2010/main" val="27999239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運用圖表把記敍文的元素及內容整合，使學生容易理解文章的內容。</a:t>
            </a:r>
          </a:p>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步驟：</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以段與段之間的時間、地點的改變而劃分場景；</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從每個場景找出記敍結構元素（時間、人物、地點、起因、反應、經過、結果、感想），然後寫入圖表中適當的空格內 </a:t>
            </a:r>
          </a:p>
          <a:p>
            <a:pPr>
              <a:defRPr/>
            </a:pPr>
            <a:endParaRPr lang="en-US" altLang="zh-TW"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42</a:t>
            </a:fld>
            <a:endParaRPr lang="zh-HK" altLang="en-US"/>
          </a:p>
        </p:txBody>
      </p:sp>
    </p:spTree>
    <p:extLst>
      <p:ext uri="{BB962C8B-B14F-4D97-AF65-F5344CB8AC3E}">
        <p14:creationId xmlns:p14="http://schemas.microsoft.com/office/powerpoint/2010/main" val="27999239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latin typeface="標楷體" panose="03000509000000000000" pitchFamily="65" charset="-120"/>
                <a:ea typeface="標楷體" panose="03000509000000000000" pitchFamily="65" charset="-120"/>
              </a:rPr>
              <a:t>引導學生根據上文下理提供的線索和已有知識去推論，從而理解作者所表達的深層意義</a:t>
            </a:r>
            <a:endParaRPr lang="zh-HK" altLang="en-US"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43</a:t>
            </a:fld>
            <a:endParaRPr lang="zh-HK" altLang="en-US"/>
          </a:p>
        </p:txBody>
      </p:sp>
    </p:spTree>
    <p:extLst>
      <p:ext uri="{BB962C8B-B14F-4D97-AF65-F5344CB8AC3E}">
        <p14:creationId xmlns:p14="http://schemas.microsoft.com/office/powerpoint/2010/main" val="17363991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教師透過下列步驟與學生</a:t>
            </a:r>
            <a:r>
              <a:rPr lang="zh-TW" altLang="en-US" sz="1200" kern="100" dirty="0" smtClean="0">
                <a:effectLst/>
                <a:latin typeface="標楷體" panose="03000509000000000000" pitchFamily="65" charset="-120"/>
                <a:ea typeface="標楷體" panose="03000509000000000000" pitchFamily="65" charset="-120"/>
                <a:cs typeface="Times New Roman"/>
              </a:rPr>
              <a:t>進行</a:t>
            </a:r>
            <a:r>
              <a:rPr lang="zh-TW" altLang="zh-HK" sz="1200" kern="100" dirty="0" smtClean="0">
                <a:effectLst/>
                <a:latin typeface="標楷體" panose="03000509000000000000" pitchFamily="65" charset="-120"/>
                <a:ea typeface="標楷體" panose="03000509000000000000" pitchFamily="65" charset="-120"/>
                <a:cs typeface="Times New Roman"/>
              </a:rPr>
              <a:t>推論：</a:t>
            </a:r>
          </a:p>
          <a:p>
            <a:pPr marL="342900" lvl="0" indent="-342900">
              <a:spcAft>
                <a:spcPts val="0"/>
              </a:spcAft>
              <a:buFont typeface="+mj-lt"/>
              <a:buAutoNum type="arabicPeriod"/>
            </a:pPr>
            <a:r>
              <a:rPr lang="zh-TW" altLang="zh-HK" sz="1200" kern="100" dirty="0" smtClean="0">
                <a:effectLst/>
                <a:latin typeface="標楷體" panose="03000509000000000000" pitchFamily="65" charset="-120"/>
                <a:ea typeface="標楷體" panose="03000509000000000000" pitchFamily="65" charset="-120"/>
                <a:cs typeface="Times New Roman"/>
              </a:rPr>
              <a:t>學生</a:t>
            </a:r>
            <a:r>
              <a:rPr lang="zh-TW" altLang="en-US" sz="1200" kern="100" dirty="0" smtClean="0">
                <a:effectLst/>
                <a:latin typeface="標楷體" panose="03000509000000000000" pitchFamily="65" charset="-120"/>
                <a:ea typeface="標楷體" panose="03000509000000000000" pitchFamily="65" charset="-120"/>
                <a:cs typeface="Times New Roman"/>
              </a:rPr>
              <a:t>先</a:t>
            </a:r>
            <a:r>
              <a:rPr lang="zh-TW" altLang="zh-HK" sz="1200" kern="100" dirty="0" smtClean="0">
                <a:effectLst/>
                <a:latin typeface="標楷體" panose="03000509000000000000" pitchFamily="65" charset="-120"/>
                <a:ea typeface="標楷體" panose="03000509000000000000" pitchFamily="65" charset="-120"/>
                <a:cs typeface="Times New Roman"/>
              </a:rPr>
              <a:t>閱讀文章</a:t>
            </a:r>
          </a:p>
          <a:p>
            <a:pPr marL="342900" lvl="0" indent="-342900">
              <a:spcAft>
                <a:spcPts val="0"/>
              </a:spcAft>
              <a:buFont typeface="+mj-lt"/>
              <a:buAutoNum type="arabicPeriod"/>
            </a:pPr>
            <a:r>
              <a:rPr lang="zh-TW" altLang="zh-HK" sz="1200" kern="100" dirty="0" smtClean="0">
                <a:effectLst/>
                <a:latin typeface="標楷體" panose="03000509000000000000" pitchFamily="65" charset="-120"/>
                <a:ea typeface="標楷體" panose="03000509000000000000" pitchFamily="65" charset="-120"/>
                <a:cs typeface="Times New Roman"/>
              </a:rPr>
              <a:t>教師引導學生找出文章內出現的</a:t>
            </a:r>
            <a:r>
              <a:rPr lang="zh-TW" altLang="zh-HK" sz="1150" kern="100" dirty="0" smtClean="0">
                <a:solidFill>
                  <a:srgbClr val="505050"/>
                </a:solidFill>
                <a:effectLst/>
                <a:latin typeface="標楷體" panose="03000509000000000000" pitchFamily="65" charset="-120"/>
                <a:ea typeface="標楷體" panose="03000509000000000000" pitchFamily="65" charset="-120"/>
                <a:cs typeface="新細明體"/>
              </a:rPr>
              <a:t>矛盾</a:t>
            </a:r>
            <a:endParaRPr lang="zh-TW" altLang="zh-HK" sz="1200" kern="100" dirty="0" smtClean="0">
              <a:effectLst/>
              <a:latin typeface="標楷體" panose="03000509000000000000" pitchFamily="65" charset="-120"/>
              <a:ea typeface="標楷體" panose="03000509000000000000" pitchFamily="65" charset="-120"/>
              <a:cs typeface="Times New Roman"/>
            </a:endParaRPr>
          </a:p>
          <a:p>
            <a:pPr marL="342900" lvl="0" indent="-342900">
              <a:spcAft>
                <a:spcPts val="0"/>
              </a:spcAft>
              <a:buFont typeface="+mj-lt"/>
              <a:buAutoNum type="arabicPeriod"/>
            </a:pPr>
            <a:r>
              <a:rPr lang="zh-TW" altLang="zh-HK" sz="1200" kern="100" dirty="0" smtClean="0">
                <a:effectLst/>
                <a:latin typeface="標楷體" panose="03000509000000000000" pitchFamily="65" charset="-120"/>
                <a:ea typeface="標楷體" panose="03000509000000000000" pitchFamily="65" charset="-120"/>
                <a:cs typeface="Times New Roman"/>
              </a:rPr>
              <a:t>教師引導學生自設問題進行推論</a:t>
            </a:r>
            <a:r>
              <a:rPr lang="en-US" altLang="zh-TW" sz="1200" kern="100" dirty="0" smtClean="0">
                <a:effectLst/>
                <a:latin typeface="標楷體" panose="03000509000000000000" pitchFamily="65" charset="-120"/>
                <a:ea typeface="標楷體" panose="03000509000000000000" pitchFamily="65" charset="-120"/>
                <a:cs typeface="Times New Roman"/>
              </a:rPr>
              <a:t> (</a:t>
            </a:r>
            <a:r>
              <a:rPr lang="zh-TW" altLang="en-US" sz="1200" kern="100" dirty="0" smtClean="0">
                <a:effectLst/>
                <a:latin typeface="標楷體" panose="03000509000000000000" pitchFamily="65" charset="-120"/>
                <a:ea typeface="標楷體" panose="03000509000000000000" pitchFamily="65" charset="-120"/>
                <a:cs typeface="Times New Roman"/>
              </a:rPr>
              <a:t>例如用</a:t>
            </a:r>
            <a:r>
              <a:rPr lang="zh-TW" altLang="en-US" sz="1200" b="0" dirty="0" smtClean="0">
                <a:latin typeface="標楷體" panose="03000509000000000000" pitchFamily="65" charset="-120"/>
                <a:ea typeface="標楷體" panose="03000509000000000000" pitchFamily="65" charset="-120"/>
              </a:rPr>
              <a:t>「</a:t>
            </a:r>
            <a:r>
              <a:rPr lang="zh-TW" altLang="zh-HK" sz="1200" b="0" kern="100" dirty="0" smtClean="0">
                <a:effectLst/>
                <a:latin typeface="標楷體" panose="03000509000000000000" pitchFamily="65" charset="-120"/>
                <a:ea typeface="標楷體" panose="03000509000000000000" pitchFamily="65" charset="-120"/>
                <a:cs typeface="Times New Roman"/>
              </a:rPr>
              <a:t>為什麼</a:t>
            </a:r>
            <a:r>
              <a:rPr lang="zh-TW" altLang="en-US" sz="1200" b="0" dirty="0" smtClean="0">
                <a:latin typeface="標楷體" panose="03000509000000000000" pitchFamily="65" charset="-120"/>
                <a:ea typeface="標楷體" panose="03000509000000000000" pitchFamily="65" charset="-120"/>
              </a:rPr>
              <a:t>」「如何」「下一步怎樣</a:t>
            </a:r>
            <a:r>
              <a:rPr lang="zh-TW" altLang="zh-HK" sz="1200" b="0" kern="100" dirty="0" smtClean="0">
                <a:effectLst/>
                <a:latin typeface="標楷體" panose="03000509000000000000" pitchFamily="65" charset="-120"/>
                <a:ea typeface="標楷體" panose="03000509000000000000" pitchFamily="65" charset="-120"/>
                <a:cs typeface="Times New Roman"/>
              </a:rPr>
              <a:t>」</a:t>
            </a:r>
            <a:r>
              <a:rPr lang="zh-TW" altLang="en-US" sz="1200" kern="100" dirty="0" smtClean="0">
                <a:effectLst/>
                <a:latin typeface="標楷體" panose="03000509000000000000" pitchFamily="65" charset="-120"/>
                <a:ea typeface="標楷體" panose="03000509000000000000" pitchFamily="65" charset="-120"/>
                <a:cs typeface="Times New Roman"/>
              </a:rPr>
              <a:t>去</a:t>
            </a:r>
            <a:r>
              <a:rPr lang="zh-TW" altLang="zh-HK" sz="1200" kern="100" dirty="0" smtClean="0">
                <a:effectLst/>
                <a:latin typeface="標楷體" panose="03000509000000000000" pitchFamily="65" charset="-120"/>
                <a:ea typeface="標楷體" panose="03000509000000000000" pitchFamily="65" charset="-120"/>
                <a:cs typeface="Times New Roman"/>
              </a:rPr>
              <a:t>自設問題</a:t>
            </a:r>
            <a:r>
              <a:rPr lang="en-US" altLang="zh-TW" sz="1200" kern="100" dirty="0" smtClean="0">
                <a:effectLst/>
                <a:latin typeface="標楷體" panose="03000509000000000000" pitchFamily="65" charset="-120"/>
                <a:ea typeface="標楷體" panose="03000509000000000000" pitchFamily="65" charset="-120"/>
                <a:cs typeface="Times New Roman"/>
              </a:rPr>
              <a:t> )</a:t>
            </a:r>
          </a:p>
          <a:p>
            <a:pPr marL="342900" lvl="0" indent="-342900">
              <a:spcAft>
                <a:spcPts val="0"/>
              </a:spcAft>
              <a:buFont typeface="+mj-lt"/>
              <a:buAutoNum type="arabicPeriod"/>
            </a:pPr>
            <a:r>
              <a:rPr lang="zh-TW" altLang="zh-HK" sz="1200" kern="100" dirty="0" smtClean="0">
                <a:effectLst/>
                <a:latin typeface="標楷體" panose="03000509000000000000" pitchFamily="65" charset="-120"/>
                <a:ea typeface="標楷體" panose="03000509000000000000" pitchFamily="65" charset="-120"/>
                <a:cs typeface="Times New Roman"/>
              </a:rPr>
              <a:t>教師與學生透過討論和放聲思考回答這些問題</a:t>
            </a:r>
            <a:r>
              <a:rPr lang="zh-TW" altLang="en-US" sz="1200" kern="100" dirty="0" smtClean="0">
                <a:effectLst/>
                <a:latin typeface="標楷體" panose="03000509000000000000" pitchFamily="65" charset="-120"/>
                <a:ea typeface="標楷體" panose="03000509000000000000" pitchFamily="65" charset="-120"/>
                <a:cs typeface="Times New Roman"/>
              </a:rPr>
              <a:t>。在推理過程中，學生作多角度的思考時，可能出現多個答案</a:t>
            </a:r>
            <a:r>
              <a:rPr lang="en-US" altLang="zh-TW" sz="1200" kern="100" dirty="0" smtClean="0">
                <a:effectLst/>
                <a:latin typeface="標楷體" panose="03000509000000000000" pitchFamily="65" charset="-120"/>
                <a:ea typeface="標楷體" panose="03000509000000000000" pitchFamily="65" charset="-120"/>
                <a:cs typeface="Times New Roman"/>
                <a:sym typeface="Wingdings" panose="05000000000000000000" pitchFamily="2" charset="2"/>
              </a:rPr>
              <a:t></a:t>
            </a:r>
            <a:r>
              <a:rPr lang="zh-HK" altLang="en-US" sz="1200" b="1" kern="100" dirty="0" smtClean="0">
                <a:effectLst/>
                <a:latin typeface="標楷體" panose="03000509000000000000" pitchFamily="65" charset="-120"/>
                <a:ea typeface="標楷體" panose="03000509000000000000" pitchFamily="65" charset="-120"/>
                <a:cs typeface="Times New Roman"/>
              </a:rPr>
              <a:t>預測答案</a:t>
            </a:r>
            <a:endParaRPr lang="en-US" altLang="zh-HK" sz="1200" b="1" kern="100" dirty="0" smtClean="0">
              <a:effectLst/>
              <a:latin typeface="標楷體" panose="03000509000000000000" pitchFamily="65" charset="-120"/>
              <a:ea typeface="標楷體" panose="03000509000000000000" pitchFamily="65" charset="-120"/>
              <a:cs typeface="Times New Roman"/>
            </a:endParaRPr>
          </a:p>
          <a:p>
            <a:pPr marL="342900" lvl="0" indent="-342900">
              <a:spcAft>
                <a:spcPts val="0"/>
              </a:spcAft>
              <a:buFont typeface="+mj-lt"/>
              <a:buAutoNum type="arabicPeriod"/>
            </a:pPr>
            <a:r>
              <a:rPr lang="zh-TW" altLang="en-US" sz="1200" kern="100" dirty="0" smtClean="0">
                <a:effectLst/>
                <a:latin typeface="標楷體" panose="03000509000000000000" pitchFamily="65" charset="-120"/>
                <a:ea typeface="標楷體" panose="03000509000000000000" pitchFamily="65" charset="-120"/>
                <a:cs typeface="Times New Roman"/>
              </a:rPr>
              <a:t>運用已有知識及</a:t>
            </a:r>
            <a:r>
              <a:rPr lang="en-US" altLang="zh-TW" sz="1200" kern="100" dirty="0" smtClean="0">
                <a:effectLst/>
                <a:latin typeface="標楷體" panose="03000509000000000000" pitchFamily="65" charset="-120"/>
                <a:ea typeface="標楷體" panose="03000509000000000000" pitchFamily="65" charset="-120"/>
                <a:cs typeface="Times New Roman"/>
              </a:rPr>
              <a:t>/</a:t>
            </a:r>
            <a:r>
              <a:rPr lang="zh-TW" altLang="en-US" sz="1200" kern="100" dirty="0" smtClean="0">
                <a:effectLst/>
                <a:latin typeface="標楷體" panose="03000509000000000000" pitchFamily="65" charset="-120"/>
                <a:ea typeface="標楷體" panose="03000509000000000000" pitchFamily="65" charset="-120"/>
                <a:cs typeface="Times New Roman"/>
              </a:rPr>
              <a:t>或上文下理作出推理</a:t>
            </a:r>
            <a:r>
              <a:rPr lang="en-US" altLang="zh-TW" sz="1200" kern="100" dirty="0" smtClean="0">
                <a:effectLst/>
                <a:latin typeface="標楷體" panose="03000509000000000000" pitchFamily="65" charset="-120"/>
                <a:ea typeface="標楷體" panose="03000509000000000000" pitchFamily="65" charset="-120"/>
                <a:cs typeface="Times New Roman"/>
                <a:sym typeface="Wingdings" panose="05000000000000000000" pitchFamily="2" charset="2"/>
              </a:rPr>
              <a:t></a:t>
            </a:r>
            <a:r>
              <a:rPr lang="zh-TW" altLang="en-US" sz="1200" b="1" kern="100" dirty="0" smtClean="0">
                <a:effectLst/>
                <a:latin typeface="標楷體" panose="03000509000000000000" pitchFamily="65" charset="-120"/>
                <a:ea typeface="標楷體" panose="03000509000000000000" pitchFamily="65" charset="-120"/>
                <a:cs typeface="Times New Roman"/>
              </a:rPr>
              <a:t>驗證</a:t>
            </a:r>
            <a:endParaRPr lang="en-US" altLang="zh-TW" sz="1200" b="1" kern="100" dirty="0" smtClean="0">
              <a:effectLst/>
              <a:latin typeface="標楷體" panose="03000509000000000000" pitchFamily="65" charset="-120"/>
              <a:ea typeface="標楷體" panose="03000509000000000000" pitchFamily="65" charset="-120"/>
              <a:cs typeface="Times New Roman"/>
            </a:endParaRPr>
          </a:p>
          <a:p>
            <a:pPr marL="342900" lvl="0" indent="-342900">
              <a:spcAft>
                <a:spcPts val="0"/>
              </a:spcAft>
              <a:buFont typeface="+mj-lt"/>
              <a:buAutoNum type="arabicPeriod"/>
            </a:pPr>
            <a:endParaRPr lang="zh-TW" altLang="zh-HK" sz="1200" kern="100" dirty="0" smtClean="0">
              <a:effectLst/>
              <a:latin typeface="標楷體" panose="03000509000000000000" pitchFamily="65" charset="-120"/>
              <a:ea typeface="標楷體" panose="03000509000000000000" pitchFamily="65" charset="-120"/>
              <a:cs typeface="Times New Roman"/>
            </a:endParaRPr>
          </a:p>
          <a:p>
            <a:pPr>
              <a:spcAft>
                <a:spcPts val="0"/>
              </a:spcAft>
            </a:pPr>
            <a:r>
              <a:rPr lang="en-US" altLang="zh-HK" sz="1200" kern="100" dirty="0" smtClean="0">
                <a:effectLst/>
                <a:latin typeface="標楷體" panose="03000509000000000000" pitchFamily="65" charset="-120"/>
                <a:ea typeface="標楷體" panose="03000509000000000000" pitchFamily="65" charset="-120"/>
                <a:cs typeface="Times New Roman"/>
              </a:rPr>
              <a:t> </a:t>
            </a:r>
            <a:endParaRPr lang="zh-TW" altLang="zh-HK" sz="1200" kern="100" dirty="0" smtClean="0">
              <a:effectLst/>
              <a:latin typeface="標楷體" panose="03000509000000000000" pitchFamily="65" charset="-120"/>
              <a:ea typeface="標楷體" panose="03000509000000000000" pitchFamily="65" charset="-120"/>
              <a:cs typeface="Times New Roman"/>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44</a:t>
            </a:fld>
            <a:endParaRPr lang="zh-HK" altLang="en-US"/>
          </a:p>
        </p:txBody>
      </p:sp>
    </p:spTree>
    <p:extLst>
      <p:ext uri="{BB962C8B-B14F-4D97-AF65-F5344CB8AC3E}">
        <p14:creationId xmlns:p14="http://schemas.microsoft.com/office/powerpoint/2010/main" val="7712775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b="0" dirty="0" smtClean="0">
                <a:latin typeface="標楷體" panose="03000509000000000000" pitchFamily="65" charset="-120"/>
                <a:ea typeface="標楷體" panose="03000509000000000000" pitchFamily="65" charset="-120"/>
              </a:rPr>
              <a:t>引導學生透過</a:t>
            </a:r>
            <a:r>
              <a:rPr lang="zh-TW" altLang="en-US" sz="1200" b="0" dirty="0" smtClean="0">
                <a:solidFill>
                  <a:schemeClr val="tx1"/>
                </a:solidFill>
                <a:latin typeface="標楷體" panose="03000509000000000000" pitchFamily="65" charset="-120"/>
                <a:ea typeface="標楷體" panose="03000509000000000000" pitchFamily="65" charset="-120"/>
              </a:rPr>
              <a:t>自設問題</a:t>
            </a:r>
            <a:r>
              <a:rPr lang="zh-TW" altLang="en-US" b="0" dirty="0" smtClean="0">
                <a:latin typeface="標楷體" panose="03000509000000000000" pitchFamily="65" charset="-120"/>
                <a:ea typeface="標楷體" panose="03000509000000000000" pitchFamily="65" charset="-120"/>
              </a:rPr>
              <a:t>找出篇章的深層意思</a:t>
            </a:r>
          </a:p>
          <a:p>
            <a:endParaRPr lang="zh-HK" altLang="en-US" dirty="0"/>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45</a:t>
            </a:fld>
            <a:endParaRPr lang="zh-HK" altLang="en-US"/>
          </a:p>
        </p:txBody>
      </p:sp>
    </p:spTree>
    <p:extLst>
      <p:ext uri="{BB962C8B-B14F-4D97-AF65-F5344CB8AC3E}">
        <p14:creationId xmlns:p14="http://schemas.microsoft.com/office/powerpoint/2010/main" val="8491111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運用圖表把記敍文的元素及內容整合，使學生容易理解文章的內容。</a:t>
            </a:r>
          </a:p>
          <a:p>
            <a:pPr>
              <a:spcAft>
                <a:spcPts val="0"/>
              </a:spcAft>
            </a:pPr>
            <a:r>
              <a:rPr lang="zh-TW" altLang="zh-HK" sz="1200" kern="100" dirty="0" smtClean="0">
                <a:effectLst/>
                <a:latin typeface="標楷體" panose="03000509000000000000" pitchFamily="65" charset="-120"/>
                <a:ea typeface="標楷體" panose="03000509000000000000" pitchFamily="65" charset="-120"/>
                <a:cs typeface="Times New Roman"/>
              </a:rPr>
              <a:t>步驟：</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以段與段之間的時間、地點的改變而劃分場景；</a:t>
            </a:r>
          </a:p>
          <a:p>
            <a:pPr marL="228600" lvl="0" indent="-228600">
              <a:spcAft>
                <a:spcPts val="0"/>
              </a:spcAft>
              <a:buFont typeface="+mj-lt"/>
              <a:buAutoNum type="arabicPeriod"/>
              <a:tabLst>
                <a:tab pos="457200" algn="l"/>
              </a:tabLst>
            </a:pPr>
            <a:r>
              <a:rPr lang="zh-TW" altLang="zh-HK" sz="1200" kern="100" dirty="0" smtClean="0">
                <a:effectLst/>
                <a:latin typeface="標楷體" panose="03000509000000000000" pitchFamily="65" charset="-120"/>
                <a:ea typeface="標楷體" panose="03000509000000000000" pitchFamily="65" charset="-120"/>
                <a:cs typeface="Times New Roman"/>
              </a:rPr>
              <a:t>從每個場景找出記敍結構元素（時間、人物、地點、起因、反應、經過、結果、感想），然後寫入圖表中適當的空格內 </a:t>
            </a:r>
          </a:p>
          <a:p>
            <a:pPr>
              <a:defRPr/>
            </a:pPr>
            <a:endParaRPr lang="en-US" altLang="zh-TW"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0"/>
          </p:nvPr>
        </p:nvSpPr>
        <p:spPr/>
        <p:txBody>
          <a:bodyPr/>
          <a:lstStyle/>
          <a:p>
            <a:fld id="{D0455E54-AA6C-4ECC-AF18-4A858D311704}" type="slidenum">
              <a:rPr lang="zh-HK" altLang="en-US" smtClean="0"/>
              <a:t>46</a:t>
            </a:fld>
            <a:endParaRPr lang="zh-HK" altLang="en-US"/>
          </a:p>
        </p:txBody>
      </p:sp>
    </p:spTree>
    <p:extLst>
      <p:ext uri="{BB962C8B-B14F-4D97-AF65-F5344CB8AC3E}">
        <p14:creationId xmlns:p14="http://schemas.microsoft.com/office/powerpoint/2010/main" val="2799923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BDC1E519-3244-462F-BA49-9363FB2CB68A}" type="slidenum">
              <a:rPr lang="zh-HK" altLang="en-US" smtClean="0"/>
              <a:t>47</a:t>
            </a:fld>
            <a:endParaRPr lang="zh-HK" altLang="en-US"/>
          </a:p>
        </p:txBody>
      </p:sp>
    </p:spTree>
    <p:extLst>
      <p:ext uri="{BB962C8B-B14F-4D97-AF65-F5344CB8AC3E}">
        <p14:creationId xmlns:p14="http://schemas.microsoft.com/office/powerpoint/2010/main" val="4081958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911655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1016393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259975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2763718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374364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2469112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897966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3698441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2991762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501978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153487D7-BF6C-4E06-8C69-F43394459653}" type="datetimeFigureOut">
              <a:rPr lang="zh-HK" altLang="en-US" smtClean="0"/>
              <a:t>16/3/2016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155012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3487D7-BF6C-4E06-8C69-F43394459653}" type="datetimeFigureOut">
              <a:rPr lang="zh-HK" altLang="en-US" smtClean="0"/>
              <a:t>16/3/2016</a:t>
            </a:fld>
            <a:endParaRPr lang="zh-HK"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E2C1CE-9853-40C8-8FF7-09D73CA212B1}" type="slidenum">
              <a:rPr lang="zh-HK" altLang="en-US" smtClean="0"/>
              <a:t>‹#›</a:t>
            </a:fld>
            <a:endParaRPr lang="zh-HK" altLang="en-US"/>
          </a:p>
        </p:txBody>
      </p:sp>
    </p:spTree>
    <p:extLst>
      <p:ext uri="{BB962C8B-B14F-4D97-AF65-F5344CB8AC3E}">
        <p14:creationId xmlns:p14="http://schemas.microsoft.com/office/powerpoint/2010/main" val="1349447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4.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28.emf"/><Relationship Id="rId5" Type="http://schemas.openxmlformats.org/officeDocument/2006/relationships/image" Target="../media/image14.png"/><Relationship Id="rId10" Type="http://schemas.openxmlformats.org/officeDocument/2006/relationships/image" Target="../media/image27.png"/><Relationship Id="rId4" Type="http://schemas.openxmlformats.org/officeDocument/2006/relationships/image" Target="../media/image21.emf"/><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4.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9.png"/><Relationship Id="rId11" Type="http://schemas.openxmlformats.org/officeDocument/2006/relationships/image" Target="../media/image23.png"/><Relationship Id="rId5" Type="http://schemas.openxmlformats.org/officeDocument/2006/relationships/image" Target="../media/image24.emf"/><Relationship Id="rId10" Type="http://schemas.openxmlformats.org/officeDocument/2006/relationships/image" Target="../media/image31.png"/><Relationship Id="rId4" Type="http://schemas.openxmlformats.org/officeDocument/2006/relationships/image" Target="../media/image22.png"/><Relationship Id="rId9" Type="http://schemas.openxmlformats.org/officeDocument/2006/relationships/image" Target="../media/image21.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28.emf"/><Relationship Id="rId5" Type="http://schemas.openxmlformats.org/officeDocument/2006/relationships/image" Target="../media/image14.png"/><Relationship Id="rId10" Type="http://schemas.openxmlformats.org/officeDocument/2006/relationships/image" Target="../media/image27.png"/><Relationship Id="rId4" Type="http://schemas.openxmlformats.org/officeDocument/2006/relationships/image" Target="../media/image21.emf"/><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4.png"/><Relationship Id="rId7" Type="http://schemas.openxmlformats.org/officeDocument/2006/relationships/image" Target="../media/image28.emf"/><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33.png"/><Relationship Id="rId11" Type="http://schemas.openxmlformats.org/officeDocument/2006/relationships/image" Target="../media/image24.emf"/><Relationship Id="rId5" Type="http://schemas.openxmlformats.org/officeDocument/2006/relationships/image" Target="../media/image32.png"/><Relationship Id="rId10" Type="http://schemas.openxmlformats.org/officeDocument/2006/relationships/image" Target="../media/image34.png"/><Relationship Id="rId4" Type="http://schemas.openxmlformats.org/officeDocument/2006/relationships/image" Target="../media/image20.png"/><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hyperlink" Target="http://vocab-strategies.edb.hkedcity.net/" TargetMode="External"/><Relationship Id="rId3" Type="http://schemas.openxmlformats.org/officeDocument/2006/relationships/image" Target="../media/image14.png"/><Relationship Id="rId7"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emf"/><Relationship Id="rId10" Type="http://schemas.openxmlformats.org/officeDocument/2006/relationships/image" Target="../media/image35.png"/><Relationship Id="rId4" Type="http://schemas.openxmlformats.org/officeDocument/2006/relationships/image" Target="../media/image22.png"/><Relationship Id="rId9" Type="http://schemas.openxmlformats.org/officeDocument/2006/relationships/image" Target="../media/image21.emf"/></Relationships>
</file>

<file path=ppt/slides/_rels/slide22.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28.emf"/><Relationship Id="rId5" Type="http://schemas.openxmlformats.org/officeDocument/2006/relationships/image" Target="../media/image14.png"/><Relationship Id="rId10" Type="http://schemas.openxmlformats.org/officeDocument/2006/relationships/image" Target="../media/image27.png"/><Relationship Id="rId4" Type="http://schemas.openxmlformats.org/officeDocument/2006/relationships/image" Target="../media/image21.emf"/><Relationship Id="rId9" Type="http://schemas.openxmlformats.org/officeDocument/2006/relationships/image" Target="../media/image26.png"/></Relationships>
</file>

<file path=ppt/slides/_rels/slide2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2.png"/><Relationship Id="rId7"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28.emf"/><Relationship Id="rId5" Type="http://schemas.openxmlformats.org/officeDocument/2006/relationships/image" Target="../media/image14.png"/><Relationship Id="rId10" Type="http://schemas.openxmlformats.org/officeDocument/2006/relationships/image" Target="../media/image37.png"/><Relationship Id="rId4" Type="http://schemas.openxmlformats.org/officeDocument/2006/relationships/image" Target="../media/image21.emf"/><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22.png"/><Relationship Id="rId4" Type="http://schemas.openxmlformats.org/officeDocument/2006/relationships/image" Target="../media/image21.emf"/></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695007" y="1573776"/>
            <a:ext cx="77724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TW" altLang="en-US" sz="7200" dirty="0">
                <a:latin typeface="標楷體" panose="03000509000000000000" pitchFamily="65" charset="-120"/>
                <a:ea typeface="標楷體" panose="03000509000000000000" pitchFamily="65" charset="-120"/>
              </a:rPr>
              <a:t>背影  </a:t>
            </a:r>
            <a:r>
              <a:rPr lang="zh-TW" altLang="en-US" sz="4800" dirty="0">
                <a:latin typeface="標楷體" panose="03000509000000000000" pitchFamily="65" charset="-120"/>
                <a:ea typeface="標楷體" panose="03000509000000000000" pitchFamily="65" charset="-120"/>
              </a:rPr>
              <a:t>朱自清</a:t>
            </a:r>
            <a:endParaRPr lang="zh-HK" altLang="en-US" sz="7200" dirty="0"/>
          </a:p>
        </p:txBody>
      </p:sp>
    </p:spTree>
    <p:extLst>
      <p:ext uri="{BB962C8B-B14F-4D97-AF65-F5344CB8AC3E}">
        <p14:creationId xmlns:p14="http://schemas.microsoft.com/office/powerpoint/2010/main" val="463194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594360" y="348485"/>
            <a:ext cx="2990983" cy="81991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zh-TW" altLang="en-US" sz="5400" b="1" dirty="0" smtClean="0">
                <a:latin typeface="標楷體" panose="03000509000000000000" pitchFamily="65" charset="-120"/>
                <a:ea typeface="標楷體" panose="03000509000000000000" pitchFamily="65" charset="-120"/>
                <a:cs typeface="DFHeiMedium-B5"/>
              </a:rPr>
              <a:t>學習難點</a:t>
            </a:r>
          </a:p>
        </p:txBody>
      </p:sp>
      <p:sp>
        <p:nvSpPr>
          <p:cNvPr id="2" name="文字方塊 1"/>
          <p:cNvSpPr txBox="1"/>
          <p:nvPr/>
        </p:nvSpPr>
        <p:spPr>
          <a:xfrm>
            <a:off x="594360" y="2283203"/>
            <a:ext cx="7576246" cy="2862322"/>
          </a:xfrm>
          <a:prstGeom prst="rect">
            <a:avLst/>
          </a:prstGeom>
          <a:noFill/>
        </p:spPr>
        <p:txBody>
          <a:bodyPr wrap="square" rtlCol="0">
            <a:spAutoFit/>
          </a:bodyPr>
          <a:lstStyle/>
          <a:p>
            <a:pPr marL="914400" indent="-914400">
              <a:buFont typeface="+mj-lt"/>
              <a:buAutoNum type="arabicPeriod"/>
            </a:pPr>
            <a:r>
              <a:rPr lang="zh-TW" altLang="en-US" sz="3600" dirty="0" smtClean="0">
                <a:latin typeface="標楷體" panose="03000509000000000000" pitchFamily="65" charset="-120"/>
                <a:ea typeface="標楷體" panose="03000509000000000000" pitchFamily="65" charset="-120"/>
              </a:rPr>
              <a:t>未能推敲新詞彙的意思</a:t>
            </a:r>
            <a:r>
              <a:rPr lang="en-US" altLang="zh-TW" sz="3600" dirty="0" smtClean="0">
                <a:latin typeface="標楷體" panose="03000509000000000000" pitchFamily="65" charset="-120"/>
                <a:ea typeface="標楷體" panose="03000509000000000000" pitchFamily="65" charset="-120"/>
              </a:rPr>
              <a:t/>
            </a:r>
            <a:br>
              <a:rPr lang="en-US" altLang="zh-TW" sz="3600" dirty="0" smtClean="0">
                <a:latin typeface="標楷體" panose="03000509000000000000" pitchFamily="65" charset="-120"/>
                <a:ea typeface="標楷體" panose="03000509000000000000" pitchFamily="65" charset="-120"/>
              </a:rPr>
            </a:br>
            <a:r>
              <a:rPr lang="en-US" altLang="zh-TW" sz="3600" dirty="0" smtClean="0">
                <a:latin typeface="標楷體" panose="03000509000000000000" pitchFamily="65" charset="-120"/>
                <a:ea typeface="標楷體" panose="03000509000000000000" pitchFamily="65" charset="-120"/>
              </a:rPr>
              <a:t>(</a:t>
            </a:r>
            <a:r>
              <a:rPr lang="zh-TW" altLang="en-US" sz="3600" dirty="0" smtClean="0">
                <a:latin typeface="標楷體" panose="03000509000000000000" pitchFamily="65" charset="-120"/>
                <a:ea typeface="標楷體" panose="03000509000000000000" pitchFamily="65" charset="-120"/>
              </a:rPr>
              <a:t>例如：交卸</a:t>
            </a:r>
            <a:r>
              <a:rPr lang="zh-TW" altLang="en-US" sz="3600" dirty="0">
                <a:latin typeface="標楷體" panose="03000509000000000000" pitchFamily="65" charset="-120"/>
                <a:ea typeface="標楷體" panose="03000509000000000000" pitchFamily="65" charset="-120"/>
              </a:rPr>
              <a:t>、囑咐、</a:t>
            </a:r>
            <a:r>
              <a:rPr lang="zh-TW" altLang="en-US" sz="3600" dirty="0" smtClean="0">
                <a:latin typeface="標楷體" panose="03000509000000000000" pitchFamily="65" charset="-120"/>
                <a:ea typeface="標楷體" panose="03000509000000000000" pitchFamily="65" charset="-120"/>
              </a:rPr>
              <a:t>躊躇</a:t>
            </a:r>
            <a:r>
              <a:rPr lang="en-US" altLang="zh-TW" sz="3600" dirty="0" smtClean="0">
                <a:latin typeface="標楷體" panose="03000509000000000000" pitchFamily="65" charset="-120"/>
                <a:ea typeface="標楷體" panose="03000509000000000000" pitchFamily="65" charset="-120"/>
              </a:rPr>
              <a:t>)</a:t>
            </a:r>
          </a:p>
          <a:p>
            <a:pPr marL="914400" indent="-914400">
              <a:buFont typeface="+mj-lt"/>
              <a:buAutoNum type="arabicPeriod"/>
            </a:pPr>
            <a:endParaRPr lang="en-US" altLang="zh-TW" sz="3600" dirty="0" smtClean="0">
              <a:latin typeface="標楷體" panose="03000509000000000000" pitchFamily="65" charset="-120"/>
              <a:ea typeface="標楷體" panose="03000509000000000000" pitchFamily="65" charset="-120"/>
            </a:endParaRPr>
          </a:p>
          <a:p>
            <a:pPr marL="914400" indent="-914400">
              <a:buFont typeface="+mj-lt"/>
              <a:buAutoNum type="arabicPeriod"/>
            </a:pPr>
            <a:r>
              <a:rPr lang="zh-TW" altLang="en-US" sz="3600" dirty="0" smtClean="0">
                <a:latin typeface="標楷體" panose="03000509000000000000" pitchFamily="65" charset="-120"/>
                <a:ea typeface="標楷體" panose="03000509000000000000" pitchFamily="65" charset="-120"/>
                <a:cs typeface="DFHeiMedium-B5"/>
              </a:rPr>
              <a:t>學生初步理解文章內容，但</a:t>
            </a:r>
            <a:r>
              <a:rPr lang="zh-TW" altLang="en-US" sz="3600" dirty="0">
                <a:latin typeface="標楷體" panose="03000509000000000000" pitchFamily="65" charset="-120"/>
                <a:ea typeface="標楷體" panose="03000509000000000000" pitchFamily="65" charset="-120"/>
                <a:cs typeface="DFHeiMedium-B5"/>
              </a:rPr>
              <a:t>未能推測</a:t>
            </a:r>
            <a:r>
              <a:rPr lang="zh-TW" altLang="en-US" sz="3600" dirty="0" smtClean="0">
                <a:latin typeface="標楷體" panose="03000509000000000000" pitchFamily="65" charset="-120"/>
                <a:ea typeface="標楷體" panose="03000509000000000000" pitchFamily="65" charset="-120"/>
                <a:cs typeface="DFHeiMedium-B5"/>
              </a:rPr>
              <a:t>文章的深層意思</a:t>
            </a:r>
            <a:endParaRPr lang="en-US" altLang="zh-TW" sz="3600" dirty="0">
              <a:latin typeface="標楷體" panose="03000509000000000000" pitchFamily="65" charset="-120"/>
              <a:ea typeface="標楷體" panose="03000509000000000000" pitchFamily="65" charset="-120"/>
              <a:cs typeface="DFHeiMedium-B5"/>
            </a:endParaRPr>
          </a:p>
        </p:txBody>
      </p:sp>
    </p:spTree>
    <p:extLst>
      <p:ext uri="{BB962C8B-B14F-4D97-AF65-F5344CB8AC3E}">
        <p14:creationId xmlns:p14="http://schemas.microsoft.com/office/powerpoint/2010/main" val="4051388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28" y="472109"/>
            <a:ext cx="9292856" cy="6399679"/>
          </a:xfrm>
          <a:prstGeom prst="rect">
            <a:avLst/>
          </a:prstGeom>
        </p:spPr>
      </p:pic>
      <p:sp>
        <p:nvSpPr>
          <p:cNvPr id="9" name="標題 1"/>
          <p:cNvSpPr txBox="1">
            <a:spLocks/>
          </p:cNvSpPr>
          <p:nvPr/>
        </p:nvSpPr>
        <p:spPr>
          <a:xfrm>
            <a:off x="1651000" y="704524"/>
            <a:ext cx="5830888" cy="6852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zh-TW" altLang="en-US" sz="4800" b="1" dirty="0" smtClean="0">
                <a:solidFill>
                  <a:schemeClr val="tx1">
                    <a:lumMod val="75000"/>
                    <a:lumOff val="25000"/>
                  </a:schemeClr>
                </a:solidFill>
                <a:latin typeface="微軟正黑體" panose="020B0604030504040204" pitchFamily="34" charset="-120"/>
                <a:ea typeface="微軟正黑體" panose="020B0604030504040204" pitchFamily="34" charset="-120"/>
              </a:rPr>
              <a:t>語言學習策略</a:t>
            </a:r>
            <a:endParaRPr lang="zh-HK" altLang="en-US" sz="4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4572000" y="2080877"/>
            <a:ext cx="3244998" cy="1446550"/>
          </a:xfrm>
          <a:prstGeom prst="rect">
            <a:avLst/>
          </a:prstGeom>
          <a:noFill/>
        </p:spPr>
        <p:txBody>
          <a:bodyPr wrap="square" rtlCol="0">
            <a:spAutoFit/>
          </a:bodyPr>
          <a:lstStyle/>
          <a:p>
            <a:pPr algn="ctr"/>
            <a:r>
              <a:rPr lang="zh-TW" altLang="en-US" sz="4400" b="1" dirty="0">
                <a:solidFill>
                  <a:srgbClr val="51354C"/>
                </a:solidFill>
                <a:latin typeface="微軟正黑體" panose="020B0604030504040204" pitchFamily="34" charset="-120"/>
                <a:ea typeface="微軟正黑體" panose="020B0604030504040204" pitchFamily="34" charset="-120"/>
              </a:rPr>
              <a:t>理解及整合篇章</a:t>
            </a:r>
            <a:r>
              <a:rPr lang="zh-TW" altLang="en-US" sz="4400" b="1" dirty="0" smtClean="0">
                <a:solidFill>
                  <a:srgbClr val="51354C"/>
                </a:solidFill>
                <a:latin typeface="微軟正黑體" panose="020B0604030504040204" pitchFamily="34" charset="-120"/>
                <a:ea typeface="微軟正黑體" panose="020B0604030504040204" pitchFamily="34" charset="-120"/>
              </a:rPr>
              <a:t>內容</a:t>
            </a:r>
            <a:endParaRPr lang="en-US" altLang="zh-TW" sz="4400" b="1" dirty="0">
              <a:solidFill>
                <a:srgbClr val="51354C"/>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411852" y="2419431"/>
            <a:ext cx="1954853" cy="769441"/>
          </a:xfrm>
          <a:prstGeom prst="rect">
            <a:avLst/>
          </a:prstGeom>
          <a:noFill/>
        </p:spPr>
        <p:txBody>
          <a:bodyPr wrap="square" rtlCol="0">
            <a:spAutoFit/>
          </a:bodyPr>
          <a:lstStyle/>
          <a:p>
            <a:pPr algn="ctr"/>
            <a:r>
              <a:rPr lang="zh-TW" altLang="zh-HK" sz="4400" b="1" kern="100" dirty="0" smtClean="0">
                <a:solidFill>
                  <a:srgbClr val="51354C"/>
                </a:solidFill>
                <a:latin typeface="微軟正黑體" panose="020B0604030504040204" pitchFamily="34" charset="-120"/>
                <a:ea typeface="微軟正黑體" panose="020B0604030504040204" pitchFamily="34" charset="-120"/>
              </a:rPr>
              <a:t>詞彙</a:t>
            </a:r>
            <a:endParaRPr lang="zh-HK" altLang="en-US" sz="4400" dirty="0">
              <a:solidFill>
                <a:srgbClr val="51354C"/>
              </a:solidFill>
              <a:latin typeface="微軟正黑體" panose="020B0604030504040204" pitchFamily="34" charset="-120"/>
              <a:ea typeface="微軟正黑體" panose="020B0604030504040204" pitchFamily="34" charset="-120"/>
            </a:endParaRPr>
          </a:p>
        </p:txBody>
      </p:sp>
      <p:grpSp>
        <p:nvGrpSpPr>
          <p:cNvPr id="14" name="群組 13"/>
          <p:cNvGrpSpPr/>
          <p:nvPr/>
        </p:nvGrpSpPr>
        <p:grpSpPr>
          <a:xfrm>
            <a:off x="332122" y="89522"/>
            <a:ext cx="2801746" cy="434838"/>
            <a:chOff x="555461" y="1842887"/>
            <a:chExt cx="2801746" cy="434838"/>
          </a:xfrm>
        </p:grpSpPr>
        <p:grpSp>
          <p:nvGrpSpPr>
            <p:cNvPr id="15" name="群組 14"/>
            <p:cNvGrpSpPr/>
            <p:nvPr/>
          </p:nvGrpSpPr>
          <p:grpSpPr>
            <a:xfrm>
              <a:off x="906818" y="1844945"/>
              <a:ext cx="2450389" cy="432780"/>
              <a:chOff x="906818" y="1844945"/>
              <a:chExt cx="2450389" cy="432780"/>
            </a:xfrm>
          </p:grpSpPr>
          <p:pic>
            <p:nvPicPr>
              <p:cNvPr id="17" name="圖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818" y="1844945"/>
                <a:ext cx="2450389" cy="432780"/>
              </a:xfrm>
              <a:prstGeom prst="rect">
                <a:avLst/>
              </a:prstGeom>
            </p:spPr>
          </p:pic>
          <p:sp>
            <p:nvSpPr>
              <p:cNvPr id="18" name="文字方塊 17"/>
              <p:cNvSpPr txBox="1"/>
              <p:nvPr/>
            </p:nvSpPr>
            <p:spPr bwMode="auto">
              <a:xfrm>
                <a:off x="924048" y="1876715"/>
                <a:ext cx="2364750" cy="353943"/>
              </a:xfrm>
              <a:prstGeom prst="rect">
                <a:avLst/>
              </a:prstGeom>
              <a:noFill/>
              <a:ln>
                <a:noFill/>
              </a:ln>
            </p:spPr>
            <p:txBody>
              <a:bodyPr wrap="none">
                <a:spAutoFit/>
              </a:bodyPr>
              <a:lstStyle/>
              <a:p>
                <a:pPr eaLnBrk="1" fontAlgn="auto" hangingPunct="1">
                  <a:spcBef>
                    <a:spcPts val="0"/>
                  </a:spcBef>
                  <a:spcAft>
                    <a:spcPts val="0"/>
                  </a:spcAft>
                  <a:defRPr/>
                </a:pPr>
                <a:r>
                  <a:rPr lang="zh-TW" altLang="en-US" sz="1700" dirty="0">
                    <a:solidFill>
                      <a:srgbClr val="FF0000"/>
                    </a:solidFill>
                    <a:latin typeface="標楷體" panose="03000509000000000000" pitchFamily="65" charset="-120"/>
                    <a:ea typeface="標楷體" panose="03000509000000000000" pitchFamily="65" charset="-120"/>
                  </a:rPr>
                  <a:t>本課節會運用到的策略</a:t>
                </a:r>
                <a:endParaRPr lang="zh-HK" altLang="en-US" sz="1700" dirty="0">
                  <a:solidFill>
                    <a:srgbClr val="FF0000"/>
                  </a:solidFill>
                  <a:latin typeface="標楷體" panose="03000509000000000000" pitchFamily="65" charset="-120"/>
                  <a:ea typeface="標楷體" panose="03000509000000000000" pitchFamily="65" charset="-120"/>
                </a:endParaRPr>
              </a:p>
            </p:txBody>
          </p:sp>
        </p:grpSp>
        <p:pic>
          <p:nvPicPr>
            <p:cNvPr id="16" name="圖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461" y="1842887"/>
              <a:ext cx="403756" cy="403756"/>
            </a:xfrm>
            <a:prstGeom prst="rect">
              <a:avLst/>
            </a:prstGeom>
          </p:spPr>
        </p:pic>
      </p:grpSp>
    </p:spTree>
    <p:extLst>
      <p:ext uri="{BB962C8B-B14F-4D97-AF65-F5344CB8AC3E}">
        <p14:creationId xmlns:p14="http://schemas.microsoft.com/office/powerpoint/2010/main" val="944941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 y="543435"/>
            <a:ext cx="9143244" cy="6296647"/>
          </a:xfrm>
          <a:prstGeom prst="rect">
            <a:avLst/>
          </a:prstGeom>
        </p:spPr>
      </p:pic>
      <p:sp>
        <p:nvSpPr>
          <p:cNvPr id="5" name="矩形 4"/>
          <p:cNvSpPr/>
          <p:nvPr/>
        </p:nvSpPr>
        <p:spPr>
          <a:xfrm>
            <a:off x="193516" y="1029924"/>
            <a:ext cx="1107996" cy="646331"/>
          </a:xfrm>
          <a:prstGeom prst="rect">
            <a:avLst/>
          </a:prstGeom>
        </p:spPr>
        <p:txBody>
          <a:bodyPr wrap="none">
            <a:spAutoFit/>
          </a:bodyPr>
          <a:lstStyle/>
          <a:p>
            <a:pPr algn="ctr" eaLnBrk="1" fontAlgn="auto" hangingPunct="1">
              <a:spcBef>
                <a:spcPts val="0"/>
              </a:spcBef>
              <a:spcAft>
                <a:spcPts val="0"/>
              </a:spcAft>
              <a:defRPr/>
            </a:pPr>
            <a:r>
              <a:rPr lang="zh-TW" altLang="zh-HK" sz="3600" b="1" kern="100" dirty="0" smtClean="0">
                <a:solidFill>
                  <a:srgbClr val="51354C"/>
                </a:solidFill>
                <a:latin typeface="微軟正黑體" panose="020B0604030504040204" pitchFamily="34" charset="-120"/>
                <a:ea typeface="微軟正黑體" panose="020B0604030504040204" pitchFamily="34" charset="-120"/>
              </a:rPr>
              <a:t>詞彙</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6" name="矩形 5"/>
          <p:cNvSpPr/>
          <p:nvPr/>
        </p:nvSpPr>
        <p:spPr>
          <a:xfrm>
            <a:off x="3260564" y="793134"/>
            <a:ext cx="1457996" cy="430887"/>
          </a:xfrm>
          <a:prstGeom prst="rect">
            <a:avLst/>
          </a:prstGeom>
        </p:spPr>
        <p:txBody>
          <a:bodyPr wrap="square">
            <a:spAutoFit/>
          </a:bodyPr>
          <a:lstStyle/>
          <a:p>
            <a:pPr algn="ctr" eaLnBrk="1" fontAlgn="auto" hangingPunct="1">
              <a:spcBef>
                <a:spcPct val="20000"/>
              </a:spcBef>
              <a:spcAft>
                <a:spcPts val="0"/>
              </a:spcAft>
              <a:defRPr/>
            </a:pP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rPr>
              <a:t>字根</a:t>
            </a: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rPr>
              <a:t>配</a:t>
            </a:r>
            <a:r>
              <a:rPr lang="zh-TW" altLang="zh-HK" sz="22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Helv"/>
              </a:rPr>
              <a:t>詞</a:t>
            </a:r>
            <a:endParaRPr lang="en-US" altLang="zh-TW"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endParaRPr>
          </a:p>
        </p:txBody>
      </p:sp>
      <p:sp>
        <p:nvSpPr>
          <p:cNvPr id="7" name="矩形 6"/>
          <p:cNvSpPr/>
          <p:nvPr/>
        </p:nvSpPr>
        <p:spPr>
          <a:xfrm>
            <a:off x="6451851" y="793134"/>
            <a:ext cx="1813341" cy="430887"/>
          </a:xfrm>
          <a:prstGeom prst="rect">
            <a:avLst/>
          </a:prstGeom>
        </p:spPr>
        <p:txBody>
          <a:bodyPr wrap="square">
            <a:spAutoFit/>
          </a:bodyPr>
          <a:lstStyle/>
          <a:p>
            <a:pPr algn="ctr" eaLnBrk="1" fontAlgn="auto" hangingPunct="1">
              <a:spcBef>
                <a:spcPts val="0"/>
              </a:spcBef>
              <a:spcAft>
                <a:spcPts val="0"/>
              </a:spcAft>
              <a:defRPr/>
            </a:pPr>
            <a:r>
              <a:rPr lang="zh-TW" altLang="zh-HK"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詞彙歸類</a:t>
            </a:r>
            <a:endPar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5239995" y="3476315"/>
            <a:ext cx="2406571" cy="430887"/>
          </a:xfrm>
          <a:prstGeom prst="rect">
            <a:avLst/>
          </a:prstGeom>
        </p:spPr>
        <p:txBody>
          <a:bodyPr wrap="square">
            <a:spAutoFit/>
          </a:bodyPr>
          <a:lstStyle/>
          <a:p>
            <a:pPr algn="ctr" eaLnBrk="1" fontAlgn="auto" hangingPunct="1">
              <a:spcBef>
                <a:spcPts val="0"/>
              </a:spcBef>
              <a:spcAft>
                <a:spcPts val="0"/>
              </a:spcAft>
              <a:defRPr/>
            </a:pP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rPr>
              <a:t>上文下</a:t>
            </a:r>
            <a:r>
              <a:rPr lang="zh-TW" altLang="zh-HK" sz="2200" b="1" dirty="0" smtClean="0">
                <a:solidFill>
                  <a:schemeClr val="tx1">
                    <a:lumMod val="75000"/>
                    <a:lumOff val="25000"/>
                  </a:schemeClr>
                </a:solidFill>
                <a:latin typeface="微軟正黑體" panose="020B0604030504040204" pitchFamily="34" charset="-120"/>
                <a:ea typeface="微軟正黑體" panose="020B0604030504040204" pitchFamily="34" charset="-120"/>
              </a:rPr>
              <a:t>理</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推敲</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9" name="矩形 8"/>
          <p:cNvSpPr/>
          <p:nvPr/>
        </p:nvSpPr>
        <p:spPr>
          <a:xfrm>
            <a:off x="4262244" y="5022280"/>
            <a:ext cx="3291841" cy="430887"/>
          </a:xfrm>
          <a:prstGeom prst="rect">
            <a:avLst/>
          </a:prstGeom>
        </p:spPr>
        <p:txBody>
          <a:bodyPr wrap="square">
            <a:spAutoFit/>
          </a:bodyPr>
          <a:lstStyle/>
          <a:p>
            <a:pPr algn="ctr">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專科詞彙與學科概念聯繫</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2150709" y="2476516"/>
            <a:ext cx="1371617" cy="430887"/>
          </a:xfrm>
          <a:prstGeom prst="rect">
            <a:avLst/>
          </a:prstGeom>
        </p:spPr>
        <p:txBody>
          <a:bodyPr wrap="square">
            <a:spAutoFit/>
          </a:bodyPr>
          <a:lstStyle/>
          <a:p>
            <a:pPr algn="ctr">
              <a:defRPr/>
            </a:pPr>
            <a:r>
              <a:rPr lang="zh-TW" altLang="zh-HK"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詞</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義聯繫</a:t>
            </a:r>
            <a:endParaRPr lang="en-US" altLang="zh-TW" sz="2200" b="1" kern="1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260399" y="1200978"/>
            <a:ext cx="3313023"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將目標字詞組合分拆成有意思的單位</a:t>
            </a:r>
          </a:p>
        </p:txBody>
      </p:sp>
      <p:sp>
        <p:nvSpPr>
          <p:cNvPr id="12" name="文字方塊 11"/>
          <p:cNvSpPr txBox="1"/>
          <p:nvPr/>
        </p:nvSpPr>
        <p:spPr>
          <a:xfrm>
            <a:off x="1209295" y="2864946"/>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形旁推測</a:t>
            </a:r>
          </a:p>
        </p:txBody>
      </p:sp>
      <p:sp>
        <p:nvSpPr>
          <p:cNvPr id="13" name="文字方塊 12"/>
          <p:cNvSpPr txBox="1"/>
          <p:nvPr/>
        </p:nvSpPr>
        <p:spPr>
          <a:xfrm>
            <a:off x="1344100" y="3160245"/>
            <a:ext cx="322790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觀察目標字，按已有知識辨識形旁</a:t>
            </a:r>
          </a:p>
        </p:txBody>
      </p:sp>
      <p:sp>
        <p:nvSpPr>
          <p:cNvPr id="14" name="文字方塊 13"/>
          <p:cNvSpPr txBox="1"/>
          <p:nvPr/>
        </p:nvSpPr>
        <p:spPr>
          <a:xfrm>
            <a:off x="709462" y="3766721"/>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詞義聯想</a:t>
            </a:r>
          </a:p>
        </p:txBody>
      </p:sp>
      <p:sp>
        <p:nvSpPr>
          <p:cNvPr id="15" name="文字方塊 14"/>
          <p:cNvSpPr txBox="1"/>
          <p:nvPr/>
        </p:nvSpPr>
        <p:spPr>
          <a:xfrm>
            <a:off x="852743" y="4066229"/>
            <a:ext cx="3214160"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找出</a:t>
            </a:r>
            <a:r>
              <a:rPr lang="zh-TW" altLang="en-US" sz="1400" dirty="0">
                <a:latin typeface="微軟正黑體" panose="020B0604030504040204" pitchFamily="34" charset="-120"/>
                <a:ea typeface="微軟正黑體" panose="020B0604030504040204" pitchFamily="34" charset="-120"/>
              </a:rPr>
              <a:t>與目標詞彙意思相近的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79228" y="4731498"/>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情境聯想</a:t>
            </a:r>
          </a:p>
        </p:txBody>
      </p:sp>
      <p:sp>
        <p:nvSpPr>
          <p:cNvPr id="17" name="文字方塊 16"/>
          <p:cNvSpPr txBox="1"/>
          <p:nvPr/>
        </p:nvSpPr>
        <p:spPr>
          <a:xfrm>
            <a:off x="457493" y="5070151"/>
            <a:ext cx="3046925" cy="523220"/>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推測目標詞彙可與哪些情境</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時、地、人和事</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作連繫</a:t>
            </a:r>
          </a:p>
        </p:txBody>
      </p:sp>
      <p:sp>
        <p:nvSpPr>
          <p:cNvPr id="18" name="文字方塊 17"/>
          <p:cNvSpPr txBox="1"/>
          <p:nvPr/>
        </p:nvSpPr>
        <p:spPr>
          <a:xfrm>
            <a:off x="179228" y="5693484"/>
            <a:ext cx="1661781"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多感官聯想</a:t>
            </a:r>
          </a:p>
        </p:txBody>
      </p:sp>
      <p:sp>
        <p:nvSpPr>
          <p:cNvPr id="19" name="文字方塊 18"/>
          <p:cNvSpPr txBox="1"/>
          <p:nvPr/>
        </p:nvSpPr>
        <p:spPr>
          <a:xfrm>
            <a:off x="159554" y="6033054"/>
            <a:ext cx="3118428" cy="523220"/>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推測目標詞彙可與哪些感官</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視覺、聽覺、嗅覺、味覺、觸覺及心情</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作連繫 </a:t>
            </a:r>
          </a:p>
        </p:txBody>
      </p:sp>
      <p:sp>
        <p:nvSpPr>
          <p:cNvPr id="20" name="文字方塊 19"/>
          <p:cNvSpPr txBox="1"/>
          <p:nvPr/>
        </p:nvSpPr>
        <p:spPr>
          <a:xfrm>
            <a:off x="6099145" y="1377466"/>
            <a:ext cx="2609429"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找出</a:t>
            </a:r>
            <a:r>
              <a:rPr lang="zh-TW" altLang="en-US" sz="1400" dirty="0">
                <a:latin typeface="微軟正黑體" panose="020B0604030504040204" pitchFamily="34" charset="-120"/>
                <a:ea typeface="微軟正黑體" panose="020B0604030504040204" pitchFamily="34" charset="-120"/>
              </a:rPr>
              <a:t>一些跟目標詞彙的意思和特性相近的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5028657" y="3945682"/>
            <a:ext cx="2769327"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閱讀</a:t>
            </a:r>
            <a:r>
              <a:rPr lang="zh-TW" altLang="en-US" sz="1400" dirty="0">
                <a:latin typeface="微軟正黑體" panose="020B0604030504040204" pitchFamily="34" charset="-120"/>
                <a:ea typeface="微軟正黑體" panose="020B0604030504040204" pitchFamily="34" charset="-120"/>
              </a:rPr>
              <a:t>句子或</a:t>
            </a:r>
            <a:r>
              <a:rPr lang="zh-TW" altLang="en-US" sz="1400" dirty="0" smtClean="0">
                <a:latin typeface="微軟正黑體" panose="020B0604030504040204" pitchFamily="34" charset="-120"/>
                <a:ea typeface="微軟正黑體" panose="020B0604030504040204" pitchFamily="34" charset="-120"/>
              </a:rPr>
              <a:t>段落</a:t>
            </a:r>
            <a:endParaRPr lang="zh-TW" altLang="en-US" sz="1400" dirty="0">
              <a:latin typeface="微軟正黑體" panose="020B0604030504040204" pitchFamily="34" charset="-120"/>
              <a:ea typeface="微軟正黑體" panose="020B0604030504040204" pitchFamily="34" charset="-120"/>
            </a:endParaRPr>
          </a:p>
        </p:txBody>
      </p:sp>
      <p:sp>
        <p:nvSpPr>
          <p:cNvPr id="22" name="文字方塊 21"/>
          <p:cNvSpPr txBox="1"/>
          <p:nvPr/>
        </p:nvSpPr>
        <p:spPr>
          <a:xfrm>
            <a:off x="4237320" y="5441983"/>
            <a:ext cx="3195109"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展示</a:t>
            </a:r>
            <a:r>
              <a:rPr lang="zh-TW" altLang="en-US" sz="1400" dirty="0">
                <a:latin typeface="微軟正黑體" panose="020B0604030504040204" pitchFamily="34" charset="-120"/>
                <a:ea typeface="微軟正黑體" panose="020B0604030504040204" pitchFamily="34" charset="-120"/>
              </a:rPr>
              <a:t>專科詞彙及相關學科</a:t>
            </a:r>
            <a:r>
              <a:rPr lang="zh-TW" altLang="en-US" sz="1400" dirty="0" smtClean="0">
                <a:latin typeface="微軟正黑體" panose="020B0604030504040204" pitchFamily="34" charset="-120"/>
                <a:ea typeface="微軟正黑體" panose="020B0604030504040204" pitchFamily="34" charset="-120"/>
              </a:rPr>
              <a:t>概念</a:t>
            </a:r>
            <a:endParaRPr lang="zh-TW" altLang="en-US" sz="1400" dirty="0">
              <a:latin typeface="微軟正黑體" panose="020B0604030504040204" pitchFamily="34" charset="-120"/>
              <a:ea typeface="微軟正黑體" panose="020B0604030504040204" pitchFamily="34" charset="-120"/>
            </a:endParaRPr>
          </a:p>
        </p:txBody>
      </p:sp>
      <p:sp>
        <p:nvSpPr>
          <p:cNvPr id="24" name="文字方塊 23"/>
          <p:cNvSpPr txBox="1"/>
          <p:nvPr/>
        </p:nvSpPr>
        <p:spPr>
          <a:xfrm>
            <a:off x="2027532" y="1503569"/>
            <a:ext cx="3554599"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把分拆了的單位配上適當的字詞，成為另一字詞組</a:t>
            </a:r>
            <a:r>
              <a:rPr lang="zh-TW" altLang="en-US" sz="1400" dirty="0" smtClean="0">
                <a:latin typeface="微軟正黑體" panose="020B0604030504040204" pitchFamily="34" charset="-120"/>
                <a:ea typeface="微軟正黑體" panose="020B0604030504040204" pitchFamily="34" charset="-120"/>
              </a:rPr>
              <a:t>合</a:t>
            </a:r>
            <a:endParaRPr lang="zh-TW" altLang="en-US" sz="1400" dirty="0">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1732995" y="1949954"/>
            <a:ext cx="3644534"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綜合所有單位的意思，推敲整個字詞組合的</a:t>
            </a:r>
            <a:r>
              <a:rPr lang="zh-TW" altLang="en-US" sz="1400" dirty="0" smtClean="0">
                <a:latin typeface="微軟正黑體" panose="020B0604030504040204" pitchFamily="34" charset="-120"/>
                <a:ea typeface="微軟正黑體" panose="020B0604030504040204" pitchFamily="34" charset="-120"/>
              </a:rPr>
              <a:t>意思</a:t>
            </a:r>
            <a:endParaRPr lang="zh-TW" altLang="en-US" sz="1400" dirty="0">
              <a:latin typeface="微軟正黑體" panose="020B0604030504040204" pitchFamily="34" charset="-120"/>
              <a:ea typeface="微軟正黑體" panose="020B0604030504040204" pitchFamily="34" charset="-120"/>
            </a:endParaRPr>
          </a:p>
        </p:txBody>
      </p:sp>
      <p:sp>
        <p:nvSpPr>
          <p:cNvPr id="26" name="文字方塊 25"/>
          <p:cNvSpPr txBox="1"/>
          <p:nvPr/>
        </p:nvSpPr>
        <p:spPr>
          <a:xfrm>
            <a:off x="1209295" y="3427558"/>
            <a:ext cx="3254447"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用形旁的意思推測目標字的</a:t>
            </a:r>
            <a:r>
              <a:rPr lang="zh-TW" altLang="en-US" sz="1400" dirty="0" smtClean="0">
                <a:latin typeface="微軟正黑體" panose="020B0604030504040204" pitchFamily="34" charset="-120"/>
                <a:ea typeface="微軟正黑體" panose="020B0604030504040204" pitchFamily="34" charset="-120"/>
              </a:rPr>
              <a:t>含意</a:t>
            </a:r>
            <a:endParaRPr lang="zh-TW" altLang="en-US" sz="1400" dirty="0">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708412" y="4374977"/>
            <a:ext cx="3341063"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找出與目標詞彙意思相反的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30" name="文字方塊 29"/>
          <p:cNvSpPr txBox="1"/>
          <p:nvPr/>
        </p:nvSpPr>
        <p:spPr>
          <a:xfrm>
            <a:off x="5564714" y="2731588"/>
            <a:ext cx="2476550"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將這組詞彙與其他相關類別的詞彙作</a:t>
            </a:r>
            <a:r>
              <a:rPr lang="zh-TW" altLang="en-US" sz="1400" dirty="0" smtClean="0">
                <a:latin typeface="微軟正黑體" panose="020B0604030504040204" pitchFamily="34" charset="-120"/>
                <a:ea typeface="微軟正黑體" panose="020B0604030504040204" pitchFamily="34" charset="-120"/>
              </a:rPr>
              <a:t>比對</a:t>
            </a:r>
            <a:endParaRPr lang="zh-TW" altLang="en-US" sz="1400" dirty="0">
              <a:latin typeface="微軟正黑體" panose="020B0604030504040204" pitchFamily="34" charset="-120"/>
              <a:ea typeface="微軟正黑體" panose="020B0604030504040204" pitchFamily="34" charset="-120"/>
            </a:endParaRPr>
          </a:p>
        </p:txBody>
      </p:sp>
      <p:sp>
        <p:nvSpPr>
          <p:cNvPr id="31" name="文字方塊 30"/>
          <p:cNvSpPr txBox="1"/>
          <p:nvPr/>
        </p:nvSpPr>
        <p:spPr>
          <a:xfrm>
            <a:off x="5876924" y="1947102"/>
            <a:ext cx="2487104" cy="738664"/>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將意思和特性相近的詞彙放在同一組，用一個類別名稱代表這組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4672334" y="4582970"/>
            <a:ext cx="3389120"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綜合這些線索，推敲目標詞彙的</a:t>
            </a:r>
            <a:r>
              <a:rPr lang="zh-TW" altLang="en-US" sz="1400" dirty="0" smtClean="0">
                <a:latin typeface="微軟正黑體" panose="020B0604030504040204" pitchFamily="34" charset="-120"/>
                <a:ea typeface="微軟正黑體" panose="020B0604030504040204" pitchFamily="34" charset="-120"/>
              </a:rPr>
              <a:t>意思</a:t>
            </a:r>
            <a:endParaRPr lang="zh-TW" altLang="en-US" sz="1400" dirty="0">
              <a:latin typeface="微軟正黑體" panose="020B0604030504040204" pitchFamily="34" charset="-120"/>
              <a:ea typeface="微軟正黑體" panose="020B0604030504040204" pitchFamily="34" charset="-120"/>
            </a:endParaRPr>
          </a:p>
        </p:txBody>
      </p:sp>
      <p:sp>
        <p:nvSpPr>
          <p:cNvPr id="33" name="文字方塊 32"/>
          <p:cNvSpPr txBox="1"/>
          <p:nvPr/>
        </p:nvSpPr>
        <p:spPr>
          <a:xfrm>
            <a:off x="4831678" y="4264326"/>
            <a:ext cx="3322704"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找出能幫助推敲目標詞彙意思的</a:t>
            </a:r>
            <a:r>
              <a:rPr lang="zh-TW" altLang="en-US" sz="1400" dirty="0" smtClean="0">
                <a:latin typeface="微軟正黑體" panose="020B0604030504040204" pitchFamily="34" charset="-120"/>
                <a:ea typeface="微軟正黑體" panose="020B0604030504040204" pitchFamily="34" charset="-120"/>
              </a:rPr>
              <a:t>線索</a:t>
            </a:r>
            <a:endParaRPr lang="zh-TW" altLang="en-US" sz="1400" dirty="0">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3840480" y="6058100"/>
            <a:ext cx="4598125"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歸納推測的資料，再配合專科詞彙的正確意思，重新展示學科</a:t>
            </a:r>
            <a:r>
              <a:rPr lang="zh-TW" altLang="en-US" sz="1400" dirty="0" smtClean="0">
                <a:latin typeface="微軟正黑體" panose="020B0604030504040204" pitchFamily="34" charset="-120"/>
                <a:ea typeface="微軟正黑體" panose="020B0604030504040204" pitchFamily="34" charset="-120"/>
              </a:rPr>
              <a:t>概念</a:t>
            </a:r>
            <a:endParaRPr lang="zh-TW" altLang="en-US" sz="1400" dirty="0">
              <a:latin typeface="微軟正黑體" panose="020B0604030504040204" pitchFamily="34" charset="-120"/>
              <a:ea typeface="微軟正黑體" panose="020B0604030504040204" pitchFamily="34" charset="-120"/>
            </a:endParaRPr>
          </a:p>
        </p:txBody>
      </p:sp>
      <p:sp>
        <p:nvSpPr>
          <p:cNvPr id="35" name="文字方塊 34"/>
          <p:cNvSpPr txBox="1"/>
          <p:nvPr/>
        </p:nvSpPr>
        <p:spPr>
          <a:xfrm>
            <a:off x="4057351" y="5749332"/>
            <a:ext cx="3186301"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推測專科詞彙和該學科概念的</a:t>
            </a:r>
            <a:r>
              <a:rPr lang="zh-TW" altLang="en-US" sz="1400" dirty="0" smtClean="0">
                <a:latin typeface="微軟正黑體" panose="020B0604030504040204" pitchFamily="34" charset="-120"/>
                <a:ea typeface="微軟正黑體" panose="020B0604030504040204" pitchFamily="34" charset="-120"/>
              </a:rPr>
              <a:t>關係</a:t>
            </a:r>
            <a:endParaRPr lang="zh-TW" altLang="en-US" sz="1400" dirty="0">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332122" y="89522"/>
            <a:ext cx="2801746" cy="434838"/>
            <a:chOff x="555461" y="1842887"/>
            <a:chExt cx="2801746" cy="434838"/>
          </a:xfrm>
        </p:grpSpPr>
        <p:grpSp>
          <p:nvGrpSpPr>
            <p:cNvPr id="40" name="群組 39"/>
            <p:cNvGrpSpPr/>
            <p:nvPr/>
          </p:nvGrpSpPr>
          <p:grpSpPr>
            <a:xfrm>
              <a:off x="906818" y="1844945"/>
              <a:ext cx="2450389" cy="432780"/>
              <a:chOff x="906818" y="1844945"/>
              <a:chExt cx="2450389" cy="432780"/>
            </a:xfrm>
          </p:grpSpPr>
          <p:pic>
            <p:nvPicPr>
              <p:cNvPr id="42" name="圖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818" y="1844945"/>
                <a:ext cx="2450389" cy="432780"/>
              </a:xfrm>
              <a:prstGeom prst="rect">
                <a:avLst/>
              </a:prstGeom>
            </p:spPr>
          </p:pic>
          <p:sp>
            <p:nvSpPr>
              <p:cNvPr id="43" name="文字方塊 42"/>
              <p:cNvSpPr txBox="1"/>
              <p:nvPr/>
            </p:nvSpPr>
            <p:spPr bwMode="auto">
              <a:xfrm>
                <a:off x="924048" y="1876715"/>
                <a:ext cx="2364750" cy="353943"/>
              </a:xfrm>
              <a:prstGeom prst="rect">
                <a:avLst/>
              </a:prstGeom>
              <a:noFill/>
              <a:ln>
                <a:noFill/>
              </a:ln>
            </p:spPr>
            <p:txBody>
              <a:bodyPr wrap="none">
                <a:spAutoFit/>
              </a:bodyPr>
              <a:lstStyle/>
              <a:p>
                <a:pPr eaLnBrk="1" fontAlgn="auto" hangingPunct="1">
                  <a:spcBef>
                    <a:spcPts val="0"/>
                  </a:spcBef>
                  <a:spcAft>
                    <a:spcPts val="0"/>
                  </a:spcAft>
                  <a:defRPr/>
                </a:pPr>
                <a:r>
                  <a:rPr lang="zh-TW" altLang="en-US" sz="1700" dirty="0">
                    <a:solidFill>
                      <a:srgbClr val="FF0000"/>
                    </a:solidFill>
                    <a:latin typeface="標楷體" panose="03000509000000000000" pitchFamily="65" charset="-120"/>
                    <a:ea typeface="標楷體" panose="03000509000000000000" pitchFamily="65" charset="-120"/>
                  </a:rPr>
                  <a:t>本課節會運用到的策略</a:t>
                </a:r>
                <a:endParaRPr lang="zh-HK" altLang="en-US" sz="1700" dirty="0">
                  <a:solidFill>
                    <a:srgbClr val="FF0000"/>
                  </a:solidFill>
                  <a:latin typeface="標楷體" panose="03000509000000000000" pitchFamily="65" charset="-120"/>
                  <a:ea typeface="標楷體" panose="03000509000000000000" pitchFamily="65" charset="-120"/>
                </a:endParaRPr>
              </a:p>
            </p:txBody>
          </p:sp>
        </p:grpSp>
        <p:pic>
          <p:nvPicPr>
            <p:cNvPr id="41" name="圖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461" y="1842887"/>
              <a:ext cx="403756" cy="403756"/>
            </a:xfrm>
            <a:prstGeom prst="rect">
              <a:avLst/>
            </a:prstGeom>
          </p:spPr>
        </p:pic>
      </p:grpSp>
      <p:sp>
        <p:nvSpPr>
          <p:cNvPr id="44" name="Parallelogram 35"/>
          <p:cNvSpPr/>
          <p:nvPr/>
        </p:nvSpPr>
        <p:spPr>
          <a:xfrm>
            <a:off x="1499678" y="792423"/>
            <a:ext cx="4512239" cy="1651480"/>
          </a:xfrm>
          <a:custGeom>
            <a:avLst/>
            <a:gdLst>
              <a:gd name="connsiteX0" fmla="*/ 0 w 4512239"/>
              <a:gd name="connsiteY0" fmla="*/ 1619949 h 1619949"/>
              <a:gd name="connsiteX1" fmla="*/ 1054554 w 4512239"/>
              <a:gd name="connsiteY1" fmla="*/ 0 h 1619949"/>
              <a:gd name="connsiteX2" fmla="*/ 4512239 w 4512239"/>
              <a:gd name="connsiteY2" fmla="*/ 0 h 1619949"/>
              <a:gd name="connsiteX3" fmla="*/ 3457685 w 4512239"/>
              <a:gd name="connsiteY3" fmla="*/ 1619949 h 1619949"/>
              <a:gd name="connsiteX4" fmla="*/ 0 w 4512239"/>
              <a:gd name="connsiteY4" fmla="*/ 1619949 h 1619949"/>
              <a:gd name="connsiteX0" fmla="*/ 0 w 4512239"/>
              <a:gd name="connsiteY0" fmla="*/ 1619949 h 1651480"/>
              <a:gd name="connsiteX1" fmla="*/ 1054554 w 4512239"/>
              <a:gd name="connsiteY1" fmla="*/ 0 h 1651480"/>
              <a:gd name="connsiteX2" fmla="*/ 4512239 w 4512239"/>
              <a:gd name="connsiteY2" fmla="*/ 0 h 1651480"/>
              <a:gd name="connsiteX3" fmla="*/ 3730954 w 4512239"/>
              <a:gd name="connsiteY3" fmla="*/ 1651480 h 1651480"/>
              <a:gd name="connsiteX4" fmla="*/ 0 w 4512239"/>
              <a:gd name="connsiteY4" fmla="*/ 1619949 h 1651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2239" h="1651480">
                <a:moveTo>
                  <a:pt x="0" y="1619949"/>
                </a:moveTo>
                <a:lnTo>
                  <a:pt x="1054554" y="0"/>
                </a:lnTo>
                <a:lnTo>
                  <a:pt x="4512239" y="0"/>
                </a:lnTo>
                <a:lnTo>
                  <a:pt x="3730954" y="1651480"/>
                </a:lnTo>
                <a:lnTo>
                  <a:pt x="0" y="1619949"/>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5" name="Parallelogram 35"/>
          <p:cNvSpPr/>
          <p:nvPr/>
        </p:nvSpPr>
        <p:spPr>
          <a:xfrm>
            <a:off x="580082" y="2514667"/>
            <a:ext cx="4598326" cy="1267754"/>
          </a:xfrm>
          <a:custGeom>
            <a:avLst/>
            <a:gdLst>
              <a:gd name="connsiteX0" fmla="*/ 0 w 4512239"/>
              <a:gd name="connsiteY0" fmla="*/ 1619949 h 1619949"/>
              <a:gd name="connsiteX1" fmla="*/ 1054554 w 4512239"/>
              <a:gd name="connsiteY1" fmla="*/ 0 h 1619949"/>
              <a:gd name="connsiteX2" fmla="*/ 4512239 w 4512239"/>
              <a:gd name="connsiteY2" fmla="*/ 0 h 1619949"/>
              <a:gd name="connsiteX3" fmla="*/ 3457685 w 4512239"/>
              <a:gd name="connsiteY3" fmla="*/ 1619949 h 1619949"/>
              <a:gd name="connsiteX4" fmla="*/ 0 w 4512239"/>
              <a:gd name="connsiteY4" fmla="*/ 1619949 h 1619949"/>
              <a:gd name="connsiteX0" fmla="*/ 0 w 4512239"/>
              <a:gd name="connsiteY0" fmla="*/ 1619949 h 1651480"/>
              <a:gd name="connsiteX1" fmla="*/ 1054554 w 4512239"/>
              <a:gd name="connsiteY1" fmla="*/ 0 h 1651480"/>
              <a:gd name="connsiteX2" fmla="*/ 4512239 w 4512239"/>
              <a:gd name="connsiteY2" fmla="*/ 0 h 1651480"/>
              <a:gd name="connsiteX3" fmla="*/ 3730954 w 4512239"/>
              <a:gd name="connsiteY3" fmla="*/ 1651480 h 1651480"/>
              <a:gd name="connsiteX4" fmla="*/ 0 w 4512239"/>
              <a:gd name="connsiteY4" fmla="*/ 1619949 h 1651480"/>
              <a:gd name="connsiteX0" fmla="*/ 0 w 4512239"/>
              <a:gd name="connsiteY0" fmla="*/ 1633756 h 1665287"/>
              <a:gd name="connsiteX1" fmla="*/ 877823 w 4512239"/>
              <a:gd name="connsiteY1" fmla="*/ 0 h 1665287"/>
              <a:gd name="connsiteX2" fmla="*/ 4512239 w 4512239"/>
              <a:gd name="connsiteY2" fmla="*/ 13807 h 1665287"/>
              <a:gd name="connsiteX3" fmla="*/ 3730954 w 4512239"/>
              <a:gd name="connsiteY3" fmla="*/ 1665287 h 1665287"/>
              <a:gd name="connsiteX4" fmla="*/ 0 w 4512239"/>
              <a:gd name="connsiteY4" fmla="*/ 1633756 h 1665287"/>
              <a:gd name="connsiteX0" fmla="*/ 0 w 4512239"/>
              <a:gd name="connsiteY0" fmla="*/ 1633756 h 1665287"/>
              <a:gd name="connsiteX1" fmla="*/ 877823 w 4512239"/>
              <a:gd name="connsiteY1" fmla="*/ 0 h 1665287"/>
              <a:gd name="connsiteX2" fmla="*/ 4512239 w 4512239"/>
              <a:gd name="connsiteY2" fmla="*/ 13807 h 1665287"/>
              <a:gd name="connsiteX3" fmla="*/ 4216967 w 4512239"/>
              <a:gd name="connsiteY3" fmla="*/ 1665287 h 1665287"/>
              <a:gd name="connsiteX4" fmla="*/ 0 w 4512239"/>
              <a:gd name="connsiteY4" fmla="*/ 1633756 h 1665287"/>
              <a:gd name="connsiteX0" fmla="*/ 0 w 4832566"/>
              <a:gd name="connsiteY0" fmla="*/ 1633756 h 1665287"/>
              <a:gd name="connsiteX1" fmla="*/ 877823 w 4832566"/>
              <a:gd name="connsiteY1" fmla="*/ 0 h 1665287"/>
              <a:gd name="connsiteX2" fmla="*/ 4832566 w 4832566"/>
              <a:gd name="connsiteY2" fmla="*/ 27613 h 1665287"/>
              <a:gd name="connsiteX3" fmla="*/ 4216967 w 4832566"/>
              <a:gd name="connsiteY3" fmla="*/ 1665287 h 1665287"/>
              <a:gd name="connsiteX4" fmla="*/ 0 w 4832566"/>
              <a:gd name="connsiteY4" fmla="*/ 1633756 h 1665287"/>
              <a:gd name="connsiteX0" fmla="*/ 0 w 4832566"/>
              <a:gd name="connsiteY0" fmla="*/ 1633756 h 1665287"/>
              <a:gd name="connsiteX1" fmla="*/ 877823 w 4832566"/>
              <a:gd name="connsiteY1" fmla="*/ 0 h 1665287"/>
              <a:gd name="connsiteX2" fmla="*/ 4832566 w 4832566"/>
              <a:gd name="connsiteY2" fmla="*/ 27613 h 1665287"/>
              <a:gd name="connsiteX3" fmla="*/ 4172785 w 4832566"/>
              <a:gd name="connsiteY3" fmla="*/ 1665287 h 1665287"/>
              <a:gd name="connsiteX4" fmla="*/ 0 w 4832566"/>
              <a:gd name="connsiteY4" fmla="*/ 1633756 h 1665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2566" h="1665287">
                <a:moveTo>
                  <a:pt x="0" y="1633756"/>
                </a:moveTo>
                <a:lnTo>
                  <a:pt x="877823" y="0"/>
                </a:lnTo>
                <a:lnTo>
                  <a:pt x="4832566" y="27613"/>
                </a:lnTo>
                <a:lnTo>
                  <a:pt x="4172785" y="1665287"/>
                </a:lnTo>
                <a:lnTo>
                  <a:pt x="0" y="1633756"/>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6" name="Parallelogram 35"/>
          <p:cNvSpPr/>
          <p:nvPr/>
        </p:nvSpPr>
        <p:spPr>
          <a:xfrm>
            <a:off x="71076" y="4704618"/>
            <a:ext cx="4020257" cy="928440"/>
          </a:xfrm>
          <a:custGeom>
            <a:avLst/>
            <a:gdLst>
              <a:gd name="connsiteX0" fmla="*/ 0 w 4512239"/>
              <a:gd name="connsiteY0" fmla="*/ 1619949 h 1619949"/>
              <a:gd name="connsiteX1" fmla="*/ 1054554 w 4512239"/>
              <a:gd name="connsiteY1" fmla="*/ 0 h 1619949"/>
              <a:gd name="connsiteX2" fmla="*/ 4512239 w 4512239"/>
              <a:gd name="connsiteY2" fmla="*/ 0 h 1619949"/>
              <a:gd name="connsiteX3" fmla="*/ 3457685 w 4512239"/>
              <a:gd name="connsiteY3" fmla="*/ 1619949 h 1619949"/>
              <a:gd name="connsiteX4" fmla="*/ 0 w 4512239"/>
              <a:gd name="connsiteY4" fmla="*/ 1619949 h 1619949"/>
              <a:gd name="connsiteX0" fmla="*/ 0 w 4512239"/>
              <a:gd name="connsiteY0" fmla="*/ 1619949 h 1651480"/>
              <a:gd name="connsiteX1" fmla="*/ 1054554 w 4512239"/>
              <a:gd name="connsiteY1" fmla="*/ 0 h 1651480"/>
              <a:gd name="connsiteX2" fmla="*/ 4512239 w 4512239"/>
              <a:gd name="connsiteY2" fmla="*/ 0 h 1651480"/>
              <a:gd name="connsiteX3" fmla="*/ 3730954 w 4512239"/>
              <a:gd name="connsiteY3" fmla="*/ 1651480 h 1651480"/>
              <a:gd name="connsiteX4" fmla="*/ 0 w 4512239"/>
              <a:gd name="connsiteY4" fmla="*/ 1619949 h 1651480"/>
              <a:gd name="connsiteX0" fmla="*/ 0 w 4512239"/>
              <a:gd name="connsiteY0" fmla="*/ 1633756 h 1665287"/>
              <a:gd name="connsiteX1" fmla="*/ 877823 w 4512239"/>
              <a:gd name="connsiteY1" fmla="*/ 0 h 1665287"/>
              <a:gd name="connsiteX2" fmla="*/ 4512239 w 4512239"/>
              <a:gd name="connsiteY2" fmla="*/ 13807 h 1665287"/>
              <a:gd name="connsiteX3" fmla="*/ 3730954 w 4512239"/>
              <a:gd name="connsiteY3" fmla="*/ 1665287 h 1665287"/>
              <a:gd name="connsiteX4" fmla="*/ 0 w 4512239"/>
              <a:gd name="connsiteY4" fmla="*/ 1633756 h 1665287"/>
              <a:gd name="connsiteX0" fmla="*/ 0 w 4512239"/>
              <a:gd name="connsiteY0" fmla="*/ 1633756 h 1665287"/>
              <a:gd name="connsiteX1" fmla="*/ 877823 w 4512239"/>
              <a:gd name="connsiteY1" fmla="*/ 0 h 1665287"/>
              <a:gd name="connsiteX2" fmla="*/ 4512239 w 4512239"/>
              <a:gd name="connsiteY2" fmla="*/ 13807 h 1665287"/>
              <a:gd name="connsiteX3" fmla="*/ 4216967 w 4512239"/>
              <a:gd name="connsiteY3" fmla="*/ 1665287 h 1665287"/>
              <a:gd name="connsiteX4" fmla="*/ 0 w 4512239"/>
              <a:gd name="connsiteY4" fmla="*/ 1633756 h 1665287"/>
              <a:gd name="connsiteX0" fmla="*/ 0 w 4832566"/>
              <a:gd name="connsiteY0" fmla="*/ 1633756 h 1665287"/>
              <a:gd name="connsiteX1" fmla="*/ 877823 w 4832566"/>
              <a:gd name="connsiteY1" fmla="*/ 0 h 1665287"/>
              <a:gd name="connsiteX2" fmla="*/ 4832566 w 4832566"/>
              <a:gd name="connsiteY2" fmla="*/ 27613 h 1665287"/>
              <a:gd name="connsiteX3" fmla="*/ 4216967 w 4832566"/>
              <a:gd name="connsiteY3" fmla="*/ 1665287 h 1665287"/>
              <a:gd name="connsiteX4" fmla="*/ 0 w 4832566"/>
              <a:gd name="connsiteY4" fmla="*/ 1633756 h 1665287"/>
              <a:gd name="connsiteX0" fmla="*/ 0 w 4832566"/>
              <a:gd name="connsiteY0" fmla="*/ 1633756 h 1665287"/>
              <a:gd name="connsiteX1" fmla="*/ 877823 w 4832566"/>
              <a:gd name="connsiteY1" fmla="*/ 0 h 1665287"/>
              <a:gd name="connsiteX2" fmla="*/ 4832566 w 4832566"/>
              <a:gd name="connsiteY2" fmla="*/ 27613 h 1665287"/>
              <a:gd name="connsiteX3" fmla="*/ 4172785 w 4832566"/>
              <a:gd name="connsiteY3" fmla="*/ 1665287 h 1665287"/>
              <a:gd name="connsiteX4" fmla="*/ 0 w 4832566"/>
              <a:gd name="connsiteY4" fmla="*/ 1633756 h 1665287"/>
              <a:gd name="connsiteX0" fmla="*/ 0 w 4832566"/>
              <a:gd name="connsiteY0" fmla="*/ 1633756 h 1633756"/>
              <a:gd name="connsiteX1" fmla="*/ 877823 w 4832566"/>
              <a:gd name="connsiteY1" fmla="*/ 0 h 1633756"/>
              <a:gd name="connsiteX2" fmla="*/ 4832566 w 4832566"/>
              <a:gd name="connsiteY2" fmla="*/ 27613 h 1633756"/>
              <a:gd name="connsiteX3" fmla="*/ 4349517 w 4832566"/>
              <a:gd name="connsiteY3" fmla="*/ 1223490 h 1633756"/>
              <a:gd name="connsiteX4" fmla="*/ 0 w 4832566"/>
              <a:gd name="connsiteY4" fmla="*/ 1633756 h 1633756"/>
              <a:gd name="connsiteX0" fmla="*/ 0 w 4158776"/>
              <a:gd name="connsiteY0" fmla="*/ 1247186 h 1247186"/>
              <a:gd name="connsiteX1" fmla="*/ 204033 w 4158776"/>
              <a:gd name="connsiteY1" fmla="*/ 0 h 1247186"/>
              <a:gd name="connsiteX2" fmla="*/ 4158776 w 4158776"/>
              <a:gd name="connsiteY2" fmla="*/ 27613 h 1247186"/>
              <a:gd name="connsiteX3" fmla="*/ 3675727 w 4158776"/>
              <a:gd name="connsiteY3" fmla="*/ 1223490 h 1247186"/>
              <a:gd name="connsiteX4" fmla="*/ 0 w 4158776"/>
              <a:gd name="connsiteY4" fmla="*/ 1247186 h 1247186"/>
              <a:gd name="connsiteX0" fmla="*/ 0 w 4225050"/>
              <a:gd name="connsiteY0" fmla="*/ 1247186 h 1247186"/>
              <a:gd name="connsiteX1" fmla="*/ 270307 w 4225050"/>
              <a:gd name="connsiteY1" fmla="*/ 0 h 1247186"/>
              <a:gd name="connsiteX2" fmla="*/ 4225050 w 4225050"/>
              <a:gd name="connsiteY2" fmla="*/ 27613 h 1247186"/>
              <a:gd name="connsiteX3" fmla="*/ 3742001 w 4225050"/>
              <a:gd name="connsiteY3" fmla="*/ 1223490 h 1247186"/>
              <a:gd name="connsiteX4" fmla="*/ 0 w 4225050"/>
              <a:gd name="connsiteY4" fmla="*/ 1247186 h 1247186"/>
              <a:gd name="connsiteX0" fmla="*/ 0 w 4225050"/>
              <a:gd name="connsiteY0" fmla="*/ 1219573 h 1219573"/>
              <a:gd name="connsiteX1" fmla="*/ 93575 w 4225050"/>
              <a:gd name="connsiteY1" fmla="*/ 0 h 1219573"/>
              <a:gd name="connsiteX2" fmla="*/ 4225050 w 4225050"/>
              <a:gd name="connsiteY2" fmla="*/ 0 h 1219573"/>
              <a:gd name="connsiteX3" fmla="*/ 3742001 w 4225050"/>
              <a:gd name="connsiteY3" fmla="*/ 1195877 h 1219573"/>
              <a:gd name="connsiteX4" fmla="*/ 0 w 4225050"/>
              <a:gd name="connsiteY4" fmla="*/ 1219573 h 1219573"/>
              <a:gd name="connsiteX0" fmla="*/ 0 w 4225050"/>
              <a:gd name="connsiteY0" fmla="*/ 1219573 h 1219573"/>
              <a:gd name="connsiteX1" fmla="*/ 5208 w 4225050"/>
              <a:gd name="connsiteY1" fmla="*/ 0 h 1219573"/>
              <a:gd name="connsiteX2" fmla="*/ 4225050 w 4225050"/>
              <a:gd name="connsiteY2" fmla="*/ 0 h 1219573"/>
              <a:gd name="connsiteX3" fmla="*/ 3742001 w 4225050"/>
              <a:gd name="connsiteY3" fmla="*/ 1195877 h 1219573"/>
              <a:gd name="connsiteX4" fmla="*/ 0 w 4225050"/>
              <a:gd name="connsiteY4" fmla="*/ 1219573 h 1219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5050" h="1219573">
                <a:moveTo>
                  <a:pt x="0" y="1219573"/>
                </a:moveTo>
                <a:lnTo>
                  <a:pt x="5208" y="0"/>
                </a:lnTo>
                <a:lnTo>
                  <a:pt x="4225050" y="0"/>
                </a:lnTo>
                <a:lnTo>
                  <a:pt x="3742001" y="1195877"/>
                </a:lnTo>
                <a:lnTo>
                  <a:pt x="0" y="1219573"/>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8" name="Parallelogram 35"/>
          <p:cNvSpPr/>
          <p:nvPr/>
        </p:nvSpPr>
        <p:spPr>
          <a:xfrm>
            <a:off x="4304588" y="3465693"/>
            <a:ext cx="4755981" cy="1498981"/>
          </a:xfrm>
          <a:custGeom>
            <a:avLst/>
            <a:gdLst>
              <a:gd name="connsiteX0" fmla="*/ 0 w 4512239"/>
              <a:gd name="connsiteY0" fmla="*/ 1619949 h 1619949"/>
              <a:gd name="connsiteX1" fmla="*/ 1054554 w 4512239"/>
              <a:gd name="connsiteY1" fmla="*/ 0 h 1619949"/>
              <a:gd name="connsiteX2" fmla="*/ 4512239 w 4512239"/>
              <a:gd name="connsiteY2" fmla="*/ 0 h 1619949"/>
              <a:gd name="connsiteX3" fmla="*/ 3457685 w 4512239"/>
              <a:gd name="connsiteY3" fmla="*/ 1619949 h 1619949"/>
              <a:gd name="connsiteX4" fmla="*/ 0 w 4512239"/>
              <a:gd name="connsiteY4" fmla="*/ 1619949 h 1619949"/>
              <a:gd name="connsiteX0" fmla="*/ 0 w 4512239"/>
              <a:gd name="connsiteY0" fmla="*/ 1619949 h 1651480"/>
              <a:gd name="connsiteX1" fmla="*/ 1054554 w 4512239"/>
              <a:gd name="connsiteY1" fmla="*/ 0 h 1651480"/>
              <a:gd name="connsiteX2" fmla="*/ 4512239 w 4512239"/>
              <a:gd name="connsiteY2" fmla="*/ 0 h 1651480"/>
              <a:gd name="connsiteX3" fmla="*/ 3730954 w 4512239"/>
              <a:gd name="connsiteY3" fmla="*/ 1651480 h 1651480"/>
              <a:gd name="connsiteX4" fmla="*/ 0 w 4512239"/>
              <a:gd name="connsiteY4" fmla="*/ 1619949 h 1651480"/>
              <a:gd name="connsiteX0" fmla="*/ 0 w 4512239"/>
              <a:gd name="connsiteY0" fmla="*/ 1633756 h 1665287"/>
              <a:gd name="connsiteX1" fmla="*/ 877823 w 4512239"/>
              <a:gd name="connsiteY1" fmla="*/ 0 h 1665287"/>
              <a:gd name="connsiteX2" fmla="*/ 4512239 w 4512239"/>
              <a:gd name="connsiteY2" fmla="*/ 13807 h 1665287"/>
              <a:gd name="connsiteX3" fmla="*/ 3730954 w 4512239"/>
              <a:gd name="connsiteY3" fmla="*/ 1665287 h 1665287"/>
              <a:gd name="connsiteX4" fmla="*/ 0 w 4512239"/>
              <a:gd name="connsiteY4" fmla="*/ 1633756 h 1665287"/>
              <a:gd name="connsiteX0" fmla="*/ 0 w 4512239"/>
              <a:gd name="connsiteY0" fmla="*/ 1633756 h 1665287"/>
              <a:gd name="connsiteX1" fmla="*/ 877823 w 4512239"/>
              <a:gd name="connsiteY1" fmla="*/ 0 h 1665287"/>
              <a:gd name="connsiteX2" fmla="*/ 4512239 w 4512239"/>
              <a:gd name="connsiteY2" fmla="*/ 13807 h 1665287"/>
              <a:gd name="connsiteX3" fmla="*/ 4216967 w 4512239"/>
              <a:gd name="connsiteY3" fmla="*/ 1665287 h 1665287"/>
              <a:gd name="connsiteX4" fmla="*/ 0 w 4512239"/>
              <a:gd name="connsiteY4" fmla="*/ 1633756 h 1665287"/>
              <a:gd name="connsiteX0" fmla="*/ 0 w 4832566"/>
              <a:gd name="connsiteY0" fmla="*/ 1633756 h 1665287"/>
              <a:gd name="connsiteX1" fmla="*/ 877823 w 4832566"/>
              <a:gd name="connsiteY1" fmla="*/ 0 h 1665287"/>
              <a:gd name="connsiteX2" fmla="*/ 4832566 w 4832566"/>
              <a:gd name="connsiteY2" fmla="*/ 27613 h 1665287"/>
              <a:gd name="connsiteX3" fmla="*/ 4216967 w 4832566"/>
              <a:gd name="connsiteY3" fmla="*/ 1665287 h 1665287"/>
              <a:gd name="connsiteX4" fmla="*/ 0 w 4832566"/>
              <a:gd name="connsiteY4" fmla="*/ 1633756 h 1665287"/>
              <a:gd name="connsiteX0" fmla="*/ 0 w 4832566"/>
              <a:gd name="connsiteY0" fmla="*/ 1633756 h 1665287"/>
              <a:gd name="connsiteX1" fmla="*/ 877823 w 4832566"/>
              <a:gd name="connsiteY1" fmla="*/ 0 h 1665287"/>
              <a:gd name="connsiteX2" fmla="*/ 4832566 w 4832566"/>
              <a:gd name="connsiteY2" fmla="*/ 27613 h 1665287"/>
              <a:gd name="connsiteX3" fmla="*/ 4172785 w 4832566"/>
              <a:gd name="connsiteY3" fmla="*/ 1665287 h 1665287"/>
              <a:gd name="connsiteX4" fmla="*/ 0 w 4832566"/>
              <a:gd name="connsiteY4" fmla="*/ 1633756 h 1665287"/>
              <a:gd name="connsiteX0" fmla="*/ 0 w 4722109"/>
              <a:gd name="connsiteY0" fmla="*/ 1937489 h 1937489"/>
              <a:gd name="connsiteX1" fmla="*/ 767366 w 4722109"/>
              <a:gd name="connsiteY1" fmla="*/ 0 h 1937489"/>
              <a:gd name="connsiteX2" fmla="*/ 4722109 w 4722109"/>
              <a:gd name="connsiteY2" fmla="*/ 27613 h 1937489"/>
              <a:gd name="connsiteX3" fmla="*/ 4062328 w 4722109"/>
              <a:gd name="connsiteY3" fmla="*/ 1665287 h 1937489"/>
              <a:gd name="connsiteX4" fmla="*/ 0 w 4722109"/>
              <a:gd name="connsiteY4" fmla="*/ 1937489 h 1937489"/>
              <a:gd name="connsiteX0" fmla="*/ 0 w 4722109"/>
              <a:gd name="connsiteY0" fmla="*/ 1937489 h 1969020"/>
              <a:gd name="connsiteX1" fmla="*/ 767366 w 4722109"/>
              <a:gd name="connsiteY1" fmla="*/ 0 h 1969020"/>
              <a:gd name="connsiteX2" fmla="*/ 4722109 w 4722109"/>
              <a:gd name="connsiteY2" fmla="*/ 27613 h 1969020"/>
              <a:gd name="connsiteX3" fmla="*/ 4272196 w 4722109"/>
              <a:gd name="connsiteY3" fmla="*/ 1969020 h 1969020"/>
              <a:gd name="connsiteX4" fmla="*/ 0 w 4722109"/>
              <a:gd name="connsiteY4" fmla="*/ 1937489 h 1969020"/>
              <a:gd name="connsiteX0" fmla="*/ 0 w 4998252"/>
              <a:gd name="connsiteY0" fmla="*/ 1937489 h 1969020"/>
              <a:gd name="connsiteX1" fmla="*/ 767366 w 4998252"/>
              <a:gd name="connsiteY1" fmla="*/ 0 h 1969020"/>
              <a:gd name="connsiteX2" fmla="*/ 4998252 w 4998252"/>
              <a:gd name="connsiteY2" fmla="*/ 41418 h 1969020"/>
              <a:gd name="connsiteX3" fmla="*/ 4272196 w 4998252"/>
              <a:gd name="connsiteY3" fmla="*/ 1969020 h 1969020"/>
              <a:gd name="connsiteX4" fmla="*/ 0 w 4998252"/>
              <a:gd name="connsiteY4" fmla="*/ 1937489 h 1969020"/>
              <a:gd name="connsiteX0" fmla="*/ 0 w 4998252"/>
              <a:gd name="connsiteY0" fmla="*/ 1937489 h 1969020"/>
              <a:gd name="connsiteX1" fmla="*/ 767366 w 4998252"/>
              <a:gd name="connsiteY1" fmla="*/ 0 h 1969020"/>
              <a:gd name="connsiteX2" fmla="*/ 4998252 w 4998252"/>
              <a:gd name="connsiteY2" fmla="*/ 0 h 1969020"/>
              <a:gd name="connsiteX3" fmla="*/ 4272196 w 4998252"/>
              <a:gd name="connsiteY3" fmla="*/ 1969020 h 1969020"/>
              <a:gd name="connsiteX4" fmla="*/ 0 w 4998252"/>
              <a:gd name="connsiteY4" fmla="*/ 1937489 h 1969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252" h="1969020">
                <a:moveTo>
                  <a:pt x="0" y="1937489"/>
                </a:moveTo>
                <a:lnTo>
                  <a:pt x="767366" y="0"/>
                </a:lnTo>
                <a:lnTo>
                  <a:pt x="4998252" y="0"/>
                </a:lnTo>
                <a:lnTo>
                  <a:pt x="4272196" y="1969020"/>
                </a:lnTo>
                <a:lnTo>
                  <a:pt x="0" y="1937489"/>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332186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6497" y="1763417"/>
            <a:ext cx="6176130" cy="4687052"/>
          </a:xfrm>
          <a:prstGeom prst="rect">
            <a:avLst/>
          </a:prstGeom>
        </p:spPr>
      </p:pic>
      <p:sp>
        <p:nvSpPr>
          <p:cNvPr id="4" name="文字方塊 3"/>
          <p:cNvSpPr txBox="1"/>
          <p:nvPr/>
        </p:nvSpPr>
        <p:spPr>
          <a:xfrm>
            <a:off x="1657990" y="3554361"/>
            <a:ext cx="5848201" cy="2715872"/>
          </a:xfrm>
          <a:prstGeom prst="rect">
            <a:avLst/>
          </a:prstGeom>
          <a:noFill/>
        </p:spPr>
        <p:txBody>
          <a:bodyPr wrap="square" rtlCol="0">
            <a:spAutoFit/>
          </a:bodyPr>
          <a:lstStyle/>
          <a:p>
            <a:pPr algn="just"/>
            <a:r>
              <a:rPr lang="zh-TW" altLang="en-US" sz="2400" b="1" dirty="0">
                <a:latin typeface="標楷體" panose="03000509000000000000" pitchFamily="65" charset="-120"/>
                <a:ea typeface="標楷體" panose="03000509000000000000" pitchFamily="65" charset="-120"/>
                <a:sym typeface="Wingdings" panose="05000000000000000000" pitchFamily="2" charset="2"/>
              </a:rPr>
              <a:t>運用視覺組織圖整合篇章內容</a:t>
            </a:r>
            <a:r>
              <a:rPr lang="en-US" altLang="zh-TW" sz="2400" b="1" dirty="0" smtClean="0">
                <a:latin typeface="標楷體" panose="03000509000000000000" pitchFamily="65" charset="-120"/>
                <a:ea typeface="標楷體" panose="03000509000000000000" pitchFamily="65" charset="-120"/>
                <a:sym typeface="Wingdings" panose="05000000000000000000" pitchFamily="2" charset="2"/>
              </a:rPr>
              <a:t>:</a:t>
            </a:r>
          </a:p>
          <a:p>
            <a:pPr marL="342900" indent="-342900" algn="just">
              <a:lnSpc>
                <a:spcPct val="150000"/>
              </a:lnSpc>
              <a:buFont typeface="+mj-lt"/>
              <a:buAutoNum type="arabicParenR"/>
            </a:pPr>
            <a:r>
              <a:rPr lang="zh-TW" altLang="en-US" sz="2000" b="1" dirty="0" smtClean="0">
                <a:latin typeface="標楷體" panose="03000509000000000000" pitchFamily="65" charset="-120"/>
                <a:ea typeface="標楷體" panose="03000509000000000000" pitchFamily="65" charset="-120"/>
                <a:sym typeface="Wingdings" panose="05000000000000000000" pitchFamily="2" charset="2"/>
              </a:rPr>
              <a:t>以</a:t>
            </a:r>
            <a:r>
              <a:rPr lang="zh-TW" altLang="en-US" sz="2000" b="1" dirty="0">
                <a:latin typeface="標楷體" panose="03000509000000000000" pitchFamily="65" charset="-120"/>
                <a:ea typeface="標楷體" panose="03000509000000000000" pitchFamily="65" charset="-120"/>
                <a:sym typeface="Wingdings" panose="05000000000000000000" pitchFamily="2" charset="2"/>
              </a:rPr>
              <a:t>段與段之間的時間、地點的改變而劃分場景</a:t>
            </a:r>
          </a:p>
          <a:p>
            <a:pPr marL="342900" indent="-342900" algn="just">
              <a:lnSpc>
                <a:spcPct val="150000"/>
              </a:lnSpc>
              <a:buFont typeface="+mj-lt"/>
              <a:buAutoNum type="arabicParenR"/>
            </a:pPr>
            <a:r>
              <a:rPr lang="zh-TW" altLang="en-US" sz="2000" b="1" dirty="0">
                <a:latin typeface="標楷體" panose="03000509000000000000" pitchFamily="65" charset="-120"/>
                <a:ea typeface="標楷體" panose="03000509000000000000" pitchFamily="65" charset="-120"/>
                <a:sym typeface="Wingdings" panose="05000000000000000000" pitchFamily="2" charset="2"/>
              </a:rPr>
              <a:t>找出每個場景的內容撮要</a:t>
            </a:r>
          </a:p>
          <a:p>
            <a:pPr marL="342900" indent="-342900" algn="just">
              <a:lnSpc>
                <a:spcPct val="150000"/>
              </a:lnSpc>
              <a:buFont typeface="+mj-lt"/>
              <a:buAutoNum type="arabicParenR"/>
            </a:pPr>
            <a:r>
              <a:rPr lang="zh-TW" altLang="en-US" sz="2000" b="1" dirty="0">
                <a:latin typeface="標楷體" panose="03000509000000000000" pitchFamily="65" charset="-120"/>
                <a:ea typeface="標楷體" panose="03000509000000000000" pitchFamily="65" charset="-120"/>
                <a:sym typeface="Wingdings" panose="05000000000000000000" pitchFamily="2" charset="2"/>
              </a:rPr>
              <a:t>從每個場景找出記敍結構元素，然後寫入圖表中適當的空格內</a:t>
            </a:r>
          </a:p>
          <a:p>
            <a:pPr marL="342900" indent="-342900" algn="just">
              <a:lnSpc>
                <a:spcPct val="150000"/>
              </a:lnSpc>
              <a:buFont typeface="+mj-lt"/>
              <a:buAutoNum type="arabicParenR"/>
            </a:pPr>
            <a:r>
              <a:rPr lang="zh-TW" altLang="en-US" sz="2000" b="1" dirty="0">
                <a:latin typeface="標楷體" panose="03000509000000000000" pitchFamily="65" charset="-120"/>
                <a:ea typeface="標楷體" panose="03000509000000000000" pitchFamily="65" charset="-120"/>
                <a:sym typeface="Wingdings" panose="05000000000000000000" pitchFamily="2" charset="2"/>
              </a:rPr>
              <a:t>用推理方法找出主旨</a:t>
            </a:r>
            <a:r>
              <a:rPr lang="en-US" altLang="zh-TW" sz="2000" b="1" dirty="0">
                <a:latin typeface="標楷體" panose="03000509000000000000" pitchFamily="65" charset="-120"/>
                <a:ea typeface="標楷體" panose="03000509000000000000" pitchFamily="65" charset="-120"/>
                <a:sym typeface="Wingdings" panose="05000000000000000000" pitchFamily="2" charset="2"/>
              </a:rPr>
              <a:t>(</a:t>
            </a:r>
            <a:r>
              <a:rPr lang="zh-TW" altLang="en-US" sz="2000" b="1" dirty="0">
                <a:latin typeface="標楷體" panose="03000509000000000000" pitchFamily="65" charset="-120"/>
                <a:ea typeface="標楷體" panose="03000509000000000000" pitchFamily="65" charset="-120"/>
                <a:sym typeface="Wingdings" panose="05000000000000000000" pitchFamily="2" charset="2"/>
              </a:rPr>
              <a:t>深層意思</a:t>
            </a:r>
            <a:r>
              <a:rPr lang="en-US" altLang="zh-TW" sz="2000" b="1" dirty="0">
                <a:latin typeface="標楷體" panose="03000509000000000000" pitchFamily="65" charset="-120"/>
                <a:ea typeface="標楷體" panose="03000509000000000000" pitchFamily="65" charset="-120"/>
                <a:sym typeface="Wingdings" panose="05000000000000000000" pitchFamily="2" charset="2"/>
              </a:rPr>
              <a:t>)</a:t>
            </a:r>
            <a:endParaRPr lang="zh-TW" altLang="en-US" sz="2000" b="1" dirty="0">
              <a:latin typeface="標楷體" panose="03000509000000000000" pitchFamily="65" charset="-120"/>
              <a:ea typeface="標楷體" panose="03000509000000000000" pitchFamily="65" charset="-120"/>
              <a:sym typeface="Wingdings" panose="05000000000000000000" pitchFamily="2" charset="2"/>
            </a:endParaRPr>
          </a:p>
        </p:txBody>
      </p:sp>
      <p:sp>
        <p:nvSpPr>
          <p:cNvPr id="9" name="矩形 8"/>
          <p:cNvSpPr/>
          <p:nvPr/>
        </p:nvSpPr>
        <p:spPr>
          <a:xfrm>
            <a:off x="583278" y="306271"/>
            <a:ext cx="6340198" cy="707886"/>
          </a:xfrm>
          <a:prstGeom prst="rect">
            <a:avLst/>
          </a:prstGeom>
        </p:spPr>
        <p:txBody>
          <a:bodyPr wrap="none">
            <a:spAutoFit/>
          </a:bodyPr>
          <a:lstStyle/>
          <a:p>
            <a:pPr algn="ctr"/>
            <a:r>
              <a:rPr lang="zh-TW" altLang="en-US" sz="4000" b="1" dirty="0">
                <a:latin typeface="標楷體" panose="03000509000000000000" pitchFamily="65" charset="-120"/>
                <a:ea typeface="標楷體" panose="03000509000000000000" pitchFamily="65" charset="-120"/>
              </a:rPr>
              <a:t>理解及整合篇章內容的流程</a:t>
            </a:r>
            <a:endParaRPr lang="zh-HK" altLang="en-US" sz="4000" dirty="0"/>
          </a:p>
        </p:txBody>
      </p:sp>
      <p:sp>
        <p:nvSpPr>
          <p:cNvPr id="13" name="矩形 12"/>
          <p:cNvSpPr/>
          <p:nvPr/>
        </p:nvSpPr>
        <p:spPr>
          <a:xfrm>
            <a:off x="1545398" y="1973766"/>
            <a:ext cx="6053204" cy="461665"/>
          </a:xfrm>
          <a:prstGeom prst="rect">
            <a:avLst/>
          </a:prstGeom>
        </p:spPr>
        <p:txBody>
          <a:bodyPr wrap="square">
            <a:spAutoFit/>
          </a:bodyPr>
          <a:lstStyle/>
          <a:p>
            <a:pPr algn="ctr"/>
            <a:r>
              <a:rPr lang="zh-TW" altLang="en-US" sz="2400" b="1" dirty="0">
                <a:latin typeface="標楷體" panose="03000509000000000000" pitchFamily="65" charset="-120"/>
                <a:ea typeface="標楷體" panose="03000509000000000000" pitchFamily="65" charset="-120"/>
              </a:rPr>
              <a:t>從篇名或首一、二段及尾段推測文體</a:t>
            </a:r>
            <a:r>
              <a:rPr lang="zh-TW" altLang="en-US" sz="2400" b="1" dirty="0" smtClean="0">
                <a:latin typeface="標楷體" panose="03000509000000000000" pitchFamily="65" charset="-120"/>
                <a:ea typeface="標楷體" panose="03000509000000000000" pitchFamily="65" charset="-120"/>
              </a:rPr>
              <a:t>類別</a:t>
            </a:r>
            <a:endParaRPr lang="zh-HK" altLang="en-US" sz="2400" b="1" dirty="0">
              <a:latin typeface="標楷體" panose="03000509000000000000" pitchFamily="65" charset="-120"/>
              <a:ea typeface="標楷體" panose="03000509000000000000" pitchFamily="65" charset="-120"/>
            </a:endParaRPr>
          </a:p>
        </p:txBody>
      </p:sp>
      <p:sp>
        <p:nvSpPr>
          <p:cNvPr id="6" name="圓角矩形 5"/>
          <p:cNvSpPr/>
          <p:nvPr/>
        </p:nvSpPr>
        <p:spPr>
          <a:xfrm>
            <a:off x="1340076" y="1673184"/>
            <a:ext cx="6387082" cy="4969663"/>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77" y="8309"/>
            <a:ext cx="403756" cy="403756"/>
          </a:xfrm>
          <a:prstGeom prst="rect">
            <a:avLst/>
          </a:prstGeom>
        </p:spPr>
      </p:pic>
      <p:pic>
        <p:nvPicPr>
          <p:cNvPr id="10" name="圖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233" y="14860"/>
            <a:ext cx="2450389" cy="432780"/>
          </a:xfrm>
          <a:prstGeom prst="rect">
            <a:avLst/>
          </a:prstGeom>
        </p:spPr>
      </p:pic>
      <p:sp>
        <p:nvSpPr>
          <p:cNvPr id="11" name="矩形 10"/>
          <p:cNvSpPr/>
          <p:nvPr/>
        </p:nvSpPr>
        <p:spPr>
          <a:xfrm>
            <a:off x="404600" y="14859"/>
            <a:ext cx="2492990" cy="369332"/>
          </a:xfrm>
          <a:prstGeom prst="rect">
            <a:avLst/>
          </a:prstGeom>
        </p:spPr>
        <p:txBody>
          <a:bodyPr wrap="none">
            <a:spAutoFit/>
          </a:bodyPr>
          <a:lstStyle/>
          <a:p>
            <a:pPr>
              <a:defRPr/>
            </a:pPr>
            <a:r>
              <a:rPr lang="zh-TW" altLang="en-US" dirty="0">
                <a:solidFill>
                  <a:srgbClr val="FF0000"/>
                </a:solidFill>
                <a:latin typeface="標楷體" panose="03000509000000000000" pitchFamily="65" charset="-120"/>
                <a:ea typeface="標楷體" panose="03000509000000000000" pitchFamily="65" charset="-120"/>
              </a:rPr>
              <a:t>本課節會運用到的策略</a:t>
            </a:r>
            <a:endParaRPr lang="zh-HK" altLang="en-US"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3054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1060370" y="3120545"/>
            <a:ext cx="7023260" cy="6464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TW" b="1" dirty="0" smtClean="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一</a:t>
            </a:r>
            <a:r>
              <a:rPr lang="en-US" altLang="zh-TW" b="1" dirty="0" smtClean="0">
                <a:latin typeface="標楷體" panose="03000509000000000000" pitchFamily="65" charset="-120"/>
                <a:ea typeface="標楷體" panose="03000509000000000000" pitchFamily="65" charset="-120"/>
              </a:rPr>
              <a:t>) </a:t>
            </a:r>
            <a:r>
              <a:rPr lang="zh-TW" altLang="en-US" b="1" smtClean="0">
                <a:latin typeface="標楷體" panose="03000509000000000000" pitchFamily="65" charset="-120"/>
                <a:ea typeface="標楷體" panose="03000509000000000000" pitchFamily="65" charset="-120"/>
              </a:rPr>
              <a:t>詞彙</a:t>
            </a:r>
            <a:endParaRPr lang="zh-TW" altLang="en-US" b="1" dirty="0" smtClean="0">
              <a:latin typeface="標楷體" panose="03000509000000000000" pitchFamily="65" charset="-120"/>
              <a:ea typeface="標楷體" panose="03000509000000000000" pitchFamily="65" charset="-120"/>
              <a:cs typeface="DFHeiMedium-B5"/>
            </a:endParaRPr>
          </a:p>
        </p:txBody>
      </p:sp>
    </p:spTree>
    <p:extLst>
      <p:ext uri="{BB962C8B-B14F-4D97-AF65-F5344CB8AC3E}">
        <p14:creationId xmlns:p14="http://schemas.microsoft.com/office/powerpoint/2010/main" val="4158272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6256" y="1963528"/>
            <a:ext cx="6376901" cy="4814971"/>
          </a:xfrm>
          <a:prstGeom prst="rect">
            <a:avLst/>
          </a:prstGeom>
        </p:spPr>
      </p:pic>
      <p:sp>
        <p:nvSpPr>
          <p:cNvPr id="8" name="矩形 7"/>
          <p:cNvSpPr/>
          <p:nvPr/>
        </p:nvSpPr>
        <p:spPr>
          <a:xfrm>
            <a:off x="1837497" y="2155550"/>
            <a:ext cx="1723549" cy="461665"/>
          </a:xfrm>
          <a:prstGeom prst="rect">
            <a:avLst/>
          </a:prstGeom>
        </p:spPr>
        <p:txBody>
          <a:bodyPr wrap="none">
            <a:spAutoFit/>
          </a:bodyPr>
          <a:lstStyle/>
          <a:p>
            <a:pPr lvl="0" algn="ctr" fontAlgn="base">
              <a:spcBef>
                <a:spcPct val="20000"/>
              </a:spcBef>
              <a:spcAft>
                <a:spcPct val="0"/>
              </a:spcAft>
              <a:buClr>
                <a:schemeClr val="accent1"/>
              </a:buClr>
              <a:buSzPct val="100000"/>
            </a:pPr>
            <a:r>
              <a:rPr lang="zh-TW" altLang="en-US" sz="2400" dirty="0" smtClean="0">
                <a:solidFill>
                  <a:schemeClr val="bg1"/>
                </a:solidFill>
                <a:latin typeface="Candara" pitchFamily="34" charset="0"/>
                <a:ea typeface="標楷體" pitchFamily="65" charset="-120"/>
              </a:rPr>
              <a:t>第</a:t>
            </a:r>
            <a:r>
              <a:rPr lang="zh-TW" altLang="en-US" sz="2400" dirty="0" smtClean="0">
                <a:solidFill>
                  <a:schemeClr val="bg1"/>
                </a:solidFill>
                <a:latin typeface="標楷體" panose="03000509000000000000" pitchFamily="65" charset="-120"/>
                <a:ea typeface="標楷體" panose="03000509000000000000" pitchFamily="65" charset="-120"/>
              </a:rPr>
              <a:t>一至</a:t>
            </a:r>
            <a:r>
              <a:rPr lang="zh-TW" altLang="en-US" sz="2400" dirty="0">
                <a:solidFill>
                  <a:schemeClr val="bg1"/>
                </a:solidFill>
                <a:latin typeface="標楷體" panose="03000509000000000000" pitchFamily="65" charset="-120"/>
                <a:ea typeface="標楷體" panose="03000509000000000000" pitchFamily="65" charset="-120"/>
              </a:rPr>
              <a:t>二</a:t>
            </a:r>
            <a:r>
              <a:rPr lang="zh-TW" altLang="en-US" sz="2400" dirty="0" smtClean="0">
                <a:solidFill>
                  <a:schemeClr val="bg1"/>
                </a:solidFill>
                <a:latin typeface="Candara" pitchFamily="34" charset="0"/>
                <a:ea typeface="標楷體" pitchFamily="65" charset="-120"/>
              </a:rPr>
              <a:t>段</a:t>
            </a:r>
            <a:endParaRPr lang="zh-TW" altLang="en-US" sz="2400" dirty="0">
              <a:solidFill>
                <a:schemeClr val="bg1"/>
              </a:solidFill>
              <a:latin typeface="Candara" pitchFamily="34" charset="0"/>
              <a:ea typeface="標楷體" pitchFamily="65" charset="-120"/>
            </a:endParaRPr>
          </a:p>
        </p:txBody>
      </p:sp>
      <p:sp>
        <p:nvSpPr>
          <p:cNvPr id="9" name="矩形 8"/>
          <p:cNvSpPr/>
          <p:nvPr/>
        </p:nvSpPr>
        <p:spPr>
          <a:xfrm>
            <a:off x="2048044" y="3141269"/>
            <a:ext cx="1107996" cy="461665"/>
          </a:xfrm>
          <a:prstGeom prst="rect">
            <a:avLst/>
          </a:prstGeom>
        </p:spPr>
        <p:txBody>
          <a:bodyPr wrap="none">
            <a:spAutoFit/>
          </a:bodyPr>
          <a:lstStyle/>
          <a:p>
            <a:pPr lvl="0" algn="ctr" fontAlgn="base">
              <a:spcBef>
                <a:spcPct val="20000"/>
              </a:spcBef>
              <a:spcAft>
                <a:spcPct val="0"/>
              </a:spcAft>
              <a:buClr>
                <a:schemeClr val="accent1"/>
              </a:buClr>
              <a:buSzPct val="100000"/>
            </a:pPr>
            <a:r>
              <a:rPr lang="zh-TW" altLang="en-US" sz="2400" dirty="0" smtClean="0">
                <a:solidFill>
                  <a:schemeClr val="bg1"/>
                </a:solidFill>
                <a:latin typeface="Candara" pitchFamily="34" charset="0"/>
                <a:ea typeface="標楷體" pitchFamily="65" charset="-120"/>
              </a:rPr>
              <a:t>第</a:t>
            </a:r>
            <a:r>
              <a:rPr lang="zh-TW" altLang="en-US" sz="2400" dirty="0" smtClean="0">
                <a:solidFill>
                  <a:schemeClr val="bg1"/>
                </a:solidFill>
                <a:latin typeface="標楷體" panose="03000509000000000000" pitchFamily="65" charset="-120"/>
                <a:ea typeface="標楷體" panose="03000509000000000000" pitchFamily="65" charset="-120"/>
              </a:rPr>
              <a:t>三</a:t>
            </a:r>
            <a:r>
              <a:rPr lang="zh-TW" altLang="en-US" sz="2400" dirty="0" smtClean="0">
                <a:solidFill>
                  <a:schemeClr val="bg1"/>
                </a:solidFill>
                <a:latin typeface="Candara" pitchFamily="34" charset="0"/>
                <a:ea typeface="標楷體" pitchFamily="65" charset="-120"/>
              </a:rPr>
              <a:t>段</a:t>
            </a:r>
            <a:endParaRPr lang="zh-TW" altLang="en-US" sz="2400" dirty="0">
              <a:solidFill>
                <a:schemeClr val="bg1"/>
              </a:solidFill>
              <a:latin typeface="Candara" pitchFamily="34" charset="0"/>
              <a:ea typeface="標楷體" pitchFamily="65" charset="-120"/>
            </a:endParaRPr>
          </a:p>
        </p:txBody>
      </p:sp>
      <p:sp>
        <p:nvSpPr>
          <p:cNvPr id="10" name="矩形 9"/>
          <p:cNvSpPr/>
          <p:nvPr/>
        </p:nvSpPr>
        <p:spPr>
          <a:xfrm>
            <a:off x="2048044" y="4118637"/>
            <a:ext cx="1107996" cy="461665"/>
          </a:xfrm>
          <a:prstGeom prst="rect">
            <a:avLst/>
          </a:prstGeom>
        </p:spPr>
        <p:txBody>
          <a:bodyPr wrap="none">
            <a:spAutoFit/>
          </a:bodyPr>
          <a:lstStyle/>
          <a:p>
            <a:pPr lvl="0" algn="ctr" fontAlgn="base">
              <a:spcBef>
                <a:spcPct val="20000"/>
              </a:spcBef>
              <a:spcAft>
                <a:spcPct val="0"/>
              </a:spcAft>
              <a:buClr>
                <a:schemeClr val="accent1"/>
              </a:buClr>
              <a:buSzPct val="100000"/>
            </a:pPr>
            <a:r>
              <a:rPr lang="zh-TW" altLang="en-US" sz="2400" dirty="0" smtClean="0">
                <a:solidFill>
                  <a:schemeClr val="bg1"/>
                </a:solidFill>
                <a:latin typeface="Candara" pitchFamily="34" charset="0"/>
                <a:ea typeface="標楷體" pitchFamily="65" charset="-120"/>
              </a:rPr>
              <a:t>第四段</a:t>
            </a:r>
            <a:endParaRPr lang="zh-TW" altLang="en-US" sz="2400" dirty="0">
              <a:solidFill>
                <a:schemeClr val="bg1"/>
              </a:solidFill>
              <a:latin typeface="Candara" pitchFamily="34" charset="0"/>
              <a:ea typeface="標楷體" pitchFamily="65" charset="-120"/>
            </a:endParaRPr>
          </a:p>
        </p:txBody>
      </p:sp>
      <p:sp>
        <p:nvSpPr>
          <p:cNvPr id="11" name="矩形 10"/>
          <p:cNvSpPr/>
          <p:nvPr/>
        </p:nvSpPr>
        <p:spPr>
          <a:xfrm>
            <a:off x="2048044" y="5107755"/>
            <a:ext cx="1107996" cy="461665"/>
          </a:xfrm>
          <a:prstGeom prst="rect">
            <a:avLst/>
          </a:prstGeom>
        </p:spPr>
        <p:txBody>
          <a:bodyPr wrap="none">
            <a:spAutoFit/>
          </a:bodyPr>
          <a:lstStyle/>
          <a:p>
            <a:pPr lvl="0" algn="ctr" fontAlgn="base">
              <a:spcBef>
                <a:spcPct val="20000"/>
              </a:spcBef>
              <a:spcAft>
                <a:spcPct val="0"/>
              </a:spcAft>
              <a:buClr>
                <a:schemeClr val="accent1"/>
              </a:buClr>
              <a:buSzPct val="100000"/>
            </a:pPr>
            <a:r>
              <a:rPr lang="zh-TW" altLang="en-US" sz="2400" dirty="0" smtClean="0">
                <a:solidFill>
                  <a:schemeClr val="bg1"/>
                </a:solidFill>
                <a:latin typeface="Candara" pitchFamily="34" charset="0"/>
                <a:ea typeface="標楷體" pitchFamily="65" charset="-120"/>
              </a:rPr>
              <a:t>第五段</a:t>
            </a:r>
            <a:endParaRPr lang="zh-TW" altLang="en-US" sz="2400" dirty="0">
              <a:solidFill>
                <a:schemeClr val="bg1"/>
              </a:solidFill>
              <a:latin typeface="Candara" pitchFamily="34" charset="0"/>
              <a:ea typeface="標楷體" pitchFamily="65" charset="-120"/>
            </a:endParaRPr>
          </a:p>
        </p:txBody>
      </p:sp>
      <p:sp>
        <p:nvSpPr>
          <p:cNvPr id="12" name="矩形 11"/>
          <p:cNvSpPr/>
          <p:nvPr/>
        </p:nvSpPr>
        <p:spPr>
          <a:xfrm>
            <a:off x="2048044" y="6091085"/>
            <a:ext cx="1107996" cy="461665"/>
          </a:xfrm>
          <a:prstGeom prst="rect">
            <a:avLst/>
          </a:prstGeom>
        </p:spPr>
        <p:txBody>
          <a:bodyPr wrap="none">
            <a:spAutoFit/>
          </a:bodyPr>
          <a:lstStyle/>
          <a:p>
            <a:pPr lvl="0" algn="ctr" fontAlgn="base">
              <a:spcBef>
                <a:spcPct val="20000"/>
              </a:spcBef>
              <a:spcAft>
                <a:spcPct val="0"/>
              </a:spcAft>
              <a:buClr>
                <a:schemeClr val="accent1"/>
              </a:buClr>
              <a:buSzPct val="100000"/>
            </a:pPr>
            <a:r>
              <a:rPr lang="zh-TW" altLang="en-US" sz="2400" dirty="0" smtClean="0">
                <a:solidFill>
                  <a:schemeClr val="bg1"/>
                </a:solidFill>
                <a:latin typeface="Candara" pitchFamily="34" charset="0"/>
                <a:ea typeface="標楷體" pitchFamily="65" charset="-120"/>
              </a:rPr>
              <a:t>第六段</a:t>
            </a:r>
            <a:endParaRPr lang="zh-TW" altLang="en-US" sz="2400" dirty="0">
              <a:solidFill>
                <a:schemeClr val="bg1"/>
              </a:solidFill>
              <a:latin typeface="Candara" pitchFamily="34" charset="0"/>
              <a:ea typeface="標楷體" pitchFamily="65" charset="-120"/>
            </a:endParaRPr>
          </a:p>
        </p:txBody>
      </p:sp>
      <p:sp>
        <p:nvSpPr>
          <p:cNvPr id="13" name="矩形 12"/>
          <p:cNvSpPr/>
          <p:nvPr/>
        </p:nvSpPr>
        <p:spPr>
          <a:xfrm>
            <a:off x="4902526" y="2157787"/>
            <a:ext cx="2646878" cy="461665"/>
          </a:xfrm>
          <a:prstGeom prst="rect">
            <a:avLst/>
          </a:prstGeom>
        </p:spPr>
        <p:txBody>
          <a:bodyPr wrap="none">
            <a:spAutoFit/>
          </a:bodyPr>
          <a:lstStyle/>
          <a:p>
            <a:pPr fontAlgn="base">
              <a:spcBef>
                <a:spcPct val="20000"/>
              </a:spcBef>
              <a:spcAft>
                <a:spcPct val="0"/>
              </a:spcAft>
              <a:buClr>
                <a:schemeClr val="accent1"/>
              </a:buClr>
              <a:buSzPct val="100000"/>
            </a:pPr>
            <a:r>
              <a:rPr lang="zh-TW" altLang="en-US" sz="2400" dirty="0">
                <a:solidFill>
                  <a:schemeClr val="bg1"/>
                </a:solidFill>
                <a:latin typeface="標楷體" panose="03000509000000000000" pitchFamily="65" charset="-120"/>
                <a:ea typeface="標楷體" panose="03000509000000000000" pitchFamily="65" charset="-120"/>
              </a:rPr>
              <a:t>差使、交卸、</a:t>
            </a:r>
            <a:r>
              <a:rPr lang="zh-TW" altLang="en-US" sz="2400" dirty="0" smtClean="0">
                <a:solidFill>
                  <a:schemeClr val="bg1"/>
                </a:solidFill>
                <a:latin typeface="標楷體" panose="03000509000000000000" pitchFamily="65" charset="-120"/>
                <a:ea typeface="標楷體" panose="03000509000000000000" pitchFamily="65" charset="-120"/>
              </a:rPr>
              <a:t>賦閒</a:t>
            </a:r>
            <a:endParaRPr lang="zh-TW" altLang="en-US" sz="2400" dirty="0">
              <a:solidFill>
                <a:schemeClr val="bg1"/>
              </a:solidFill>
              <a:latin typeface="標楷體" panose="03000509000000000000" pitchFamily="65" charset="-120"/>
              <a:ea typeface="標楷體" panose="03000509000000000000" pitchFamily="65" charset="-120"/>
            </a:endParaRPr>
          </a:p>
        </p:txBody>
      </p:sp>
      <p:sp>
        <p:nvSpPr>
          <p:cNvPr id="14" name="矩形 13"/>
          <p:cNvSpPr/>
          <p:nvPr/>
        </p:nvSpPr>
        <p:spPr>
          <a:xfrm>
            <a:off x="4929672" y="3141270"/>
            <a:ext cx="2592587" cy="461665"/>
          </a:xfrm>
          <a:prstGeom prst="rect">
            <a:avLst/>
          </a:prstGeom>
        </p:spPr>
        <p:txBody>
          <a:bodyPr wrap="square">
            <a:spAutoFit/>
          </a:bodyPr>
          <a:lstStyle/>
          <a:p>
            <a:pPr algn="ctr"/>
            <a:r>
              <a:rPr lang="zh-TW" altLang="en-US" sz="2400" dirty="0">
                <a:solidFill>
                  <a:schemeClr val="bg1"/>
                </a:solidFill>
                <a:latin typeface="標楷體" panose="03000509000000000000" pitchFamily="65" charset="-120"/>
                <a:ea typeface="標楷體" panose="03000509000000000000" pitchFamily="65" charset="-120"/>
              </a:rPr>
              <a:t>囑咐、躊躇</a:t>
            </a:r>
            <a:endParaRPr lang="zh-HK" altLang="en-US" sz="2400" dirty="0">
              <a:solidFill>
                <a:schemeClr val="bg1"/>
              </a:solidFill>
            </a:endParaRPr>
          </a:p>
        </p:txBody>
      </p:sp>
      <p:sp>
        <p:nvSpPr>
          <p:cNvPr id="15" name="矩形 14"/>
          <p:cNvSpPr/>
          <p:nvPr/>
        </p:nvSpPr>
        <p:spPr>
          <a:xfrm>
            <a:off x="5518079" y="4140180"/>
            <a:ext cx="1415772" cy="461665"/>
          </a:xfrm>
          <a:prstGeom prst="rect">
            <a:avLst/>
          </a:prstGeom>
        </p:spPr>
        <p:txBody>
          <a:bodyPr wrap="none">
            <a:spAutoFit/>
          </a:bodyPr>
          <a:lstStyle/>
          <a:p>
            <a:pPr algn="ctr">
              <a:buFont typeface="Wingdings" panose="05000000000000000000" pitchFamily="2" charset="2"/>
              <a:buNone/>
            </a:pPr>
            <a:r>
              <a:rPr lang="zh-TW" altLang="en-US" sz="2400" dirty="0">
                <a:solidFill>
                  <a:schemeClr val="bg1"/>
                </a:solidFill>
                <a:latin typeface="Candara" pitchFamily="34" charset="0"/>
                <a:ea typeface="標楷體" pitchFamily="65" charset="-120"/>
              </a:rPr>
              <a:t>囑託、</a:t>
            </a:r>
            <a:r>
              <a:rPr lang="zh-TW" altLang="en-US" sz="2400" dirty="0">
                <a:solidFill>
                  <a:schemeClr val="bg1"/>
                </a:solidFill>
                <a:latin typeface="標楷體" panose="03000509000000000000" pitchFamily="65" charset="-120"/>
                <a:ea typeface="標楷體" panose="03000509000000000000" pitchFamily="65" charset="-120"/>
              </a:rPr>
              <a:t>迂</a:t>
            </a:r>
            <a:endParaRPr lang="zh-TW" altLang="en-US" sz="2400" dirty="0">
              <a:solidFill>
                <a:schemeClr val="bg1"/>
              </a:solidFill>
              <a:latin typeface="Candara" pitchFamily="34" charset="0"/>
              <a:ea typeface="標楷體" pitchFamily="65" charset="-120"/>
            </a:endParaRPr>
          </a:p>
        </p:txBody>
      </p:sp>
      <p:sp>
        <p:nvSpPr>
          <p:cNvPr id="16" name="矩形 15"/>
          <p:cNvSpPr/>
          <p:nvPr/>
        </p:nvSpPr>
        <p:spPr>
          <a:xfrm>
            <a:off x="4929672" y="5143768"/>
            <a:ext cx="2592587" cy="393506"/>
          </a:xfrm>
          <a:prstGeom prst="rect">
            <a:avLst/>
          </a:prstGeom>
        </p:spPr>
        <p:txBody>
          <a:bodyPr wrap="square">
            <a:spAutoFit/>
          </a:bodyPr>
          <a:lstStyle/>
          <a:p>
            <a:pPr algn="ctr">
              <a:lnSpc>
                <a:spcPct val="80000"/>
              </a:lnSpc>
              <a:buFont typeface="Wingdings" panose="05000000000000000000" pitchFamily="2" charset="2"/>
              <a:buNone/>
            </a:pPr>
            <a:r>
              <a:rPr lang="zh-TW" altLang="en-US" sz="2400" dirty="0">
                <a:solidFill>
                  <a:schemeClr val="bg1"/>
                </a:solidFill>
                <a:latin typeface="Candara" pitchFamily="34" charset="0"/>
                <a:ea typeface="標楷體" pitchFamily="65" charset="-120"/>
              </a:rPr>
              <a:t>蹣跚、拭乾、攙</a:t>
            </a:r>
          </a:p>
        </p:txBody>
      </p:sp>
      <p:sp>
        <p:nvSpPr>
          <p:cNvPr id="17" name="矩形 16"/>
          <p:cNvSpPr/>
          <p:nvPr/>
        </p:nvSpPr>
        <p:spPr>
          <a:xfrm>
            <a:off x="4859041" y="6164952"/>
            <a:ext cx="2733847" cy="387798"/>
          </a:xfrm>
          <a:prstGeom prst="rect">
            <a:avLst/>
          </a:prstGeom>
        </p:spPr>
        <p:txBody>
          <a:bodyPr wrap="square">
            <a:spAutoFit/>
          </a:bodyPr>
          <a:lstStyle/>
          <a:p>
            <a:pPr algn="ctr">
              <a:lnSpc>
                <a:spcPct val="80000"/>
              </a:lnSpc>
            </a:pPr>
            <a:r>
              <a:rPr lang="zh-TW" altLang="en-US" sz="2400" dirty="0">
                <a:solidFill>
                  <a:schemeClr val="bg1"/>
                </a:solidFill>
                <a:latin typeface="標楷體" panose="03000509000000000000" pitchFamily="65" charset="-120"/>
                <a:ea typeface="標楷體" panose="03000509000000000000" pitchFamily="65" charset="-120"/>
              </a:rPr>
              <a:t>頹唐、舉</a:t>
            </a:r>
            <a:r>
              <a:rPr lang="zh-TW" altLang="en-US" sz="2400" dirty="0" smtClean="0">
                <a:solidFill>
                  <a:schemeClr val="bg1"/>
                </a:solidFill>
                <a:latin typeface="標楷體" panose="03000509000000000000" pitchFamily="65" charset="-120"/>
                <a:ea typeface="標楷體" panose="03000509000000000000" pitchFamily="65" charset="-120"/>
              </a:rPr>
              <a:t>箸</a:t>
            </a:r>
            <a:endParaRPr lang="zh-TW" altLang="en-US" sz="2400" dirty="0">
              <a:solidFill>
                <a:schemeClr val="bg1"/>
              </a:solidFill>
              <a:latin typeface="標楷體" panose="03000509000000000000" pitchFamily="65" charset="-120"/>
              <a:ea typeface="標楷體" panose="03000509000000000000" pitchFamily="65" charset="-120"/>
            </a:endParaRPr>
          </a:p>
        </p:txBody>
      </p:sp>
      <p:grpSp>
        <p:nvGrpSpPr>
          <p:cNvPr id="21" name="群組 20"/>
          <p:cNvGrpSpPr/>
          <p:nvPr/>
        </p:nvGrpSpPr>
        <p:grpSpPr>
          <a:xfrm>
            <a:off x="7116132" y="63201"/>
            <a:ext cx="1815527" cy="1815527"/>
            <a:chOff x="7116132" y="1309202"/>
            <a:chExt cx="1815527" cy="1815527"/>
          </a:xfrm>
        </p:grpSpPr>
        <p:pic>
          <p:nvPicPr>
            <p:cNvPr id="22" name="圖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6132" y="1309202"/>
              <a:ext cx="1815527" cy="1815527"/>
            </a:xfrm>
            <a:prstGeom prst="rect">
              <a:avLst/>
            </a:prstGeom>
          </p:spPr>
        </p:pic>
        <p:sp>
          <p:nvSpPr>
            <p:cNvPr id="23" name="矩形 22"/>
            <p:cNvSpPr/>
            <p:nvPr/>
          </p:nvSpPr>
          <p:spPr>
            <a:xfrm>
              <a:off x="7162120" y="1863022"/>
              <a:ext cx="1723550" cy="707886"/>
            </a:xfrm>
            <a:prstGeom prst="rect">
              <a:avLst/>
            </a:prstGeom>
          </p:spPr>
          <p:txBody>
            <a:bodyPr wrap="none">
              <a:spAutoFit/>
            </a:bodyPr>
            <a:lstStyle/>
            <a:p>
              <a:pPr algn="ctr">
                <a:defRPr/>
              </a:pPr>
              <a:r>
                <a:rPr lang="zh-TW" altLang="en-US" sz="2000" dirty="0">
                  <a:solidFill>
                    <a:schemeClr val="bg1"/>
                  </a:solidFill>
                  <a:latin typeface="標楷體" panose="03000509000000000000" pitchFamily="65" charset="-120"/>
                  <a:ea typeface="標楷體" panose="03000509000000000000" pitchFamily="65" charset="-120"/>
                </a:rPr>
                <a:t>請從課文</a:t>
              </a:r>
              <a:r>
                <a:rPr lang="zh-TW" altLang="en-US" sz="2000" dirty="0" smtClean="0">
                  <a:solidFill>
                    <a:schemeClr val="bg1"/>
                  </a:solidFill>
                  <a:latin typeface="標楷體" panose="03000509000000000000" pitchFamily="65" charset="-120"/>
                  <a:ea typeface="標楷體" panose="03000509000000000000" pitchFamily="65" charset="-120"/>
                </a:rPr>
                <a:t>中</a:t>
              </a:r>
              <a:endParaRPr lang="en-US" altLang="zh-TW" sz="2000" dirty="0" smtClean="0">
                <a:solidFill>
                  <a:schemeClr val="bg1"/>
                </a:solidFill>
                <a:latin typeface="標楷體" panose="03000509000000000000" pitchFamily="65" charset="-120"/>
                <a:ea typeface="標楷體" panose="03000509000000000000" pitchFamily="65" charset="-120"/>
              </a:endParaRPr>
            </a:p>
            <a:p>
              <a:pPr algn="ctr">
                <a:defRPr/>
              </a:pPr>
              <a:r>
                <a:rPr lang="zh-TW" altLang="en-US" sz="2000" dirty="0" smtClean="0">
                  <a:solidFill>
                    <a:schemeClr val="bg1"/>
                  </a:solidFill>
                  <a:latin typeface="標楷體" panose="03000509000000000000" pitchFamily="65" charset="-120"/>
                  <a:ea typeface="標楷體" panose="03000509000000000000" pitchFamily="65" charset="-120"/>
                </a:rPr>
                <a:t>圈</a:t>
              </a:r>
              <a:r>
                <a:rPr lang="zh-TW" altLang="en-US" sz="2000" dirty="0">
                  <a:solidFill>
                    <a:schemeClr val="bg1"/>
                  </a:solidFill>
                  <a:latin typeface="標楷體" panose="03000509000000000000" pitchFamily="65" charset="-120"/>
                  <a:ea typeface="標楷體" panose="03000509000000000000" pitchFamily="65" charset="-120"/>
                </a:rPr>
                <a:t>出新詞彙。</a:t>
              </a:r>
              <a:endParaRPr lang="en-US" altLang="zh-TW" sz="2000" dirty="0">
                <a:solidFill>
                  <a:schemeClr val="bg1"/>
                </a:solidFill>
                <a:latin typeface="標楷體" panose="03000509000000000000" pitchFamily="65" charset="-120"/>
                <a:ea typeface="標楷體" panose="03000509000000000000" pitchFamily="65" charset="-120"/>
              </a:endParaRPr>
            </a:p>
          </p:txBody>
        </p:sp>
      </p:grpSp>
      <p:sp>
        <p:nvSpPr>
          <p:cNvPr id="25" name="Title 3"/>
          <p:cNvSpPr txBox="1">
            <a:spLocks/>
          </p:cNvSpPr>
          <p:nvPr/>
        </p:nvSpPr>
        <p:spPr>
          <a:xfrm>
            <a:off x="598280" y="367205"/>
            <a:ext cx="5627687" cy="6464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b="1" dirty="0" smtClean="0">
                <a:latin typeface="標楷體" panose="03000509000000000000" pitchFamily="65" charset="-120"/>
                <a:ea typeface="標楷體" panose="03000509000000000000" pitchFamily="65" charset="-120"/>
                <a:cs typeface="DFHeiMedium-B5"/>
              </a:rPr>
              <a:t>推敲</a:t>
            </a:r>
            <a:r>
              <a:rPr lang="zh-TW" altLang="en-US" sz="4000" b="1" dirty="0">
                <a:latin typeface="標楷體" panose="03000509000000000000" pitchFamily="65" charset="-120"/>
                <a:ea typeface="標楷體" panose="03000509000000000000" pitchFamily="65" charset="-120"/>
                <a:cs typeface="DFHeiMedium-B5"/>
              </a:rPr>
              <a:t>新詞彙的意思</a:t>
            </a:r>
            <a:endParaRPr lang="zh-TW" altLang="en-US" sz="4000" b="1" dirty="0" smtClean="0">
              <a:latin typeface="標楷體" panose="03000509000000000000" pitchFamily="65" charset="-120"/>
              <a:ea typeface="標楷體" panose="03000509000000000000" pitchFamily="65" charset="-120"/>
              <a:cs typeface="DFHeiMedium-B5"/>
            </a:endParaRPr>
          </a:p>
        </p:txBody>
      </p:sp>
      <p:sp>
        <p:nvSpPr>
          <p:cNvPr id="24" name="Title 3"/>
          <p:cNvSpPr txBox="1">
            <a:spLocks/>
          </p:cNvSpPr>
          <p:nvPr/>
        </p:nvSpPr>
        <p:spPr>
          <a:xfrm>
            <a:off x="14748" y="1963528"/>
            <a:ext cx="1547362" cy="6138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600" b="1" dirty="0" smtClean="0">
                <a:latin typeface="標楷體" panose="03000509000000000000" pitchFamily="65" charset="-120"/>
                <a:ea typeface="標楷體" panose="03000509000000000000" pitchFamily="65" charset="-120"/>
                <a:cs typeface="DFHeiMedium-B5"/>
              </a:rPr>
              <a:t>例如：</a:t>
            </a:r>
          </a:p>
        </p:txBody>
      </p:sp>
    </p:spTree>
    <p:extLst>
      <p:ext uri="{BB962C8B-B14F-4D97-AF65-F5344CB8AC3E}">
        <p14:creationId xmlns:p14="http://schemas.microsoft.com/office/powerpoint/2010/main" val="55683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97489" y="3022841"/>
            <a:ext cx="3349022" cy="841814"/>
          </a:xfrm>
        </p:spPr>
        <p:txBody>
          <a:bodyPr>
            <a:normAutofit/>
          </a:bodyPr>
          <a:lstStyle/>
          <a:p>
            <a:r>
              <a:rPr lang="zh-TW" altLang="en-US" sz="4800" b="1" dirty="0" smtClean="0">
                <a:latin typeface="標楷體" panose="03000509000000000000" pitchFamily="65" charset="-120"/>
                <a:ea typeface="標楷體" panose="03000509000000000000" pitchFamily="65" charset="-120"/>
              </a:rPr>
              <a:t>第一及二段</a:t>
            </a:r>
            <a:endParaRPr lang="zh-HK" altLang="en-US" sz="48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49822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p:cNvGrpSpPr/>
          <p:nvPr/>
        </p:nvGrpSpPr>
        <p:grpSpPr>
          <a:xfrm>
            <a:off x="309465" y="2680538"/>
            <a:ext cx="4288361" cy="4068069"/>
            <a:chOff x="86740" y="2670028"/>
            <a:chExt cx="4288361" cy="4068069"/>
          </a:xfrm>
        </p:grpSpPr>
        <p:pic>
          <p:nvPicPr>
            <p:cNvPr id="2" name="圖片 1"/>
            <p:cNvPicPr>
              <a:picLocks noChangeAspect="1"/>
            </p:cNvPicPr>
            <p:nvPr/>
          </p:nvPicPr>
          <p:blipFill>
            <a:blip r:embed="rId3"/>
            <a:stretch>
              <a:fillRect/>
            </a:stretch>
          </p:blipFill>
          <p:spPr>
            <a:xfrm>
              <a:off x="86740" y="2670028"/>
              <a:ext cx="4288361" cy="4068069"/>
            </a:xfrm>
            <a:prstGeom prst="rect">
              <a:avLst/>
            </a:prstGeom>
          </p:spPr>
        </p:pic>
        <p:sp>
          <p:nvSpPr>
            <p:cNvPr id="3" name="Text Box 14"/>
            <p:cNvSpPr txBox="1">
              <a:spLocks noChangeArrowheads="1"/>
            </p:cNvSpPr>
            <p:nvPr/>
          </p:nvSpPr>
          <p:spPr bwMode="auto">
            <a:xfrm>
              <a:off x="1798326"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kern="0" dirty="0">
                  <a:solidFill>
                    <a:schemeClr val="bg1"/>
                  </a:solidFill>
                  <a:latin typeface="標楷體" panose="03000509000000000000" pitchFamily="65" charset="-120"/>
                  <a:ea typeface="標楷體" panose="03000509000000000000" pitchFamily="65" charset="-120"/>
                </a:rPr>
                <a:t>差</a:t>
              </a:r>
            </a:p>
          </p:txBody>
        </p:sp>
      </p:grpSp>
      <p:sp>
        <p:nvSpPr>
          <p:cNvPr id="4" name="Text Box 15"/>
          <p:cNvSpPr txBox="1">
            <a:spLocks noChangeArrowheads="1"/>
          </p:cNvSpPr>
          <p:nvPr/>
        </p:nvSpPr>
        <p:spPr bwMode="auto">
          <a:xfrm>
            <a:off x="2741245" y="3049505"/>
            <a:ext cx="107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差事</a:t>
            </a:r>
            <a:endParaRPr lang="zh-TW" altLang="en-US" sz="2800" kern="0" dirty="0">
              <a:solidFill>
                <a:schemeClr val="bg1"/>
              </a:solidFill>
            </a:endParaRPr>
          </a:p>
        </p:txBody>
      </p:sp>
      <p:sp>
        <p:nvSpPr>
          <p:cNvPr id="5" name="Text Box 16"/>
          <p:cNvSpPr txBox="1">
            <a:spLocks noChangeArrowheads="1"/>
          </p:cNvSpPr>
          <p:nvPr/>
        </p:nvSpPr>
        <p:spPr bwMode="auto">
          <a:xfrm>
            <a:off x="3220796" y="4660832"/>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smtClean="0">
                <a:solidFill>
                  <a:schemeClr val="bg1"/>
                </a:solidFill>
                <a:latin typeface="標楷體" panose="03000509000000000000" pitchFamily="65" charset="-120"/>
                <a:ea typeface="標楷體" panose="03000509000000000000" pitchFamily="65" charset="-120"/>
              </a:rPr>
              <a:t>差異</a:t>
            </a:r>
            <a:endParaRPr lang="zh-TW" altLang="en-US" sz="2800" kern="0" dirty="0">
              <a:solidFill>
                <a:schemeClr val="bg1"/>
              </a:solidFill>
              <a:latin typeface="標楷體" panose="03000509000000000000" pitchFamily="65" charset="-120"/>
              <a:ea typeface="標楷體" panose="03000509000000000000" pitchFamily="65" charset="-120"/>
            </a:endParaRPr>
          </a:p>
        </p:txBody>
      </p:sp>
      <p:sp>
        <p:nvSpPr>
          <p:cNvPr id="6" name="Text Box 17"/>
          <p:cNvSpPr txBox="1">
            <a:spLocks noChangeArrowheads="1"/>
          </p:cNvSpPr>
          <p:nvPr/>
        </p:nvSpPr>
        <p:spPr bwMode="auto">
          <a:xfrm>
            <a:off x="1857390" y="5573914"/>
            <a:ext cx="11925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a:r>
              <a:rPr lang="zh-TW" altLang="en-US" sz="2800" kern="0" dirty="0" smtClean="0">
                <a:solidFill>
                  <a:schemeClr val="bg1"/>
                </a:solidFill>
                <a:latin typeface="標楷體" panose="03000509000000000000" pitchFamily="65" charset="-120"/>
                <a:ea typeface="標楷體" panose="03000509000000000000" pitchFamily="65" charset="-120"/>
              </a:rPr>
              <a:t>差別</a:t>
            </a:r>
            <a:endParaRPr lang="zh-TW" altLang="en-US" sz="2800" kern="0" dirty="0">
              <a:solidFill>
                <a:schemeClr val="bg1"/>
              </a:solidFill>
              <a:latin typeface="標楷體" panose="03000509000000000000" pitchFamily="65" charset="-120"/>
              <a:ea typeface="標楷體" panose="03000509000000000000" pitchFamily="65" charset="-120"/>
            </a:endParaRPr>
          </a:p>
        </p:txBody>
      </p:sp>
      <p:sp>
        <p:nvSpPr>
          <p:cNvPr id="7" name="Text Box 18"/>
          <p:cNvSpPr txBox="1">
            <a:spLocks noChangeArrowheads="1"/>
          </p:cNvSpPr>
          <p:nvPr/>
        </p:nvSpPr>
        <p:spPr bwMode="auto">
          <a:xfrm>
            <a:off x="342130" y="4660832"/>
            <a:ext cx="1461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a:r>
              <a:rPr lang="zh-TW" altLang="en-US" sz="2800" kern="0" dirty="0" smtClean="0">
                <a:solidFill>
                  <a:schemeClr val="bg1"/>
                </a:solidFill>
                <a:latin typeface="標楷體" panose="03000509000000000000" pitchFamily="65" charset="-120"/>
                <a:ea typeface="標楷體" panose="03000509000000000000" pitchFamily="65" charset="-120"/>
              </a:rPr>
              <a:t>差</a:t>
            </a:r>
            <a:r>
              <a:rPr lang="zh-TW" altLang="en-US" sz="2800" kern="0" dirty="0">
                <a:solidFill>
                  <a:schemeClr val="bg1"/>
                </a:solidFill>
                <a:latin typeface="標楷體" panose="03000509000000000000" pitchFamily="65" charset="-120"/>
                <a:ea typeface="標楷體" panose="03000509000000000000" pitchFamily="65" charset="-120"/>
              </a:rPr>
              <a:t>遣</a:t>
            </a:r>
          </a:p>
        </p:txBody>
      </p:sp>
      <p:sp>
        <p:nvSpPr>
          <p:cNvPr id="8" name="Text Box 19"/>
          <p:cNvSpPr txBox="1">
            <a:spLocks noChangeArrowheads="1"/>
          </p:cNvSpPr>
          <p:nvPr/>
        </p:nvSpPr>
        <p:spPr bwMode="auto">
          <a:xfrm>
            <a:off x="1108008" y="3053634"/>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郵</a:t>
            </a:r>
            <a:r>
              <a:rPr lang="zh-TW" altLang="en-US" sz="28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差</a:t>
            </a:r>
            <a:endParaRPr lang="zh-TW" altLang="en-US" sz="2800" kern="0" dirty="0">
              <a:solidFill>
                <a:schemeClr val="bg1"/>
              </a:solidFill>
            </a:endParaRPr>
          </a:p>
        </p:txBody>
      </p:sp>
      <p:grpSp>
        <p:nvGrpSpPr>
          <p:cNvPr id="15" name="群組 14"/>
          <p:cNvGrpSpPr/>
          <p:nvPr/>
        </p:nvGrpSpPr>
        <p:grpSpPr>
          <a:xfrm>
            <a:off x="959661" y="174175"/>
            <a:ext cx="7184863" cy="1489166"/>
            <a:chOff x="959661" y="0"/>
            <a:chExt cx="7184863" cy="1489166"/>
          </a:xfrm>
        </p:grpSpPr>
        <p:pic>
          <p:nvPicPr>
            <p:cNvPr id="16" name="圖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661" y="0"/>
              <a:ext cx="7184863" cy="1489166"/>
            </a:xfrm>
            <a:prstGeom prst="rect">
              <a:avLst/>
            </a:prstGeom>
          </p:spPr>
        </p:pic>
        <p:sp>
          <p:nvSpPr>
            <p:cNvPr id="17" name="矩形 16"/>
            <p:cNvSpPr/>
            <p:nvPr/>
          </p:nvSpPr>
          <p:spPr>
            <a:xfrm>
              <a:off x="1282524" y="359862"/>
              <a:ext cx="6578951" cy="769441"/>
            </a:xfrm>
            <a:prstGeom prst="rect">
              <a:avLst/>
            </a:prstGeom>
          </p:spPr>
          <p:txBody>
            <a:bodyPr wrap="square">
              <a:spAutoFit/>
            </a:bodyPr>
            <a:lstStyle/>
            <a:p>
              <a:pPr algn="ctr"/>
              <a:r>
                <a:rPr lang="zh-HK" altLang="en-US" sz="4400" b="1" dirty="0">
                  <a:latin typeface="標楷體" panose="03000509000000000000" pitchFamily="65" charset="-120"/>
                  <a:ea typeface="標楷體" panose="03000509000000000000" pitchFamily="65" charset="-120"/>
                </a:rPr>
                <a:t>差使</a:t>
              </a:r>
            </a:p>
          </p:txBody>
        </p:sp>
      </p:grpSp>
      <p:grpSp>
        <p:nvGrpSpPr>
          <p:cNvPr id="26" name="群組 25"/>
          <p:cNvGrpSpPr/>
          <p:nvPr/>
        </p:nvGrpSpPr>
        <p:grpSpPr>
          <a:xfrm>
            <a:off x="955014" y="1418306"/>
            <a:ext cx="2286000" cy="2754806"/>
            <a:chOff x="1390637" y="1394410"/>
            <a:chExt cx="2286000" cy="2754806"/>
          </a:xfrm>
        </p:grpSpPr>
        <p:sp>
          <p:nvSpPr>
            <p:cNvPr id="18" name="橢圓 17"/>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0" name="肘形接點 19"/>
            <p:cNvCxnSpPr>
              <a:stCxn id="18" idx="0"/>
              <a:endCxn id="21"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4" name="矩形 23"/>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dirty="0" smtClean="0">
                  <a:solidFill>
                    <a:srgbClr val="FF0000"/>
                  </a:solidFill>
                  <a:latin typeface="標楷體" panose="03000509000000000000" pitchFamily="65" charset="-120"/>
                  <a:ea typeface="標楷體" panose="03000509000000000000" pitchFamily="65" charset="-120"/>
                </a:rPr>
                <a:t>差</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grpSp>
        <p:nvGrpSpPr>
          <p:cNvPr id="9" name="群組 8"/>
          <p:cNvGrpSpPr/>
          <p:nvPr/>
        </p:nvGrpSpPr>
        <p:grpSpPr>
          <a:xfrm>
            <a:off x="4747203" y="2680538"/>
            <a:ext cx="4288361" cy="4068069"/>
            <a:chOff x="4747203" y="2670028"/>
            <a:chExt cx="4288361" cy="4068069"/>
          </a:xfrm>
        </p:grpSpPr>
        <p:pic>
          <p:nvPicPr>
            <p:cNvPr id="45" name="圖片 44"/>
            <p:cNvPicPr>
              <a:picLocks noChangeAspect="1"/>
            </p:cNvPicPr>
            <p:nvPr/>
          </p:nvPicPr>
          <p:blipFill>
            <a:blip r:embed="rId3"/>
            <a:stretch>
              <a:fillRect/>
            </a:stretch>
          </p:blipFill>
          <p:spPr>
            <a:xfrm>
              <a:off x="4747203" y="2670028"/>
              <a:ext cx="4288361" cy="4068069"/>
            </a:xfrm>
            <a:prstGeom prst="rect">
              <a:avLst/>
            </a:prstGeom>
          </p:spPr>
        </p:pic>
        <p:sp>
          <p:nvSpPr>
            <p:cNvPr id="46" name="Text Box 14"/>
            <p:cNvSpPr txBox="1">
              <a:spLocks noChangeArrowheads="1"/>
            </p:cNvSpPr>
            <p:nvPr/>
          </p:nvSpPr>
          <p:spPr bwMode="auto">
            <a:xfrm>
              <a:off x="6458789"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kern="0" dirty="0" smtClean="0">
                  <a:solidFill>
                    <a:schemeClr val="bg1"/>
                  </a:solidFill>
                  <a:latin typeface="標楷體" panose="03000509000000000000" pitchFamily="65" charset="-120"/>
                  <a:ea typeface="標楷體" panose="03000509000000000000" pitchFamily="65" charset="-120"/>
                </a:rPr>
                <a:t>使</a:t>
              </a:r>
              <a:endParaRPr lang="zh-TW" altLang="en-US" sz="5400" kern="0" dirty="0">
                <a:solidFill>
                  <a:schemeClr val="bg1"/>
                </a:solidFill>
                <a:latin typeface="標楷體" panose="03000509000000000000" pitchFamily="65" charset="-120"/>
                <a:ea typeface="標楷體" panose="03000509000000000000" pitchFamily="65" charset="-120"/>
              </a:endParaRPr>
            </a:p>
          </p:txBody>
        </p:sp>
      </p:grpSp>
      <p:sp>
        <p:nvSpPr>
          <p:cNvPr id="47" name="Text Box 15"/>
          <p:cNvSpPr txBox="1">
            <a:spLocks noChangeArrowheads="1"/>
          </p:cNvSpPr>
          <p:nvPr/>
        </p:nvSpPr>
        <p:spPr bwMode="auto">
          <a:xfrm>
            <a:off x="7172912" y="3057319"/>
            <a:ext cx="107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smtClean="0">
                <a:solidFill>
                  <a:schemeClr val="bg1"/>
                </a:solidFill>
                <a:latin typeface="標楷體" panose="03000509000000000000" pitchFamily="65" charset="-120"/>
                <a:ea typeface="標楷體" panose="03000509000000000000" pitchFamily="65" charset="-120"/>
              </a:rPr>
              <a:t>使者</a:t>
            </a:r>
            <a:endParaRPr lang="zh-TW" altLang="en-US" sz="2800" kern="0" dirty="0">
              <a:solidFill>
                <a:schemeClr val="bg1"/>
              </a:solidFill>
              <a:latin typeface="標楷體" panose="03000509000000000000" pitchFamily="65" charset="-120"/>
              <a:ea typeface="標楷體" panose="03000509000000000000" pitchFamily="65" charset="-120"/>
            </a:endParaRPr>
          </a:p>
        </p:txBody>
      </p:sp>
      <p:sp>
        <p:nvSpPr>
          <p:cNvPr id="48" name="Text Box 16"/>
          <p:cNvSpPr txBox="1">
            <a:spLocks noChangeArrowheads="1"/>
          </p:cNvSpPr>
          <p:nvPr/>
        </p:nvSpPr>
        <p:spPr bwMode="auto">
          <a:xfrm>
            <a:off x="7676343" y="4660832"/>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smtClean="0">
                <a:solidFill>
                  <a:schemeClr val="bg1"/>
                </a:solidFill>
                <a:latin typeface="標楷體" panose="03000509000000000000" pitchFamily="65" charset="-120"/>
                <a:ea typeface="標楷體" panose="03000509000000000000" pitchFamily="65" charset="-120"/>
              </a:rPr>
              <a:t>使館</a:t>
            </a:r>
            <a:endParaRPr lang="zh-TW" altLang="en-US" sz="2800" kern="0" dirty="0">
              <a:solidFill>
                <a:schemeClr val="bg1"/>
              </a:solidFill>
              <a:latin typeface="標楷體" panose="03000509000000000000" pitchFamily="65" charset="-120"/>
              <a:ea typeface="標楷體" panose="03000509000000000000" pitchFamily="65" charset="-120"/>
            </a:endParaRPr>
          </a:p>
        </p:txBody>
      </p:sp>
      <p:sp>
        <p:nvSpPr>
          <p:cNvPr id="49" name="Text Box 17"/>
          <p:cNvSpPr txBox="1">
            <a:spLocks noChangeArrowheads="1"/>
          </p:cNvSpPr>
          <p:nvPr/>
        </p:nvSpPr>
        <p:spPr bwMode="auto">
          <a:xfrm>
            <a:off x="6295128" y="5539204"/>
            <a:ext cx="11925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smtClean="0">
                <a:solidFill>
                  <a:schemeClr val="bg1"/>
                </a:solidFill>
                <a:latin typeface="標楷體" panose="03000509000000000000" pitchFamily="65" charset="-120"/>
                <a:ea typeface="標楷體" panose="03000509000000000000" pitchFamily="65" charset="-120"/>
              </a:rPr>
              <a:t>使用</a:t>
            </a:r>
            <a:endParaRPr lang="zh-TW" altLang="en-US" sz="2800" kern="0" dirty="0">
              <a:solidFill>
                <a:schemeClr val="bg1"/>
              </a:solidFill>
              <a:latin typeface="標楷體" panose="03000509000000000000" pitchFamily="65" charset="-120"/>
              <a:ea typeface="標楷體" panose="03000509000000000000" pitchFamily="65" charset="-120"/>
            </a:endParaRPr>
          </a:p>
        </p:txBody>
      </p:sp>
      <p:sp>
        <p:nvSpPr>
          <p:cNvPr id="50" name="Text Box 18"/>
          <p:cNvSpPr txBox="1">
            <a:spLocks noChangeArrowheads="1"/>
          </p:cNvSpPr>
          <p:nvPr/>
        </p:nvSpPr>
        <p:spPr bwMode="auto">
          <a:xfrm>
            <a:off x="5025277" y="4660832"/>
            <a:ext cx="11079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smtClean="0">
                <a:solidFill>
                  <a:schemeClr val="bg1"/>
                </a:solidFill>
                <a:latin typeface="標楷體" panose="03000509000000000000" pitchFamily="65" charset="-120"/>
                <a:ea typeface="標楷體" panose="03000509000000000000" pitchFamily="65" charset="-120"/>
              </a:rPr>
              <a:t>使命</a:t>
            </a:r>
            <a:endParaRPr lang="zh-TW" altLang="en-US" sz="2800" kern="0" dirty="0">
              <a:solidFill>
                <a:schemeClr val="bg1"/>
              </a:solidFill>
              <a:latin typeface="標楷體" panose="03000509000000000000" pitchFamily="65" charset="-120"/>
              <a:ea typeface="標楷體" panose="03000509000000000000" pitchFamily="65" charset="-120"/>
            </a:endParaRPr>
          </a:p>
        </p:txBody>
      </p:sp>
      <p:sp>
        <p:nvSpPr>
          <p:cNvPr id="51" name="Text Box 19"/>
          <p:cNvSpPr txBox="1">
            <a:spLocks noChangeArrowheads="1"/>
          </p:cNvSpPr>
          <p:nvPr/>
        </p:nvSpPr>
        <p:spPr bwMode="auto">
          <a:xfrm>
            <a:off x="5554212" y="3057319"/>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smtClean="0">
                <a:solidFill>
                  <a:schemeClr val="bg1"/>
                </a:solidFill>
                <a:latin typeface="標楷體" panose="03000509000000000000" pitchFamily="65" charset="-120"/>
                <a:ea typeface="標楷體" panose="03000509000000000000" pitchFamily="65" charset="-120"/>
              </a:rPr>
              <a:t>大使</a:t>
            </a:r>
            <a:endParaRPr lang="zh-TW" altLang="en-US" sz="2800" kern="0" dirty="0">
              <a:solidFill>
                <a:schemeClr val="bg1"/>
              </a:solidFill>
              <a:latin typeface="標楷體" panose="03000509000000000000" pitchFamily="65" charset="-120"/>
              <a:ea typeface="標楷體" panose="03000509000000000000" pitchFamily="65" charset="-120"/>
            </a:endParaRPr>
          </a:p>
        </p:txBody>
      </p:sp>
      <p:grpSp>
        <p:nvGrpSpPr>
          <p:cNvPr id="52" name="群組 51"/>
          <p:cNvGrpSpPr/>
          <p:nvPr/>
        </p:nvGrpSpPr>
        <p:grpSpPr>
          <a:xfrm>
            <a:off x="5401056" y="1418306"/>
            <a:ext cx="2286000" cy="2754806"/>
            <a:chOff x="1390637" y="1394410"/>
            <a:chExt cx="2286000" cy="2754806"/>
          </a:xfrm>
        </p:grpSpPr>
        <p:sp>
          <p:nvSpPr>
            <p:cNvPr id="53" name="橢圓 52"/>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4" name="肘形接點 53"/>
            <p:cNvCxnSpPr>
              <a:stCxn id="53" idx="0"/>
              <a:endCxn id="55"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6" name="矩形 55"/>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dirty="0" smtClean="0">
                  <a:solidFill>
                    <a:srgbClr val="FF0000"/>
                  </a:solidFill>
                  <a:latin typeface="標楷體" panose="03000509000000000000" pitchFamily="65" charset="-120"/>
                  <a:ea typeface="標楷體" panose="03000509000000000000" pitchFamily="65" charset="-120"/>
                </a:rPr>
                <a:t>使</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399721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500"/>
                                        <p:tgtEl>
                                          <p:spTgt spid="47"/>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childTnLst>
                          </p:cTn>
                        </p:par>
                        <p:par>
                          <p:cTn id="61" fill="hold">
                            <p:stCondLst>
                              <p:cond delay="2000"/>
                            </p:stCondLst>
                            <p:childTnLst>
                              <p:par>
                                <p:cTn id="62" presetID="10" presetClass="entr" presetSubtype="0" fill="hold" grpId="0"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47" grpId="0"/>
      <p:bldP spid="48" grpId="0"/>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1" y="1914755"/>
            <a:ext cx="7726450" cy="2853672"/>
          </a:xfrm>
          <a:prstGeom prst="rect">
            <a:avLst/>
          </a:prstGeom>
        </p:spPr>
      </p:pic>
      <p:grpSp>
        <p:nvGrpSpPr>
          <p:cNvPr id="4" name="群組 3"/>
          <p:cNvGrpSpPr/>
          <p:nvPr/>
        </p:nvGrpSpPr>
        <p:grpSpPr>
          <a:xfrm>
            <a:off x="1446062" y="1197"/>
            <a:ext cx="6251876" cy="1295791"/>
            <a:chOff x="1579139" y="1588972"/>
            <a:chExt cx="6251876" cy="1295791"/>
          </a:xfrm>
        </p:grpSpPr>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6" name="矩形 5"/>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差使</a:t>
              </a:r>
            </a:p>
          </p:txBody>
        </p:sp>
      </p:grpSp>
      <p:sp>
        <p:nvSpPr>
          <p:cNvPr id="23" name="Rectangle 11"/>
          <p:cNvSpPr>
            <a:spLocks noChangeArrowheads="1"/>
          </p:cNvSpPr>
          <p:nvPr/>
        </p:nvSpPr>
        <p:spPr bwMode="auto">
          <a:xfrm>
            <a:off x="2016248" y="2046413"/>
            <a:ext cx="5111504" cy="68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base">
              <a:spcBef>
                <a:spcPct val="0"/>
              </a:spcBef>
              <a:spcAft>
                <a:spcPct val="0"/>
              </a:spcAft>
            </a:pPr>
            <a:r>
              <a:rPr lang="zh-TW" altLang="en-US" sz="32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差使的</a:t>
            </a:r>
            <a:r>
              <a:rPr lang="zh-TW" altLang="en-US" sz="32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意思是</a:t>
            </a:r>
            <a:r>
              <a:rPr lang="en-US" altLang="zh-TW" sz="32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a:t>
            </a:r>
          </a:p>
        </p:txBody>
      </p:sp>
      <p:grpSp>
        <p:nvGrpSpPr>
          <p:cNvPr id="8" name="群組 7"/>
          <p:cNvGrpSpPr/>
          <p:nvPr/>
        </p:nvGrpSpPr>
        <p:grpSpPr>
          <a:xfrm>
            <a:off x="4567320" y="3404701"/>
            <a:ext cx="3822843" cy="1283255"/>
            <a:chOff x="4546300" y="3404701"/>
            <a:chExt cx="3822843" cy="1283255"/>
          </a:xfrm>
        </p:grpSpPr>
        <p:grpSp>
          <p:nvGrpSpPr>
            <p:cNvPr id="21" name="群組 20"/>
            <p:cNvGrpSpPr/>
            <p:nvPr/>
          </p:nvGrpSpPr>
          <p:grpSpPr>
            <a:xfrm>
              <a:off x="4546300" y="3404701"/>
              <a:ext cx="3822843" cy="1283255"/>
              <a:chOff x="4577830" y="3404701"/>
              <a:chExt cx="3822843" cy="1283255"/>
            </a:xfrm>
          </p:grpSpPr>
          <p:pic>
            <p:nvPicPr>
              <p:cNvPr id="19" name="圖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7830" y="3404701"/>
                <a:ext cx="3822843" cy="1283255"/>
              </a:xfrm>
              <a:prstGeom prst="rect">
                <a:avLst/>
              </a:prstGeom>
            </p:spPr>
          </p:pic>
          <p:sp>
            <p:nvSpPr>
              <p:cNvPr id="15" name="Rectangle 8"/>
              <p:cNvSpPr>
                <a:spLocks noChangeArrowheads="1"/>
              </p:cNvSpPr>
              <p:nvPr/>
            </p:nvSpPr>
            <p:spPr bwMode="auto">
              <a:xfrm>
                <a:off x="5943997" y="3598126"/>
                <a:ext cx="2367510" cy="4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a:t>
                </a:r>
                <a:r>
                  <a:rPr lang="zh-HK" altLang="en-US" sz="2400" dirty="0" smtClean="0">
                    <a:latin typeface="標楷體" panose="03000509000000000000" pitchFamily="65" charset="-120"/>
                    <a:ea typeface="標楷體" panose="03000509000000000000" pitchFamily="65" charset="-120"/>
                  </a:rPr>
                  <a:t>使</a:t>
                </a:r>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400" dirty="0" smtClean="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en-US" altLang="zh-TW" sz="24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 </a:t>
                </a:r>
                <a:r>
                  <a:rPr lang="zh-HK" altLang="en-US" sz="2400" dirty="0" smtClean="0">
                    <a:latin typeface="標楷體" panose="03000509000000000000" pitchFamily="65" charset="-120"/>
                    <a:ea typeface="標楷體" panose="03000509000000000000" pitchFamily="65" charset="-120"/>
                  </a:rPr>
                  <a:t>使</a:t>
                </a:r>
                <a:r>
                  <a:rPr lang="zh-TW" altLang="en-US" sz="2400" dirty="0" smtClean="0">
                    <a:latin typeface="標楷體" panose="03000509000000000000" pitchFamily="65" charset="-120"/>
                    <a:ea typeface="標楷體" panose="03000509000000000000" pitchFamily="65" charset="-120"/>
                  </a:rPr>
                  <a:t>命</a:t>
                </a:r>
                <a:endParaRPr lang="en-US" altLang="zh-TW" sz="24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endParaRPr>
              </a:p>
              <a:p>
                <a:pPr algn="ctr">
                  <a:spcBef>
                    <a:spcPct val="20000"/>
                  </a:spcBef>
                  <a:buClr>
                    <a:schemeClr val="accent1"/>
                  </a:buClr>
                  <a:buSzPct val="100000"/>
                </a:pPr>
                <a:endParaRPr kumimoji="0" lang="zh-TW" altLang="en-US" sz="2400" dirty="0">
                  <a:latin typeface="Candara" panose="020E0502030303020204" pitchFamily="34" charset="0"/>
                  <a:ea typeface="標楷體" panose="03000509000000000000" pitchFamily="65" charset="-120"/>
                </a:endParaRPr>
              </a:p>
            </p:txBody>
          </p:sp>
        </p:grpSp>
        <p:sp>
          <p:nvSpPr>
            <p:cNvPr id="3" name="文字方塊 2"/>
            <p:cNvSpPr txBox="1"/>
            <p:nvPr/>
          </p:nvSpPr>
          <p:spPr>
            <a:xfrm>
              <a:off x="7334847" y="4061934"/>
              <a:ext cx="882869" cy="430887"/>
            </a:xfrm>
            <a:prstGeom prst="rect">
              <a:avLst/>
            </a:prstGeom>
            <a:noFill/>
          </p:spPr>
          <p:txBody>
            <a:bodyPr wrap="square" rtlCol="0">
              <a:spAutoFit/>
            </a:bodyPr>
            <a:lstStyle/>
            <a:p>
              <a:pPr algn="ctr"/>
              <a:r>
                <a:rPr lang="en-US" altLang="zh-TW" sz="2200" dirty="0">
                  <a:solidFill>
                    <a:schemeClr val="bg1"/>
                  </a:solidFill>
                  <a:latin typeface="標楷體" panose="03000509000000000000" pitchFamily="65" charset="-120"/>
                  <a:ea typeface="標楷體" panose="03000509000000000000" pitchFamily="65" charset="-120"/>
                </a:rPr>
                <a:t>(</a:t>
              </a:r>
              <a:r>
                <a:rPr lang="zh-TW" altLang="en-US" sz="2200" dirty="0">
                  <a:solidFill>
                    <a:schemeClr val="bg1"/>
                  </a:solidFill>
                  <a:latin typeface="標楷體" panose="03000509000000000000" pitchFamily="65" charset="-120"/>
                  <a:ea typeface="標楷體" panose="03000509000000000000" pitchFamily="65" charset="-120"/>
                </a:rPr>
                <a:t>任務</a:t>
              </a:r>
              <a:r>
                <a:rPr lang="en-US" altLang="zh-TW" sz="2200" dirty="0" smtClean="0">
                  <a:solidFill>
                    <a:schemeClr val="bg1"/>
                  </a:solidFill>
                  <a:latin typeface="標楷體" panose="03000509000000000000" pitchFamily="65" charset="-120"/>
                  <a:ea typeface="標楷體" panose="03000509000000000000" pitchFamily="65" charset="-120"/>
                </a:rPr>
                <a:t>)</a:t>
              </a:r>
              <a:endParaRPr lang="en-US" altLang="zh-TW" sz="2200" dirty="0">
                <a:solidFill>
                  <a:schemeClr val="bg1"/>
                </a:solidFill>
                <a:latin typeface="標楷體" panose="03000509000000000000" pitchFamily="65" charset="-120"/>
                <a:ea typeface="標楷體" panose="03000509000000000000" pitchFamily="65" charset="-120"/>
              </a:endParaRPr>
            </a:p>
          </p:txBody>
        </p:sp>
      </p:grpSp>
      <p:grpSp>
        <p:nvGrpSpPr>
          <p:cNvPr id="10" name="群組 9"/>
          <p:cNvGrpSpPr/>
          <p:nvPr/>
        </p:nvGrpSpPr>
        <p:grpSpPr>
          <a:xfrm>
            <a:off x="652600" y="3404701"/>
            <a:ext cx="3919400" cy="1283255"/>
            <a:chOff x="631580" y="3404701"/>
            <a:chExt cx="3919400" cy="1283255"/>
          </a:xfrm>
        </p:grpSpPr>
        <p:grpSp>
          <p:nvGrpSpPr>
            <p:cNvPr id="22" name="群組 21"/>
            <p:cNvGrpSpPr/>
            <p:nvPr/>
          </p:nvGrpSpPr>
          <p:grpSpPr>
            <a:xfrm>
              <a:off x="631580" y="3404701"/>
              <a:ext cx="3919400" cy="1283255"/>
              <a:chOff x="652600" y="3404701"/>
              <a:chExt cx="3919400" cy="1283255"/>
            </a:xfrm>
          </p:grpSpPr>
          <p:pic>
            <p:nvPicPr>
              <p:cNvPr id="18" name="圖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157" y="3404701"/>
                <a:ext cx="3822843" cy="1283255"/>
              </a:xfrm>
              <a:prstGeom prst="rect">
                <a:avLst/>
              </a:prstGeom>
            </p:spPr>
          </p:pic>
          <p:grpSp>
            <p:nvGrpSpPr>
              <p:cNvPr id="14" name="群組 13"/>
              <p:cNvGrpSpPr/>
              <p:nvPr/>
            </p:nvGrpSpPr>
            <p:grpSpPr>
              <a:xfrm>
                <a:off x="652600" y="3598126"/>
                <a:ext cx="2261706" cy="986755"/>
                <a:chOff x="652600" y="3686618"/>
                <a:chExt cx="2261706" cy="986755"/>
              </a:xfrm>
            </p:grpSpPr>
            <p:sp>
              <p:nvSpPr>
                <p:cNvPr id="12" name="Rectangle 7"/>
                <p:cNvSpPr>
                  <a:spLocks noChangeArrowheads="1"/>
                </p:cNvSpPr>
                <p:nvPr/>
              </p:nvSpPr>
              <p:spPr bwMode="auto">
                <a:xfrm>
                  <a:off x="1531669" y="4230567"/>
                  <a:ext cx="874726" cy="44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lang="en-US" altLang="zh-TW" sz="24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13" name="Rectangle 10"/>
                <p:cNvSpPr>
                  <a:spLocks noChangeArrowheads="1"/>
                </p:cNvSpPr>
                <p:nvPr/>
              </p:nvSpPr>
              <p:spPr bwMode="auto">
                <a:xfrm>
                  <a:off x="652600" y="3686618"/>
                  <a:ext cx="2261706" cy="45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2400" dirty="0" smtClean="0">
                      <a:latin typeface="標楷體" panose="03000509000000000000" pitchFamily="65" charset="-120"/>
                      <a:ea typeface="標楷體" panose="03000509000000000000" pitchFamily="65" charset="-120"/>
                      <a:cs typeface="Times New Roman" panose="02020603050405020304" pitchFamily="18" charset="0"/>
                    </a:rPr>
                    <a:t>「差」</a:t>
                  </a:r>
                  <a:r>
                    <a:rPr kumimoji="0" lang="en-US" altLang="zh-TW" sz="2400" dirty="0" smtClean="0">
                      <a:latin typeface="標楷體" panose="03000509000000000000" pitchFamily="65" charset="-120"/>
                      <a:ea typeface="標楷體" panose="03000509000000000000" pitchFamily="65" charset="-120"/>
                      <a:sym typeface="Wingdings" panose="05000000000000000000" pitchFamily="2" charset="2"/>
                    </a:rPr>
                    <a:t> </a:t>
                  </a:r>
                  <a:r>
                    <a:rPr kumimoji="0" lang="zh-HK" altLang="en-US" sz="2400" dirty="0" smtClean="0">
                      <a:latin typeface="標楷體" panose="03000509000000000000" pitchFamily="65" charset="-120"/>
                      <a:ea typeface="標楷體" panose="03000509000000000000" pitchFamily="65" charset="-120"/>
                      <a:sym typeface="Wingdings" panose="05000000000000000000" pitchFamily="2" charset="2"/>
                    </a:rPr>
                    <a:t>差事</a:t>
                  </a:r>
                  <a:endParaRPr kumimoji="0" lang="en-US" altLang="zh-HK" sz="2400" dirty="0" smtClean="0">
                    <a:latin typeface="標楷體" panose="03000509000000000000" pitchFamily="65" charset="-120"/>
                    <a:ea typeface="標楷體" panose="03000509000000000000" pitchFamily="65" charset="-120"/>
                    <a:sym typeface="Wingdings" panose="05000000000000000000" pitchFamily="2" charset="2"/>
                  </a:endParaRPr>
                </a:p>
              </p:txBody>
            </p:sp>
          </p:grpSp>
        </p:grpSp>
        <p:sp>
          <p:nvSpPr>
            <p:cNvPr id="9" name="文字方塊 8"/>
            <p:cNvSpPr txBox="1"/>
            <p:nvPr/>
          </p:nvSpPr>
          <p:spPr>
            <a:xfrm>
              <a:off x="1433428" y="4061934"/>
              <a:ext cx="1765738" cy="430887"/>
            </a:xfrm>
            <a:prstGeom prst="rect">
              <a:avLst/>
            </a:prstGeom>
            <a:noFill/>
          </p:spPr>
          <p:txBody>
            <a:bodyPr wrap="square" rtlCol="0">
              <a:spAutoFit/>
            </a:bodyPr>
            <a:lstStyle/>
            <a:p>
              <a:pPr algn="ctr"/>
              <a:r>
                <a:rPr lang="en-US" altLang="zh-HK" sz="2200" dirty="0">
                  <a:solidFill>
                    <a:schemeClr val="bg1"/>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200" dirty="0">
                  <a:solidFill>
                    <a:schemeClr val="bg1"/>
                  </a:solidFill>
                  <a:latin typeface="標楷體" panose="03000509000000000000" pitchFamily="65" charset="-120"/>
                  <a:ea typeface="標楷體" panose="03000509000000000000" pitchFamily="65" charset="-120"/>
                  <a:sym typeface="Wingdings" panose="05000000000000000000" pitchFamily="2" charset="2"/>
                </a:rPr>
                <a:t>委派的工作</a:t>
              </a:r>
              <a:r>
                <a:rPr lang="en-US" altLang="zh-TW" sz="2200" dirty="0">
                  <a:solidFill>
                    <a:schemeClr val="bg1"/>
                  </a:solidFill>
                  <a:latin typeface="標楷體" panose="03000509000000000000" pitchFamily="65" charset="-120"/>
                  <a:ea typeface="標楷體" panose="03000509000000000000" pitchFamily="65" charset="-120"/>
                  <a:sym typeface="Wingdings" panose="05000000000000000000" pitchFamily="2" charset="2"/>
                </a:rPr>
                <a:t>)</a:t>
              </a:r>
              <a:r>
                <a:rPr lang="en-US" altLang="zh-HK" sz="2200" dirty="0">
                  <a:latin typeface="標楷體" panose="03000509000000000000" pitchFamily="65" charset="-120"/>
                  <a:ea typeface="標楷體" panose="03000509000000000000" pitchFamily="65" charset="-120"/>
                  <a:sym typeface="Wingdings" panose="05000000000000000000" pitchFamily="2" charset="2"/>
                </a:rPr>
                <a:t>   </a:t>
              </a:r>
              <a:endParaRPr lang="zh-HK" altLang="en-US" sz="2200" dirty="0">
                <a:latin typeface="標楷體" panose="03000509000000000000" pitchFamily="65" charset="-120"/>
                <a:ea typeface="標楷體" panose="03000509000000000000" pitchFamily="65" charset="-120"/>
                <a:sym typeface="Wingdings" panose="05000000000000000000" pitchFamily="2" charset="2"/>
              </a:endParaRPr>
            </a:p>
          </p:txBody>
        </p:sp>
      </p:grpSp>
      <p:grpSp>
        <p:nvGrpSpPr>
          <p:cNvPr id="2" name="群組 1"/>
          <p:cNvGrpSpPr/>
          <p:nvPr/>
        </p:nvGrpSpPr>
        <p:grpSpPr>
          <a:xfrm>
            <a:off x="693283" y="4584881"/>
            <a:ext cx="7726450" cy="1974238"/>
            <a:chOff x="720589" y="4584881"/>
            <a:chExt cx="7726450" cy="1974238"/>
          </a:xfrm>
        </p:grpSpPr>
        <p:pic>
          <p:nvPicPr>
            <p:cNvPr id="20" name="圖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0589" y="4584881"/>
              <a:ext cx="7726450" cy="1974238"/>
            </a:xfrm>
            <a:prstGeom prst="rect">
              <a:avLst/>
            </a:prstGeom>
          </p:spPr>
        </p:pic>
        <p:sp>
          <p:nvSpPr>
            <p:cNvPr id="24" name="Rectangle 11"/>
            <p:cNvSpPr>
              <a:spLocks noChangeArrowheads="1"/>
            </p:cNvSpPr>
            <p:nvPr/>
          </p:nvSpPr>
          <p:spPr bwMode="auto">
            <a:xfrm>
              <a:off x="1626411" y="5779809"/>
              <a:ext cx="5909296" cy="68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kumimoji="0" lang="zh-TW" altLang="en-US" sz="3200" dirty="0">
                  <a:solidFill>
                    <a:schemeClr val="bg1"/>
                  </a:solidFill>
                  <a:latin typeface="標楷體" panose="03000509000000000000" pitchFamily="65" charset="-120"/>
                  <a:ea typeface="標楷體" panose="03000509000000000000" pitchFamily="65" charset="-120"/>
                  <a:sym typeface="Wingdings" panose="05000000000000000000" pitchFamily="2" charset="2"/>
                </a:rPr>
                <a:t>委派的</a:t>
              </a:r>
              <a:r>
                <a:rPr kumimoji="0" lang="zh-TW" altLang="en-US" sz="3200" dirty="0" smtClean="0">
                  <a:solidFill>
                    <a:schemeClr val="bg1"/>
                  </a:solidFill>
                  <a:latin typeface="標楷體" panose="03000509000000000000" pitchFamily="65" charset="-120"/>
                  <a:ea typeface="標楷體" panose="03000509000000000000" pitchFamily="65" charset="-120"/>
                </a:rPr>
                <a:t>工作或任務</a:t>
              </a:r>
              <a:endParaRPr kumimoji="0" lang="en-US" altLang="zh-TW" sz="3200" dirty="0">
                <a:solidFill>
                  <a:schemeClr val="bg1"/>
                </a:solidFill>
                <a:latin typeface="標楷體" panose="03000509000000000000" pitchFamily="65" charset="-120"/>
                <a:ea typeface="標楷體" panose="03000509000000000000" pitchFamily="65" charset="-120"/>
              </a:endParaRPr>
            </a:p>
          </p:txBody>
        </p:sp>
      </p:grpSp>
      <p:sp>
        <p:nvSpPr>
          <p:cNvPr id="11" name="矩形 10"/>
          <p:cNvSpPr/>
          <p:nvPr/>
        </p:nvSpPr>
        <p:spPr>
          <a:xfrm>
            <a:off x="3915410" y="3665242"/>
            <a:ext cx="1313180" cy="769441"/>
          </a:xfrm>
          <a:prstGeom prst="rect">
            <a:avLst/>
          </a:prstGeom>
        </p:spPr>
        <p:txBody>
          <a:bodyPr wrap="none">
            <a:spAutoFit/>
          </a:bodyPr>
          <a:lstStyle/>
          <a:p>
            <a:pPr algn="ctr"/>
            <a:r>
              <a:rPr lang="zh-HK" altLang="en-US" sz="4400" dirty="0" smtClean="0">
                <a:solidFill>
                  <a:schemeClr val="bg1"/>
                </a:solidFill>
                <a:latin typeface="標楷體" panose="03000509000000000000" pitchFamily="65" charset="-120"/>
                <a:ea typeface="標楷體" panose="03000509000000000000" pitchFamily="65" charset="-120"/>
              </a:rPr>
              <a:t>差使</a:t>
            </a:r>
            <a:endParaRPr lang="zh-HK" altLang="en-US" sz="4400" dirty="0">
              <a:solidFill>
                <a:schemeClr val="bg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9691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群組 30"/>
          <p:cNvGrpSpPr/>
          <p:nvPr/>
        </p:nvGrpSpPr>
        <p:grpSpPr>
          <a:xfrm>
            <a:off x="309465" y="2680538"/>
            <a:ext cx="4288361" cy="4068069"/>
            <a:chOff x="86740" y="2670028"/>
            <a:chExt cx="4288361" cy="4068069"/>
          </a:xfrm>
        </p:grpSpPr>
        <p:pic>
          <p:nvPicPr>
            <p:cNvPr id="32" name="圖片 31"/>
            <p:cNvPicPr>
              <a:picLocks noChangeAspect="1"/>
            </p:cNvPicPr>
            <p:nvPr/>
          </p:nvPicPr>
          <p:blipFill>
            <a:blip r:embed="rId3"/>
            <a:stretch>
              <a:fillRect/>
            </a:stretch>
          </p:blipFill>
          <p:spPr>
            <a:xfrm>
              <a:off x="86740" y="2670028"/>
              <a:ext cx="4288361" cy="4068069"/>
            </a:xfrm>
            <a:prstGeom prst="rect">
              <a:avLst/>
            </a:prstGeom>
          </p:spPr>
        </p:pic>
        <p:sp>
          <p:nvSpPr>
            <p:cNvPr id="33" name="Text Box 14"/>
            <p:cNvSpPr txBox="1">
              <a:spLocks noChangeArrowheads="1"/>
            </p:cNvSpPr>
            <p:nvPr/>
          </p:nvSpPr>
          <p:spPr bwMode="auto">
            <a:xfrm>
              <a:off x="1798326"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kern="0" dirty="0">
                  <a:solidFill>
                    <a:schemeClr val="bg1"/>
                  </a:solidFill>
                  <a:latin typeface="標楷體" panose="03000509000000000000" pitchFamily="65" charset="-120"/>
                  <a:ea typeface="標楷體" panose="03000509000000000000" pitchFamily="65" charset="-120"/>
                </a:rPr>
                <a:t>交</a:t>
              </a:r>
            </a:p>
          </p:txBody>
        </p:sp>
      </p:grpSp>
      <p:sp>
        <p:nvSpPr>
          <p:cNvPr id="34" name="Text Box 15"/>
          <p:cNvSpPr txBox="1">
            <a:spLocks noChangeArrowheads="1"/>
          </p:cNvSpPr>
          <p:nvPr/>
        </p:nvSpPr>
        <p:spPr bwMode="auto">
          <a:xfrm>
            <a:off x="2741245" y="3049505"/>
            <a:ext cx="107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交通</a:t>
            </a:r>
            <a:endParaRPr lang="zh-TW" altLang="en-US" sz="2800" kern="0" dirty="0">
              <a:solidFill>
                <a:schemeClr val="bg1"/>
              </a:solidFill>
            </a:endParaRPr>
          </a:p>
        </p:txBody>
      </p:sp>
      <p:sp>
        <p:nvSpPr>
          <p:cNvPr id="35" name="Text Box 16"/>
          <p:cNvSpPr txBox="1">
            <a:spLocks noChangeArrowheads="1"/>
          </p:cNvSpPr>
          <p:nvPr/>
        </p:nvSpPr>
        <p:spPr bwMode="auto">
          <a:xfrm>
            <a:off x="3196833" y="4666770"/>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交給</a:t>
            </a:r>
          </a:p>
        </p:txBody>
      </p:sp>
      <p:sp>
        <p:nvSpPr>
          <p:cNvPr id="36" name="Text Box 17"/>
          <p:cNvSpPr txBox="1">
            <a:spLocks noChangeArrowheads="1"/>
          </p:cNvSpPr>
          <p:nvPr/>
        </p:nvSpPr>
        <p:spPr bwMode="auto">
          <a:xfrm>
            <a:off x="1857390" y="5539204"/>
            <a:ext cx="11925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a:r>
              <a:rPr lang="zh-TW" altLang="en-US" sz="2800" kern="0" dirty="0">
                <a:solidFill>
                  <a:schemeClr val="bg1"/>
                </a:solidFill>
                <a:latin typeface="標楷體" panose="03000509000000000000" pitchFamily="65" charset="-120"/>
                <a:ea typeface="標楷體" panose="03000509000000000000" pitchFamily="65" charset="-120"/>
              </a:rPr>
              <a:t>交代</a:t>
            </a:r>
          </a:p>
        </p:txBody>
      </p:sp>
      <p:sp>
        <p:nvSpPr>
          <p:cNvPr id="37" name="Text Box 18"/>
          <p:cNvSpPr txBox="1">
            <a:spLocks noChangeArrowheads="1"/>
          </p:cNvSpPr>
          <p:nvPr/>
        </p:nvSpPr>
        <p:spPr bwMode="auto">
          <a:xfrm>
            <a:off x="342130" y="4660832"/>
            <a:ext cx="1461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a:r>
              <a:rPr lang="zh-TW" altLang="en-US" sz="2800" kern="0" dirty="0">
                <a:solidFill>
                  <a:schemeClr val="bg1"/>
                </a:solidFill>
                <a:latin typeface="標楷體" panose="03000509000000000000" pitchFamily="65" charset="-120"/>
                <a:ea typeface="標楷體" panose="03000509000000000000" pitchFamily="65" charset="-120"/>
              </a:rPr>
              <a:t>外交</a:t>
            </a:r>
          </a:p>
        </p:txBody>
      </p:sp>
      <p:sp>
        <p:nvSpPr>
          <p:cNvPr id="38" name="Text Box 19"/>
          <p:cNvSpPr txBox="1">
            <a:spLocks noChangeArrowheads="1"/>
          </p:cNvSpPr>
          <p:nvPr/>
        </p:nvSpPr>
        <p:spPr bwMode="auto">
          <a:xfrm>
            <a:off x="1108008" y="3057319"/>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結交</a:t>
            </a:r>
            <a:endParaRPr lang="zh-TW" altLang="en-US" sz="2800" kern="0" dirty="0">
              <a:solidFill>
                <a:schemeClr val="bg1"/>
              </a:solidFill>
            </a:endParaRPr>
          </a:p>
        </p:txBody>
      </p:sp>
      <p:grpSp>
        <p:nvGrpSpPr>
          <p:cNvPr id="39" name="群組 38"/>
          <p:cNvGrpSpPr/>
          <p:nvPr/>
        </p:nvGrpSpPr>
        <p:grpSpPr>
          <a:xfrm>
            <a:off x="959661" y="174175"/>
            <a:ext cx="7184863" cy="1489166"/>
            <a:chOff x="959661" y="0"/>
            <a:chExt cx="7184863" cy="1489166"/>
          </a:xfrm>
        </p:grpSpPr>
        <p:pic>
          <p:nvPicPr>
            <p:cNvPr id="40" name="圖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661" y="0"/>
              <a:ext cx="7184863" cy="1489166"/>
            </a:xfrm>
            <a:prstGeom prst="rect">
              <a:avLst/>
            </a:prstGeom>
          </p:spPr>
        </p:pic>
        <p:sp>
          <p:nvSpPr>
            <p:cNvPr id="41" name="矩形 40"/>
            <p:cNvSpPr/>
            <p:nvPr/>
          </p:nvSpPr>
          <p:spPr>
            <a:xfrm>
              <a:off x="1282524" y="359862"/>
              <a:ext cx="6578951" cy="769441"/>
            </a:xfrm>
            <a:prstGeom prst="rect">
              <a:avLst/>
            </a:prstGeom>
          </p:spPr>
          <p:txBody>
            <a:bodyPr wrap="square">
              <a:spAutoFit/>
            </a:bodyPr>
            <a:lstStyle/>
            <a:p>
              <a:pPr algn="ctr"/>
              <a:r>
                <a:rPr lang="zh-HK" altLang="en-US" sz="4400" b="1" dirty="0">
                  <a:latin typeface="標楷體" panose="03000509000000000000" pitchFamily="65" charset="-120"/>
                  <a:ea typeface="標楷體" panose="03000509000000000000" pitchFamily="65" charset="-120"/>
                </a:rPr>
                <a:t>交卸</a:t>
              </a:r>
            </a:p>
          </p:txBody>
        </p:sp>
      </p:grpSp>
      <p:grpSp>
        <p:nvGrpSpPr>
          <p:cNvPr id="42" name="群組 41"/>
          <p:cNvGrpSpPr/>
          <p:nvPr/>
        </p:nvGrpSpPr>
        <p:grpSpPr>
          <a:xfrm>
            <a:off x="955014" y="1418306"/>
            <a:ext cx="2286000" cy="2754806"/>
            <a:chOff x="1390637" y="1394410"/>
            <a:chExt cx="2286000" cy="2754806"/>
          </a:xfrm>
        </p:grpSpPr>
        <p:sp>
          <p:nvSpPr>
            <p:cNvPr id="43" name="橢圓 42"/>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4" name="肘形接點 43"/>
            <p:cNvCxnSpPr>
              <a:stCxn id="43" idx="0"/>
              <a:endCxn id="57"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8" name="矩形 57"/>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kern="0" dirty="0">
                  <a:solidFill>
                    <a:srgbClr val="FF0000"/>
                  </a:solidFill>
                  <a:latin typeface="標楷體" panose="03000509000000000000" pitchFamily="65" charset="-120"/>
                  <a:ea typeface="標楷體" panose="03000509000000000000" pitchFamily="65" charset="-120"/>
                </a:rPr>
                <a:t>交</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grpSp>
        <p:nvGrpSpPr>
          <p:cNvPr id="59" name="群組 58"/>
          <p:cNvGrpSpPr/>
          <p:nvPr/>
        </p:nvGrpSpPr>
        <p:grpSpPr>
          <a:xfrm>
            <a:off x="4747203" y="2680538"/>
            <a:ext cx="4288361" cy="4068069"/>
            <a:chOff x="4747203" y="2670028"/>
            <a:chExt cx="4288361" cy="4068069"/>
          </a:xfrm>
        </p:grpSpPr>
        <p:pic>
          <p:nvPicPr>
            <p:cNvPr id="60" name="圖片 59"/>
            <p:cNvPicPr>
              <a:picLocks noChangeAspect="1"/>
            </p:cNvPicPr>
            <p:nvPr/>
          </p:nvPicPr>
          <p:blipFill>
            <a:blip r:embed="rId3"/>
            <a:stretch>
              <a:fillRect/>
            </a:stretch>
          </p:blipFill>
          <p:spPr>
            <a:xfrm>
              <a:off x="4747203" y="2670028"/>
              <a:ext cx="4288361" cy="4068069"/>
            </a:xfrm>
            <a:prstGeom prst="rect">
              <a:avLst/>
            </a:prstGeom>
          </p:spPr>
        </p:pic>
        <p:sp>
          <p:nvSpPr>
            <p:cNvPr id="61" name="Text Box 14"/>
            <p:cNvSpPr txBox="1">
              <a:spLocks noChangeArrowheads="1"/>
            </p:cNvSpPr>
            <p:nvPr/>
          </p:nvSpPr>
          <p:spPr bwMode="auto">
            <a:xfrm>
              <a:off x="6458789"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kern="0" dirty="0">
                  <a:solidFill>
                    <a:schemeClr val="bg1"/>
                  </a:solidFill>
                  <a:latin typeface="標楷體" panose="03000509000000000000" pitchFamily="65" charset="-120"/>
                  <a:ea typeface="標楷體" panose="03000509000000000000" pitchFamily="65" charset="-120"/>
                </a:rPr>
                <a:t>卸</a:t>
              </a:r>
            </a:p>
          </p:txBody>
        </p:sp>
      </p:grpSp>
      <p:sp>
        <p:nvSpPr>
          <p:cNvPr id="62" name="Text Box 15"/>
          <p:cNvSpPr txBox="1">
            <a:spLocks noChangeArrowheads="1"/>
          </p:cNvSpPr>
          <p:nvPr/>
        </p:nvSpPr>
        <p:spPr bwMode="auto">
          <a:xfrm>
            <a:off x="7172912" y="3057319"/>
            <a:ext cx="107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卸任</a:t>
            </a:r>
          </a:p>
        </p:txBody>
      </p:sp>
      <p:sp>
        <p:nvSpPr>
          <p:cNvPr id="63" name="Text Box 16"/>
          <p:cNvSpPr txBox="1">
            <a:spLocks noChangeArrowheads="1"/>
          </p:cNvSpPr>
          <p:nvPr/>
        </p:nvSpPr>
        <p:spPr bwMode="auto">
          <a:xfrm>
            <a:off x="7676343" y="4660832"/>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卸下</a:t>
            </a:r>
          </a:p>
        </p:txBody>
      </p:sp>
      <p:sp>
        <p:nvSpPr>
          <p:cNvPr id="64" name="Text Box 17"/>
          <p:cNvSpPr txBox="1">
            <a:spLocks noChangeArrowheads="1"/>
          </p:cNvSpPr>
          <p:nvPr/>
        </p:nvSpPr>
        <p:spPr bwMode="auto">
          <a:xfrm>
            <a:off x="6295128" y="5539204"/>
            <a:ext cx="11925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卸除</a:t>
            </a:r>
          </a:p>
        </p:txBody>
      </p:sp>
      <p:sp>
        <p:nvSpPr>
          <p:cNvPr id="65" name="Text Box 18"/>
          <p:cNvSpPr txBox="1">
            <a:spLocks noChangeArrowheads="1"/>
          </p:cNvSpPr>
          <p:nvPr/>
        </p:nvSpPr>
        <p:spPr bwMode="auto">
          <a:xfrm>
            <a:off x="5025277" y="4660832"/>
            <a:ext cx="11079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卸貨</a:t>
            </a:r>
          </a:p>
        </p:txBody>
      </p:sp>
      <p:sp>
        <p:nvSpPr>
          <p:cNvPr id="66" name="Text Box 19"/>
          <p:cNvSpPr txBox="1">
            <a:spLocks noChangeArrowheads="1"/>
          </p:cNvSpPr>
          <p:nvPr/>
        </p:nvSpPr>
        <p:spPr bwMode="auto">
          <a:xfrm>
            <a:off x="5554212" y="3057319"/>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卸妝</a:t>
            </a:r>
          </a:p>
        </p:txBody>
      </p:sp>
      <p:grpSp>
        <p:nvGrpSpPr>
          <p:cNvPr id="67" name="群組 66"/>
          <p:cNvGrpSpPr/>
          <p:nvPr/>
        </p:nvGrpSpPr>
        <p:grpSpPr>
          <a:xfrm>
            <a:off x="5401056" y="1418306"/>
            <a:ext cx="2286000" cy="2754806"/>
            <a:chOff x="1390637" y="1394410"/>
            <a:chExt cx="2286000" cy="2754806"/>
          </a:xfrm>
        </p:grpSpPr>
        <p:sp>
          <p:nvSpPr>
            <p:cNvPr id="68" name="橢圓 67"/>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9" name="肘形接點 68"/>
            <p:cNvCxnSpPr>
              <a:stCxn id="68" idx="0"/>
              <a:endCxn id="70"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1" name="矩形 70"/>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卸</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49007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down)">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500"/>
                                        <p:tgtEl>
                                          <p:spTgt spid="62"/>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500"/>
                                        <p:tgtEl>
                                          <p:spTgt spid="64"/>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childTnLst>
                                </p:cTn>
                              </p:par>
                            </p:childTnLst>
                          </p:cTn>
                        </p:par>
                        <p:par>
                          <p:cTn id="61" fill="hold">
                            <p:stCondLst>
                              <p:cond delay="2000"/>
                            </p:stCondLst>
                            <p:childTnLst>
                              <p:par>
                                <p:cTn id="62" presetID="10" presetClass="entr" presetSubtype="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fade">
                                      <p:cBhvr>
                                        <p:cTn id="6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62" grpId="0"/>
      <p:bldP spid="63" grpId="0"/>
      <p:bldP spid="64" grpId="0"/>
      <p:bldP spid="65" grpId="0"/>
      <p:bldP spid="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圖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1" y="1914755"/>
            <a:ext cx="7726450" cy="2853672"/>
          </a:xfrm>
          <a:prstGeom prst="rect">
            <a:avLst/>
          </a:prstGeom>
        </p:spPr>
      </p:pic>
      <p:grpSp>
        <p:nvGrpSpPr>
          <p:cNvPr id="28" name="群組 27"/>
          <p:cNvGrpSpPr/>
          <p:nvPr/>
        </p:nvGrpSpPr>
        <p:grpSpPr>
          <a:xfrm>
            <a:off x="4567320" y="3404701"/>
            <a:ext cx="3822843" cy="1283255"/>
            <a:chOff x="4577830" y="3404701"/>
            <a:chExt cx="3822843" cy="1283255"/>
          </a:xfrm>
        </p:grpSpPr>
        <p:pic>
          <p:nvPicPr>
            <p:cNvPr id="36" name="圖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7830" y="3404701"/>
              <a:ext cx="3822843" cy="1283255"/>
            </a:xfrm>
            <a:prstGeom prst="rect">
              <a:avLst/>
            </a:prstGeom>
          </p:spPr>
        </p:pic>
        <p:sp>
          <p:nvSpPr>
            <p:cNvPr id="40" name="Rectangle 8"/>
            <p:cNvSpPr>
              <a:spLocks noChangeArrowheads="1"/>
            </p:cNvSpPr>
            <p:nvPr/>
          </p:nvSpPr>
          <p:spPr bwMode="auto">
            <a:xfrm>
              <a:off x="5927980" y="3824389"/>
              <a:ext cx="2367510" cy="4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2400" dirty="0">
                  <a:latin typeface="標楷體" panose="03000509000000000000" pitchFamily="65" charset="-120"/>
                  <a:ea typeface="標楷體" panose="03000509000000000000" pitchFamily="65" charset="-120"/>
                  <a:cs typeface="Times New Roman" panose="02020603050405020304" pitchFamily="18" charset="0"/>
                </a:rPr>
                <a:t>「卸」</a:t>
              </a:r>
              <a:r>
                <a:rPr lang="en-US" altLang="zh-TW"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zh-HK" altLang="en-US" sz="2400" dirty="0" smtClean="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卸下</a:t>
              </a:r>
              <a:endParaRPr lang="zh-HK" altLang="en-US"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endParaRPr>
            </a:p>
          </p:txBody>
        </p:sp>
      </p:grpSp>
      <p:grpSp>
        <p:nvGrpSpPr>
          <p:cNvPr id="42" name="群組 41"/>
          <p:cNvGrpSpPr/>
          <p:nvPr/>
        </p:nvGrpSpPr>
        <p:grpSpPr>
          <a:xfrm>
            <a:off x="749157" y="3404701"/>
            <a:ext cx="3822843" cy="1283255"/>
            <a:chOff x="749157" y="3404701"/>
            <a:chExt cx="3822843" cy="1283255"/>
          </a:xfrm>
        </p:grpSpPr>
        <p:pic>
          <p:nvPicPr>
            <p:cNvPr id="44" name="圖片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157" y="3404701"/>
              <a:ext cx="3822843" cy="1283255"/>
            </a:xfrm>
            <a:prstGeom prst="rect">
              <a:avLst/>
            </a:prstGeom>
          </p:spPr>
        </p:pic>
        <p:grpSp>
          <p:nvGrpSpPr>
            <p:cNvPr id="45" name="群組 44"/>
            <p:cNvGrpSpPr/>
            <p:nvPr/>
          </p:nvGrpSpPr>
          <p:grpSpPr>
            <a:xfrm>
              <a:off x="795877" y="3824421"/>
              <a:ext cx="2261706" cy="760460"/>
              <a:chOff x="795877" y="3912913"/>
              <a:chExt cx="2261706" cy="760460"/>
            </a:xfrm>
          </p:grpSpPr>
          <p:sp>
            <p:nvSpPr>
              <p:cNvPr id="46" name="Rectangle 7"/>
              <p:cNvSpPr>
                <a:spLocks noChangeArrowheads="1"/>
              </p:cNvSpPr>
              <p:nvPr/>
            </p:nvSpPr>
            <p:spPr bwMode="auto">
              <a:xfrm>
                <a:off x="1531669" y="4230567"/>
                <a:ext cx="874726" cy="44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lang="en-US" altLang="zh-TW" sz="24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47" name="Rectangle 10"/>
              <p:cNvSpPr>
                <a:spLocks noChangeArrowheads="1"/>
              </p:cNvSpPr>
              <p:nvPr/>
            </p:nvSpPr>
            <p:spPr bwMode="auto">
              <a:xfrm>
                <a:off x="795877" y="3912913"/>
                <a:ext cx="2261706" cy="45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2400" dirty="0">
                    <a:latin typeface="標楷體" panose="03000509000000000000" pitchFamily="65" charset="-120"/>
                    <a:ea typeface="標楷體" panose="03000509000000000000" pitchFamily="65" charset="-120"/>
                    <a:cs typeface="Times New Roman" panose="02020603050405020304" pitchFamily="18" charset="0"/>
                  </a:rPr>
                  <a:t>「交」</a:t>
                </a:r>
                <a:r>
                  <a:rPr lang="en-US" altLang="zh-TW"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zh-HK" altLang="en-US" sz="2400" dirty="0" smtClean="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交給</a:t>
                </a:r>
                <a:endParaRPr lang="zh-HK" altLang="en-US"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endParaRPr>
              </a:p>
            </p:txBody>
          </p:sp>
        </p:grpSp>
      </p:grpSp>
      <p:grpSp>
        <p:nvGrpSpPr>
          <p:cNvPr id="21" name="群組 20"/>
          <p:cNvGrpSpPr/>
          <p:nvPr/>
        </p:nvGrpSpPr>
        <p:grpSpPr>
          <a:xfrm>
            <a:off x="1446062" y="1197"/>
            <a:ext cx="6251876" cy="1295791"/>
            <a:chOff x="1579139" y="1588972"/>
            <a:chExt cx="6251876" cy="1295791"/>
          </a:xfrm>
        </p:grpSpPr>
        <p:pic>
          <p:nvPicPr>
            <p:cNvPr id="23" name="圖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24" name="矩形 23"/>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交卸</a:t>
              </a:r>
            </a:p>
          </p:txBody>
        </p:sp>
      </p:grpSp>
      <p:sp>
        <p:nvSpPr>
          <p:cNvPr id="25" name="矩形 24"/>
          <p:cNvSpPr/>
          <p:nvPr/>
        </p:nvSpPr>
        <p:spPr>
          <a:xfrm>
            <a:off x="3915410" y="3665242"/>
            <a:ext cx="1313180" cy="769441"/>
          </a:xfrm>
          <a:prstGeom prst="rect">
            <a:avLst/>
          </a:prstGeom>
        </p:spPr>
        <p:txBody>
          <a:bodyPr wrap="none">
            <a:spAutoFit/>
          </a:bodyPr>
          <a:lstStyle/>
          <a:p>
            <a:r>
              <a:rPr lang="zh-HK" altLang="en-US" sz="4400" dirty="0">
                <a:solidFill>
                  <a:schemeClr val="bg1"/>
                </a:solidFill>
                <a:latin typeface="標楷體" panose="03000509000000000000" pitchFamily="65" charset="-120"/>
                <a:ea typeface="標楷體" panose="03000509000000000000" pitchFamily="65" charset="-120"/>
              </a:rPr>
              <a:t>交卸</a:t>
            </a:r>
          </a:p>
        </p:txBody>
      </p:sp>
      <p:sp>
        <p:nvSpPr>
          <p:cNvPr id="26" name="Rectangle 11"/>
          <p:cNvSpPr>
            <a:spLocks noChangeArrowheads="1"/>
          </p:cNvSpPr>
          <p:nvPr/>
        </p:nvSpPr>
        <p:spPr bwMode="auto">
          <a:xfrm>
            <a:off x="1766469" y="2046413"/>
            <a:ext cx="5596083" cy="589968"/>
          </a:xfrm>
          <a:prstGeom prst="rect">
            <a:avLst/>
          </a:prstGeom>
          <a:solidFill>
            <a:srgbClr val="FFE8A5"/>
          </a:solidFill>
          <a:ln>
            <a:solidFill>
              <a:schemeClr val="bg1"/>
            </a:solidFill>
          </a:ln>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lang="en-US" altLang="zh-CN" sz="3200" dirty="0">
                <a:latin typeface="標楷體" panose="03000509000000000000" pitchFamily="65" charset="-120"/>
                <a:ea typeface="標楷體" panose="03000509000000000000" pitchFamily="65" charset="-120"/>
              </a:rPr>
              <a:t>……</a:t>
            </a:r>
            <a:r>
              <a:rPr lang="zh-CN" altLang="en-US" sz="3200" dirty="0">
                <a:latin typeface="標楷體" panose="03000509000000000000" pitchFamily="65" charset="-120"/>
                <a:ea typeface="標楷體" panose="03000509000000000000" pitchFamily="65" charset="-120"/>
              </a:rPr>
              <a:t>父</a:t>
            </a:r>
            <a:r>
              <a:rPr lang="zh-TW" altLang="en-US" sz="3200" dirty="0">
                <a:latin typeface="標楷體" panose="03000509000000000000" pitchFamily="65" charset="-120"/>
                <a:ea typeface="標楷體" panose="03000509000000000000" pitchFamily="65" charset="-120"/>
              </a:rPr>
              <a:t>親</a:t>
            </a:r>
            <a:r>
              <a:rPr lang="zh-CN" altLang="en-US" sz="3200" dirty="0">
                <a:latin typeface="標楷體" panose="03000509000000000000" pitchFamily="65" charset="-120"/>
                <a:ea typeface="標楷體" panose="03000509000000000000" pitchFamily="65" charset="-120"/>
              </a:rPr>
              <a:t>的差使也</a:t>
            </a:r>
            <a:r>
              <a:rPr lang="zh-CN" altLang="en-US" sz="3200" dirty="0">
                <a:solidFill>
                  <a:srgbClr val="C00000"/>
                </a:solidFill>
                <a:latin typeface="標楷體" panose="03000509000000000000" pitchFamily="65" charset="-120"/>
                <a:ea typeface="標楷體" panose="03000509000000000000" pitchFamily="65" charset="-120"/>
              </a:rPr>
              <a:t>交卸</a:t>
            </a:r>
            <a:r>
              <a:rPr lang="zh-CN" altLang="en-US" sz="3200" dirty="0">
                <a:latin typeface="標楷體" panose="03000509000000000000" pitchFamily="65" charset="-120"/>
                <a:ea typeface="標楷體" panose="03000509000000000000" pitchFamily="65" charset="-120"/>
              </a:rPr>
              <a:t>了</a:t>
            </a:r>
            <a:r>
              <a:rPr lang="en-US" altLang="zh-CN" sz="3200" dirty="0">
                <a:latin typeface="標楷體" panose="03000509000000000000" pitchFamily="65" charset="-120"/>
                <a:ea typeface="標楷體" panose="03000509000000000000" pitchFamily="65" charset="-120"/>
              </a:rPr>
              <a:t>……</a:t>
            </a:r>
            <a:endParaRPr lang="zh-HK" altLang="en-US" sz="3200" dirty="0">
              <a:latin typeface="標楷體" panose="03000509000000000000" pitchFamily="65" charset="-120"/>
              <a:ea typeface="標楷體" panose="03000509000000000000" pitchFamily="65" charset="-120"/>
            </a:endParaRPr>
          </a:p>
        </p:txBody>
      </p:sp>
      <p:grpSp>
        <p:nvGrpSpPr>
          <p:cNvPr id="48" name="群組 47"/>
          <p:cNvGrpSpPr/>
          <p:nvPr/>
        </p:nvGrpSpPr>
        <p:grpSpPr>
          <a:xfrm>
            <a:off x="693283" y="4584881"/>
            <a:ext cx="7726450" cy="1974238"/>
            <a:chOff x="720589" y="4584881"/>
            <a:chExt cx="7726450" cy="1974238"/>
          </a:xfrm>
        </p:grpSpPr>
        <p:pic>
          <p:nvPicPr>
            <p:cNvPr id="49" name="圖片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0589" y="4584881"/>
              <a:ext cx="7726450" cy="1974238"/>
            </a:xfrm>
            <a:prstGeom prst="rect">
              <a:avLst/>
            </a:prstGeom>
          </p:spPr>
        </p:pic>
        <p:sp>
          <p:nvSpPr>
            <p:cNvPr id="50" name="Rectangle 11"/>
            <p:cNvSpPr>
              <a:spLocks noChangeArrowheads="1"/>
            </p:cNvSpPr>
            <p:nvPr/>
          </p:nvSpPr>
          <p:spPr bwMode="auto">
            <a:xfrm>
              <a:off x="1626411" y="5779809"/>
              <a:ext cx="5909296" cy="68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32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卸下任務，將任務交給他人</a:t>
              </a:r>
              <a:endParaRPr lang="en-US" altLang="zh-TW" sz="3200" dirty="0">
                <a:solidFill>
                  <a:schemeClr val="bg1"/>
                </a:solidFill>
                <a:latin typeface="標楷體" panose="03000509000000000000" pitchFamily="65" charset="-120"/>
                <a:ea typeface="標楷體" panose="03000509000000000000" pitchFamily="65" charset="-120"/>
              </a:endParaRPr>
            </a:p>
          </p:txBody>
        </p:sp>
      </p:grpSp>
      <p:grpSp>
        <p:nvGrpSpPr>
          <p:cNvPr id="22" name="群組 21"/>
          <p:cNvGrpSpPr/>
          <p:nvPr/>
        </p:nvGrpSpPr>
        <p:grpSpPr>
          <a:xfrm>
            <a:off x="428053" y="1001392"/>
            <a:ext cx="2796436" cy="1184249"/>
            <a:chOff x="2098964" y="299296"/>
            <a:chExt cx="2796436" cy="1184249"/>
          </a:xfrm>
        </p:grpSpPr>
        <p:pic>
          <p:nvPicPr>
            <p:cNvPr id="27" name="圖片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964" y="299296"/>
              <a:ext cx="2796436" cy="1184249"/>
            </a:xfrm>
            <a:prstGeom prst="rect">
              <a:avLst/>
            </a:prstGeom>
          </p:spPr>
        </p:pic>
        <p:sp>
          <p:nvSpPr>
            <p:cNvPr id="29" name="文字方塊 28"/>
            <p:cNvSpPr txBox="1"/>
            <p:nvPr/>
          </p:nvSpPr>
          <p:spPr>
            <a:xfrm>
              <a:off x="2219488" y="590828"/>
              <a:ext cx="2588073" cy="523220"/>
            </a:xfrm>
            <a:prstGeom prst="rect">
              <a:avLst/>
            </a:prstGeom>
            <a:noFill/>
          </p:spPr>
          <p:txBody>
            <a:bodyPr wrap="square" rtlCol="0">
              <a:spAutoFit/>
            </a:bodyPr>
            <a:lstStyle/>
            <a:p>
              <a:pPr algn="ctr"/>
              <a:r>
                <a:rPr lang="zh-TW" altLang="en-US" sz="2800" dirty="0">
                  <a:latin typeface="標楷體" panose="03000509000000000000" pitchFamily="65" charset="-120"/>
                  <a:ea typeface="標楷體" panose="03000509000000000000" pitchFamily="65" charset="-120"/>
                </a:rPr>
                <a:t>看看全句</a:t>
              </a:r>
              <a:endParaRPr lang="en-US" altLang="zh-TW" sz="28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77952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right)">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up)">
                                      <p:cBhvr>
                                        <p:cTn id="2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1446062" y="1197"/>
            <a:ext cx="6251876" cy="1295791"/>
            <a:chOff x="1579139" y="1588972"/>
            <a:chExt cx="6251876" cy="1295791"/>
          </a:xfrm>
        </p:grpSpPr>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9" name="矩形 8"/>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賦閒</a:t>
              </a:r>
              <a:endParaRPr lang="zh-HK" altLang="en-US" sz="4400" b="1" dirty="0">
                <a:latin typeface="標楷體" panose="03000509000000000000" pitchFamily="65" charset="-120"/>
                <a:ea typeface="標楷體" panose="03000509000000000000" pitchFamily="65" charset="-120"/>
              </a:endParaRPr>
            </a:p>
          </p:txBody>
        </p:sp>
      </p:grpSp>
      <p:grpSp>
        <p:nvGrpSpPr>
          <p:cNvPr id="2" name="群組 1"/>
          <p:cNvGrpSpPr/>
          <p:nvPr/>
        </p:nvGrpSpPr>
        <p:grpSpPr>
          <a:xfrm>
            <a:off x="371107" y="1827154"/>
            <a:ext cx="8401785" cy="2464627"/>
            <a:chOff x="371107" y="1827154"/>
            <a:chExt cx="8401785" cy="2464627"/>
          </a:xfrm>
        </p:grpSpPr>
        <p:grpSp>
          <p:nvGrpSpPr>
            <p:cNvPr id="13" name="群組 12"/>
            <p:cNvGrpSpPr/>
            <p:nvPr/>
          </p:nvGrpSpPr>
          <p:grpSpPr>
            <a:xfrm>
              <a:off x="371107" y="1827154"/>
              <a:ext cx="8401785" cy="700351"/>
              <a:chOff x="452654" y="2678047"/>
              <a:chExt cx="8401785" cy="700351"/>
            </a:xfrm>
          </p:grpSpPr>
          <p:pic>
            <p:nvPicPr>
              <p:cNvPr id="14" name="圖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654" y="2678047"/>
                <a:ext cx="8401785" cy="700351"/>
              </a:xfrm>
              <a:prstGeom prst="rect">
                <a:avLst/>
              </a:prstGeom>
            </p:spPr>
          </p:pic>
          <p:sp>
            <p:nvSpPr>
              <p:cNvPr id="15" name="Text Box 5"/>
              <p:cNvSpPr txBox="1">
                <a:spLocks noChangeArrowheads="1"/>
              </p:cNvSpPr>
              <p:nvPr/>
            </p:nvSpPr>
            <p:spPr bwMode="auto">
              <a:xfrm>
                <a:off x="517643" y="2728605"/>
                <a:ext cx="826111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zh-TW" altLang="en-US" sz="2800" dirty="0">
                    <a:solidFill>
                      <a:schemeClr val="bg1"/>
                    </a:solidFill>
                    <a:latin typeface="標楷體" panose="03000509000000000000" pitchFamily="65" charset="-120"/>
                    <a:ea typeface="標楷體" panose="03000509000000000000" pitchFamily="65" charset="-120"/>
                  </a:rPr>
                  <a:t>從上文下理推測「</a:t>
                </a:r>
                <a:r>
                  <a:rPr lang="zh-TW" altLang="en-US" sz="2800" b="1" dirty="0">
                    <a:solidFill>
                      <a:schemeClr val="bg1"/>
                    </a:solidFill>
                    <a:latin typeface="標楷體" panose="03000509000000000000" pitchFamily="65" charset="-120"/>
                    <a:ea typeface="標楷體" panose="03000509000000000000" pitchFamily="65" charset="-120"/>
                  </a:rPr>
                  <a:t>賦閒</a:t>
                </a:r>
                <a:r>
                  <a:rPr lang="zh-TW" altLang="en-US" sz="2800" dirty="0">
                    <a:solidFill>
                      <a:schemeClr val="bg1"/>
                    </a:solidFill>
                    <a:latin typeface="標楷體" panose="03000509000000000000" pitchFamily="65" charset="-120"/>
                    <a:ea typeface="標楷體" panose="03000509000000000000" pitchFamily="65" charset="-120"/>
                  </a:rPr>
                  <a:t>」這個詞的意思</a:t>
                </a:r>
              </a:p>
            </p:txBody>
          </p:sp>
        </p:grpSp>
        <p:grpSp>
          <p:nvGrpSpPr>
            <p:cNvPr id="16" name="群組 15"/>
            <p:cNvGrpSpPr/>
            <p:nvPr/>
          </p:nvGrpSpPr>
          <p:grpSpPr>
            <a:xfrm>
              <a:off x="873843" y="2591637"/>
              <a:ext cx="7420052" cy="1700144"/>
              <a:chOff x="244954" y="1641296"/>
              <a:chExt cx="7420052" cy="1893130"/>
            </a:xfrm>
          </p:grpSpPr>
          <p:pic>
            <p:nvPicPr>
              <p:cNvPr id="17" name="圖片 16"/>
              <p:cNvPicPr>
                <a:picLocks noChangeAspect="1"/>
              </p:cNvPicPr>
              <p:nvPr/>
            </p:nvPicPr>
            <p:blipFill>
              <a:blip r:embed="rId5"/>
              <a:stretch>
                <a:fillRect/>
              </a:stretch>
            </p:blipFill>
            <p:spPr>
              <a:xfrm>
                <a:off x="244954" y="1641296"/>
                <a:ext cx="7420052" cy="1893130"/>
              </a:xfrm>
              <a:prstGeom prst="rect">
                <a:avLst/>
              </a:prstGeom>
            </p:spPr>
          </p:pic>
          <p:sp>
            <p:nvSpPr>
              <p:cNvPr id="18" name="矩形 17"/>
              <p:cNvSpPr/>
              <p:nvPr/>
            </p:nvSpPr>
            <p:spPr>
              <a:xfrm>
                <a:off x="427241" y="1733072"/>
                <a:ext cx="7055479" cy="1747835"/>
              </a:xfrm>
              <a:prstGeom prst="rect">
                <a:avLst/>
              </a:prstGeom>
            </p:spPr>
            <p:txBody>
              <a:bodyPr wrap="square">
                <a:spAutoFit/>
              </a:bodyPr>
              <a:lstStyle/>
              <a:p>
                <a:pPr>
                  <a:spcBef>
                    <a:spcPct val="20000"/>
                  </a:spcBef>
                  <a:buClr>
                    <a:schemeClr val="tx1"/>
                  </a:buClr>
                  <a:buSzPct val="75000"/>
                </a:pPr>
                <a:r>
                  <a:rPr lang="zh-TW" altLang="zh-HK" sz="2400" dirty="0">
                    <a:latin typeface="標楷體" panose="03000509000000000000" pitchFamily="65" charset="-120"/>
                    <a:ea typeface="標楷體" panose="03000509000000000000" pitchFamily="65" charset="-120"/>
                  </a:rPr>
                  <a:t>回家變賣典質，父親還了虧空；又借錢辦了喪事。這些日子，家中光景很是慘澹，一半為了喪事，一半為了父親</a:t>
                </a:r>
                <a:r>
                  <a:rPr lang="zh-TW" altLang="zh-HK" sz="2400" dirty="0">
                    <a:solidFill>
                      <a:srgbClr val="FF0000"/>
                    </a:solidFill>
                    <a:latin typeface="標楷體" panose="03000509000000000000" pitchFamily="65" charset="-120"/>
                    <a:ea typeface="標楷體" panose="03000509000000000000" pitchFamily="65" charset="-120"/>
                  </a:rPr>
                  <a:t>賦閒</a:t>
                </a:r>
                <a:r>
                  <a:rPr lang="zh-TW" altLang="zh-HK" sz="2400" dirty="0">
                    <a:latin typeface="標楷體" panose="03000509000000000000" pitchFamily="65" charset="-120"/>
                    <a:ea typeface="標楷體" panose="03000509000000000000" pitchFamily="65" charset="-120"/>
                  </a:rPr>
                  <a:t>。喪事完畢，父親要到</a:t>
                </a:r>
                <a:r>
                  <a:rPr lang="zh-TW" altLang="zh-HK" sz="2400" u="sng" dirty="0">
                    <a:latin typeface="標楷體" panose="03000509000000000000" pitchFamily="65" charset="-120"/>
                    <a:ea typeface="標楷體" panose="03000509000000000000" pitchFamily="65" charset="-120"/>
                  </a:rPr>
                  <a:t>南京</a:t>
                </a:r>
                <a:r>
                  <a:rPr lang="zh-TW" altLang="zh-HK" sz="2400" dirty="0">
                    <a:latin typeface="標楷體" panose="03000509000000000000" pitchFamily="65" charset="-120"/>
                    <a:ea typeface="標楷體" panose="03000509000000000000" pitchFamily="65" charset="-120"/>
                  </a:rPr>
                  <a:t>謀事，我也要回</a:t>
                </a:r>
                <a:r>
                  <a:rPr lang="zh-TW" altLang="zh-HK" sz="2400" u="sng" dirty="0">
                    <a:latin typeface="標楷體" panose="03000509000000000000" pitchFamily="65" charset="-120"/>
                    <a:ea typeface="標楷體" panose="03000509000000000000" pitchFamily="65" charset="-120"/>
                  </a:rPr>
                  <a:t>北京</a:t>
                </a:r>
                <a:r>
                  <a:rPr lang="zh-TW" altLang="zh-HK" sz="2400" dirty="0">
                    <a:latin typeface="標楷體" panose="03000509000000000000" pitchFamily="65" charset="-120"/>
                    <a:ea typeface="標楷體" panose="03000509000000000000" pitchFamily="65" charset="-120"/>
                  </a:rPr>
                  <a:t>唸書，我們便同行。</a:t>
                </a:r>
                <a:endParaRPr lang="zh-TW" altLang="en-US" sz="2400" dirty="0">
                  <a:latin typeface="標楷體" panose="03000509000000000000" pitchFamily="65" charset="-120"/>
                  <a:ea typeface="標楷體" panose="03000509000000000000" pitchFamily="65" charset="-120"/>
                </a:endParaRPr>
              </a:p>
            </p:txBody>
          </p:sp>
        </p:grpSp>
      </p:grpSp>
      <p:grpSp>
        <p:nvGrpSpPr>
          <p:cNvPr id="19" name="群組 18"/>
          <p:cNvGrpSpPr/>
          <p:nvPr/>
        </p:nvGrpSpPr>
        <p:grpSpPr>
          <a:xfrm>
            <a:off x="519773" y="4493999"/>
            <a:ext cx="1397151" cy="826122"/>
            <a:chOff x="778241" y="1784736"/>
            <a:chExt cx="2105635" cy="1245042"/>
          </a:xfrm>
        </p:grpSpPr>
        <p:pic>
          <p:nvPicPr>
            <p:cNvPr id="20" name="圖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21" name="矩形 20"/>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24" name="Text Box 7"/>
          <p:cNvSpPr txBox="1">
            <a:spLocks noChangeArrowheads="1"/>
          </p:cNvSpPr>
          <p:nvPr/>
        </p:nvSpPr>
        <p:spPr bwMode="auto">
          <a:xfrm>
            <a:off x="1752601" y="4432938"/>
            <a:ext cx="644842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sz="2400" dirty="0" smtClean="0">
                <a:latin typeface="標楷體" panose="03000509000000000000" pitchFamily="65" charset="-120"/>
                <a:ea typeface="標楷體" panose="03000509000000000000" pitchFamily="65" charset="-120"/>
              </a:rPr>
              <a:t>1.</a:t>
            </a:r>
            <a:r>
              <a:rPr lang="zh-TW" altLang="en-US" sz="2400" dirty="0" smtClean="0">
                <a:latin typeface="標楷體" panose="03000509000000000000" pitchFamily="65" charset="-120"/>
                <a:ea typeface="標楷體" panose="03000509000000000000" pitchFamily="65" charset="-120"/>
              </a:rPr>
              <a:t>家中經濟狀況是怎樣</a:t>
            </a:r>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有沒有收入</a:t>
            </a:r>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為甚麼</a:t>
            </a:r>
            <a:r>
              <a:rPr lang="en-US" altLang="zh-TW" sz="2400" dirty="0" smtClean="0">
                <a:latin typeface="標楷體" panose="03000509000000000000" pitchFamily="65" charset="-120"/>
                <a:ea typeface="標楷體" panose="03000509000000000000" pitchFamily="65" charset="-120"/>
              </a:rPr>
              <a:t>?</a:t>
            </a:r>
          </a:p>
          <a:p>
            <a:pPr>
              <a:spcBef>
                <a:spcPct val="50000"/>
              </a:spcBef>
            </a:pPr>
            <a:r>
              <a:rPr lang="en-US" altLang="zh-TW" sz="2400" dirty="0" smtClean="0">
                <a:latin typeface="標楷體" panose="03000509000000000000" pitchFamily="65" charset="-120"/>
                <a:ea typeface="標楷體" panose="03000509000000000000" pitchFamily="65" charset="-120"/>
              </a:rPr>
              <a:t>2.</a:t>
            </a:r>
            <a:r>
              <a:rPr lang="zh-TW" altLang="zh-HK" sz="2400" dirty="0" smtClean="0">
                <a:latin typeface="標楷體" panose="03000509000000000000" pitchFamily="65" charset="-120"/>
                <a:ea typeface="標楷體" panose="03000509000000000000" pitchFamily="65" charset="-120"/>
              </a:rPr>
              <a:t>父親</a:t>
            </a:r>
            <a:r>
              <a:rPr lang="zh-TW" altLang="en-US" sz="2400" dirty="0" smtClean="0">
                <a:latin typeface="標楷體" panose="03000509000000000000" pitchFamily="65" charset="-120"/>
                <a:ea typeface="標楷體" panose="03000509000000000000" pitchFamily="65" charset="-120"/>
              </a:rPr>
              <a:t>何時</a:t>
            </a:r>
            <a:r>
              <a:rPr lang="zh-TW" altLang="zh-HK" sz="2400" dirty="0" smtClean="0">
                <a:latin typeface="標楷體" panose="03000509000000000000" pitchFamily="65" charset="-120"/>
                <a:ea typeface="標楷體" panose="03000509000000000000" pitchFamily="65" charset="-120"/>
              </a:rPr>
              <a:t>到</a:t>
            </a:r>
            <a:r>
              <a:rPr lang="zh-TW" altLang="zh-HK" sz="2400" u="sng" dirty="0">
                <a:latin typeface="標楷體" panose="03000509000000000000" pitchFamily="65" charset="-120"/>
                <a:ea typeface="標楷體" panose="03000509000000000000" pitchFamily="65" charset="-120"/>
              </a:rPr>
              <a:t>南京</a:t>
            </a:r>
            <a:r>
              <a:rPr lang="zh-TW" altLang="zh-HK" sz="2400" dirty="0" smtClean="0">
                <a:latin typeface="標楷體" panose="03000509000000000000" pitchFamily="65" charset="-120"/>
                <a:ea typeface="標楷體" panose="03000509000000000000" pitchFamily="65" charset="-120"/>
              </a:rPr>
              <a:t>謀事</a:t>
            </a:r>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那麼之前他有沒有工作</a:t>
            </a:r>
            <a:r>
              <a:rPr lang="en-US" altLang="zh-TW" sz="2400" dirty="0" smtClean="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sp>
        <p:nvSpPr>
          <p:cNvPr id="25" name="矩形 24"/>
          <p:cNvSpPr/>
          <p:nvPr/>
        </p:nvSpPr>
        <p:spPr>
          <a:xfrm>
            <a:off x="966678" y="5709373"/>
            <a:ext cx="3057247" cy="584775"/>
          </a:xfrm>
          <a:prstGeom prst="rect">
            <a:avLst/>
          </a:prstGeom>
        </p:spPr>
        <p:txBody>
          <a:bodyPr wrap="none">
            <a:spAutoFit/>
          </a:bodyPr>
          <a:lstStyle/>
          <a:p>
            <a:r>
              <a:rPr lang="zh-TW" altLang="en-US" sz="3200"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賦閒</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grpSp>
        <p:nvGrpSpPr>
          <p:cNvPr id="26" name="群組 25"/>
          <p:cNvGrpSpPr/>
          <p:nvPr/>
        </p:nvGrpSpPr>
        <p:grpSpPr>
          <a:xfrm>
            <a:off x="4871472" y="5381676"/>
            <a:ext cx="3240137" cy="1158240"/>
            <a:chOff x="778826" y="5403798"/>
            <a:chExt cx="3240137" cy="1158240"/>
          </a:xfrm>
        </p:grpSpPr>
        <p:pic>
          <p:nvPicPr>
            <p:cNvPr id="27" name="圖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826" y="5403798"/>
              <a:ext cx="3240137" cy="1158240"/>
            </a:xfrm>
            <a:prstGeom prst="rect">
              <a:avLst/>
            </a:prstGeom>
          </p:spPr>
        </p:pic>
        <p:sp>
          <p:nvSpPr>
            <p:cNvPr id="28" name="矩形 27"/>
            <p:cNvSpPr/>
            <p:nvPr/>
          </p:nvSpPr>
          <p:spPr>
            <a:xfrm>
              <a:off x="870272" y="5696219"/>
              <a:ext cx="3057247" cy="584775"/>
            </a:xfrm>
            <a:prstGeom prst="rect">
              <a:avLst/>
            </a:prstGeom>
          </p:spPr>
          <p:txBody>
            <a:bodyPr wrap="none">
              <a:spAutoFit/>
            </a:bodyPr>
            <a:lstStyle/>
            <a:p>
              <a:pPr algn="ctr"/>
              <a:r>
                <a:rPr lang="zh-TW" altLang="en-US" sz="3200" b="1" dirty="0">
                  <a:solidFill>
                    <a:schemeClr val="bg2">
                      <a:lumMod val="25000"/>
                    </a:schemeClr>
                  </a:solidFill>
                  <a:latin typeface="標楷體" panose="03000509000000000000" pitchFamily="65" charset="-120"/>
                  <a:ea typeface="標楷體" panose="03000509000000000000" pitchFamily="65" charset="-120"/>
                </a:rPr>
                <a:t>沒工作</a:t>
              </a:r>
              <a:r>
                <a:rPr lang="en-US" altLang="zh-TW" sz="3200" b="1" dirty="0">
                  <a:solidFill>
                    <a:schemeClr val="bg2">
                      <a:lumMod val="25000"/>
                    </a:schemeClr>
                  </a:solidFill>
                  <a:latin typeface="標楷體" panose="03000509000000000000" pitchFamily="65" charset="-120"/>
                  <a:ea typeface="標楷體" panose="03000509000000000000" pitchFamily="65" charset="-120"/>
                </a:rPr>
                <a:t>(</a:t>
              </a:r>
              <a:r>
                <a:rPr lang="zh-TW" altLang="en-US" sz="3200" b="1" dirty="0">
                  <a:solidFill>
                    <a:schemeClr val="bg2">
                      <a:lumMod val="25000"/>
                    </a:schemeClr>
                  </a:solidFill>
                  <a:latin typeface="標楷體" panose="03000509000000000000" pitchFamily="65" charset="-120"/>
                  <a:ea typeface="標楷體" panose="03000509000000000000" pitchFamily="65" charset="-120"/>
                </a:rPr>
                <a:t>即失業</a:t>
              </a:r>
              <a:r>
                <a:rPr lang="en-US" altLang="zh-TW" sz="3200" b="1" dirty="0">
                  <a:solidFill>
                    <a:schemeClr val="bg2">
                      <a:lumMod val="25000"/>
                    </a:schemeClr>
                  </a:solidFill>
                  <a:latin typeface="標楷體" panose="03000509000000000000" pitchFamily="65" charset="-120"/>
                  <a:ea typeface="標楷體" panose="03000509000000000000" pitchFamily="65" charset="-120"/>
                </a:rPr>
                <a:t>)</a:t>
              </a:r>
              <a:endParaRPr lang="zh-HK" altLang="en-US" sz="3200" b="1" dirty="0">
                <a:solidFill>
                  <a:schemeClr val="bg2">
                    <a:lumMod val="25000"/>
                  </a:schemeClr>
                </a:solidFill>
                <a:latin typeface="標楷體" panose="03000509000000000000" pitchFamily="65" charset="-120"/>
                <a:ea typeface="標楷體" panose="03000509000000000000" pitchFamily="65" charset="-120"/>
              </a:endParaRPr>
            </a:p>
          </p:txBody>
        </p:sp>
      </p:grpSp>
      <p:pic>
        <p:nvPicPr>
          <p:cNvPr id="29" name="圖片 28"/>
          <p:cNvPicPr>
            <a:picLocks noChangeAspect="1"/>
          </p:cNvPicPr>
          <p:nvPr/>
        </p:nvPicPr>
        <p:blipFill>
          <a:blip r:embed="rId8"/>
          <a:stretch>
            <a:fillRect/>
          </a:stretch>
        </p:blipFill>
        <p:spPr>
          <a:xfrm>
            <a:off x="4119799" y="5893490"/>
            <a:ext cx="578710" cy="216542"/>
          </a:xfrm>
          <a:prstGeom prst="rect">
            <a:avLst/>
          </a:prstGeom>
        </p:spPr>
      </p:pic>
    </p:spTree>
    <p:extLst>
      <p:ext uri="{BB962C8B-B14F-4D97-AF65-F5344CB8AC3E}">
        <p14:creationId xmlns:p14="http://schemas.microsoft.com/office/powerpoint/2010/main" val="126269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97489" y="3022841"/>
            <a:ext cx="3349022" cy="841814"/>
          </a:xfrm>
        </p:spPr>
        <p:txBody>
          <a:bodyPr>
            <a:normAutofit/>
          </a:bodyPr>
          <a:lstStyle/>
          <a:p>
            <a:pPr algn="ctr"/>
            <a:r>
              <a:rPr lang="zh-TW" altLang="en-US" sz="4800" b="1" dirty="0" smtClean="0">
                <a:latin typeface="標楷體" panose="03000509000000000000" pitchFamily="65" charset="-120"/>
                <a:ea typeface="標楷體" panose="03000509000000000000" pitchFamily="65" charset="-120"/>
              </a:rPr>
              <a:t>第三段</a:t>
            </a:r>
            <a:endParaRPr lang="zh-HK" altLang="en-US" sz="48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05825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554479" y="1870029"/>
            <a:ext cx="4949559" cy="50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None/>
            </a:pPr>
            <a:r>
              <a:rPr lang="en-US" altLang="zh-TW" sz="2400" dirty="0" smtClean="0">
                <a:ea typeface="標楷體" panose="03000509000000000000" pitchFamily="65" charset="-120"/>
              </a:rPr>
              <a:t>1.</a:t>
            </a:r>
            <a:r>
              <a:rPr lang="en-US" altLang="zh-TW" sz="2400" dirty="0" smtClean="0">
                <a:solidFill>
                  <a:schemeClr val="accent6">
                    <a:lumMod val="50000"/>
                  </a:schemeClr>
                </a:solidFill>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囑咐</a:t>
            </a:r>
            <a:r>
              <a:rPr lang="zh-TW" altLang="en-US" sz="2400" dirty="0">
                <a:latin typeface="標楷體" panose="03000509000000000000" pitchFamily="65" charset="-120"/>
                <a:ea typeface="標楷體" panose="03000509000000000000" pitchFamily="65" charset="-120"/>
              </a:rPr>
              <a:t>」</a:t>
            </a:r>
            <a:r>
              <a:rPr lang="zh-TW" altLang="en-US" sz="2400" dirty="0">
                <a:ea typeface="標楷體" panose="03000509000000000000" pitchFamily="65" charset="-120"/>
              </a:rPr>
              <a:t>的</a:t>
            </a:r>
            <a:r>
              <a:rPr lang="zh-TW" altLang="en-US" sz="2400" dirty="0">
                <a:latin typeface="標楷體" panose="03000509000000000000" pitchFamily="65" charset="-120"/>
                <a:ea typeface="標楷體" panose="03000509000000000000" pitchFamily="65" charset="-120"/>
              </a:rPr>
              <a:t>形旁是甚麼</a:t>
            </a:r>
            <a:r>
              <a:rPr lang="en-US" altLang="zh-TW" sz="2400" dirty="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grpSp>
        <p:nvGrpSpPr>
          <p:cNvPr id="5" name="群組 4"/>
          <p:cNvGrpSpPr/>
          <p:nvPr/>
        </p:nvGrpSpPr>
        <p:grpSpPr>
          <a:xfrm>
            <a:off x="187809" y="1791615"/>
            <a:ext cx="1397151" cy="826122"/>
            <a:chOff x="778241" y="1784736"/>
            <a:chExt cx="2105635" cy="1245042"/>
          </a:xfrm>
        </p:grpSpPr>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7" name="矩形 6"/>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8" name="矩形 7"/>
          <p:cNvSpPr/>
          <p:nvPr/>
        </p:nvSpPr>
        <p:spPr>
          <a:xfrm>
            <a:off x="1554479" y="2312356"/>
            <a:ext cx="6402715" cy="461665"/>
          </a:xfrm>
          <a:prstGeom prst="rect">
            <a:avLst/>
          </a:prstGeom>
        </p:spPr>
        <p:txBody>
          <a:bodyPr wrap="none">
            <a:spAutoFit/>
          </a:bodyPr>
          <a:lstStyle/>
          <a:p>
            <a:pPr>
              <a:spcBef>
                <a:spcPct val="50000"/>
              </a:spcBef>
            </a:pPr>
            <a:r>
              <a:rPr lang="en-US" altLang="zh-TW" sz="2400" dirty="0" smtClean="0">
                <a:ea typeface="標楷體" panose="03000509000000000000" pitchFamily="65" charset="-120"/>
              </a:rPr>
              <a:t>2.</a:t>
            </a:r>
            <a:r>
              <a:rPr lang="zh-TW" altLang="en-US" sz="2400" dirty="0" smtClean="0">
                <a:ea typeface="標楷體" panose="03000509000000000000" pitchFamily="65" charset="-120"/>
              </a:rPr>
              <a:t>  從</a:t>
            </a:r>
            <a:r>
              <a:rPr lang="zh-TW" altLang="en-US" sz="2400" dirty="0">
                <a:latin typeface="標楷體" panose="03000509000000000000" pitchFamily="65" charset="-120"/>
                <a:ea typeface="標楷體" panose="03000509000000000000" pitchFamily="65" charset="-120"/>
              </a:rPr>
              <a:t>「</a:t>
            </a:r>
            <a:r>
              <a:rPr lang="zh-TW" altLang="en-US" sz="2400" b="1" dirty="0">
                <a:solidFill>
                  <a:srgbClr val="FF0000"/>
                </a:solidFill>
                <a:latin typeface="標楷體" panose="03000509000000000000" pitchFamily="65" charset="-120"/>
                <a:ea typeface="標楷體" panose="03000509000000000000" pitchFamily="65" charset="-120"/>
              </a:rPr>
              <a:t>口</a:t>
            </a:r>
            <a:r>
              <a:rPr lang="zh-TW" altLang="en-US" sz="2400" dirty="0">
                <a:latin typeface="標楷體" panose="03000509000000000000" pitchFamily="65" charset="-120"/>
                <a:ea typeface="標楷體" panose="03000509000000000000" pitchFamily="65" charset="-120"/>
              </a:rPr>
              <a:t>」推測「</a:t>
            </a:r>
            <a:r>
              <a:rPr lang="zh-TW" altLang="en-US" sz="2400" b="1" dirty="0">
                <a:latin typeface="標楷體" panose="03000509000000000000" pitchFamily="65" charset="-120"/>
                <a:ea typeface="標楷體" panose="03000509000000000000" pitchFamily="65" charset="-120"/>
              </a:rPr>
              <a:t>囑咐</a:t>
            </a:r>
            <a:r>
              <a:rPr lang="zh-TW" altLang="en-US" sz="2400" dirty="0">
                <a:latin typeface="標楷體" panose="03000509000000000000" pitchFamily="65" charset="-120"/>
                <a:ea typeface="標楷體" panose="03000509000000000000" pitchFamily="65" charset="-120"/>
              </a:rPr>
              <a:t>」兩個字與甚麼有關？</a:t>
            </a:r>
          </a:p>
        </p:txBody>
      </p:sp>
      <p:grpSp>
        <p:nvGrpSpPr>
          <p:cNvPr id="9" name="群組 8"/>
          <p:cNvGrpSpPr/>
          <p:nvPr/>
        </p:nvGrpSpPr>
        <p:grpSpPr>
          <a:xfrm>
            <a:off x="6145933" y="1827028"/>
            <a:ext cx="1548581" cy="591526"/>
            <a:chOff x="1216468" y="2721412"/>
            <a:chExt cx="1548581" cy="591526"/>
          </a:xfrm>
        </p:grpSpPr>
        <p:pic>
          <p:nvPicPr>
            <p:cNvPr id="10" name="圖片 9"/>
            <p:cNvPicPr>
              <a:picLocks noChangeAspect="1"/>
            </p:cNvPicPr>
            <p:nvPr/>
          </p:nvPicPr>
          <p:blipFill>
            <a:blip r:embed="rId4"/>
            <a:stretch>
              <a:fillRect/>
            </a:stretch>
          </p:blipFill>
          <p:spPr>
            <a:xfrm>
              <a:off x="1216468" y="2739282"/>
              <a:ext cx="1548581" cy="573656"/>
            </a:xfrm>
            <a:prstGeom prst="rect">
              <a:avLst/>
            </a:prstGeom>
          </p:spPr>
        </p:pic>
        <p:sp>
          <p:nvSpPr>
            <p:cNvPr id="11" name="矩形 10"/>
            <p:cNvSpPr/>
            <p:nvPr/>
          </p:nvSpPr>
          <p:spPr>
            <a:xfrm>
              <a:off x="1593343" y="2721412"/>
              <a:ext cx="800219" cy="461665"/>
            </a:xfrm>
            <a:prstGeom prst="rect">
              <a:avLst/>
            </a:prstGeom>
          </p:spPr>
          <p:txBody>
            <a:bodyPr wrap="none">
              <a:spAutoFit/>
            </a:bodyPr>
            <a:lstStyle/>
            <a:p>
              <a:pPr algn="ctr"/>
              <a:r>
                <a:rPr lang="zh-TW" altLang="en-US" sz="2400" dirty="0" smtClean="0">
                  <a:solidFill>
                    <a:srgbClr val="FF0000"/>
                  </a:solidFill>
                  <a:ea typeface="標楷體" panose="03000509000000000000" pitchFamily="65" charset="-120"/>
                </a:rPr>
                <a:t>口</a:t>
              </a:r>
              <a:r>
                <a:rPr lang="zh-TW" altLang="en-US" sz="2400" dirty="0" smtClean="0">
                  <a:latin typeface="標楷體" panose="03000509000000000000" pitchFamily="65" charset="-120"/>
                  <a:ea typeface="標楷體" panose="03000509000000000000" pitchFamily="65" charset="-120"/>
                </a:rPr>
                <a:t>部</a:t>
              </a:r>
              <a:endParaRPr lang="zh-TW" altLang="en-US" sz="2400" dirty="0">
                <a:latin typeface="標楷體" panose="03000509000000000000" pitchFamily="65" charset="-120"/>
                <a:ea typeface="標楷體" panose="03000509000000000000" pitchFamily="65" charset="-120"/>
              </a:endParaRPr>
            </a:p>
          </p:txBody>
        </p:sp>
      </p:grpSp>
      <p:grpSp>
        <p:nvGrpSpPr>
          <p:cNvPr id="12" name="群組 11"/>
          <p:cNvGrpSpPr/>
          <p:nvPr/>
        </p:nvGrpSpPr>
        <p:grpSpPr>
          <a:xfrm>
            <a:off x="1446062" y="1197"/>
            <a:ext cx="6251876" cy="1295791"/>
            <a:chOff x="1579139" y="1588972"/>
            <a:chExt cx="6251876" cy="1295791"/>
          </a:xfrm>
        </p:grpSpPr>
        <p:pic>
          <p:nvPicPr>
            <p:cNvPr id="13" name="圖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14" name="矩形 13"/>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囑咐</a:t>
              </a:r>
              <a:endParaRPr lang="zh-HK" altLang="en-US" sz="4400" b="1" dirty="0">
                <a:latin typeface="標楷體" panose="03000509000000000000" pitchFamily="65" charset="-120"/>
                <a:ea typeface="標楷體" panose="03000509000000000000" pitchFamily="65" charset="-120"/>
              </a:endParaRPr>
            </a:p>
          </p:txBody>
        </p:sp>
      </p:grpSp>
      <p:pic>
        <p:nvPicPr>
          <p:cNvPr id="21" name="圖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000" y="3121271"/>
            <a:ext cx="7200000" cy="360523"/>
          </a:xfrm>
          <a:prstGeom prst="rect">
            <a:avLst/>
          </a:prstGeom>
        </p:spPr>
      </p:pic>
      <p:grpSp>
        <p:nvGrpSpPr>
          <p:cNvPr id="22" name="群組 21"/>
          <p:cNvGrpSpPr/>
          <p:nvPr/>
        </p:nvGrpSpPr>
        <p:grpSpPr>
          <a:xfrm>
            <a:off x="5139030" y="5740725"/>
            <a:ext cx="3240137" cy="1158240"/>
            <a:chOff x="778828" y="5440265"/>
            <a:chExt cx="3240137" cy="1158240"/>
          </a:xfrm>
        </p:grpSpPr>
        <p:pic>
          <p:nvPicPr>
            <p:cNvPr id="23" name="圖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828" y="5440265"/>
              <a:ext cx="3240137" cy="1158240"/>
            </a:xfrm>
            <a:prstGeom prst="rect">
              <a:avLst/>
            </a:prstGeom>
          </p:spPr>
        </p:pic>
        <p:sp>
          <p:nvSpPr>
            <p:cNvPr id="24" name="矩形 23"/>
            <p:cNvSpPr/>
            <p:nvPr/>
          </p:nvSpPr>
          <p:spPr>
            <a:xfrm>
              <a:off x="1374244" y="5696123"/>
              <a:ext cx="2262158" cy="646331"/>
            </a:xfrm>
            <a:prstGeom prst="rect">
              <a:avLst/>
            </a:prstGeom>
          </p:spPr>
          <p:txBody>
            <a:bodyPr wrap="none">
              <a:spAutoFit/>
            </a:bodyPr>
            <a:lstStyle/>
            <a:p>
              <a:r>
                <a:rPr lang="zh-HK" altLang="en-US" sz="3600" b="1" dirty="0">
                  <a:solidFill>
                    <a:schemeClr val="bg2">
                      <a:lumMod val="25000"/>
                    </a:schemeClr>
                  </a:solidFill>
                  <a:latin typeface="標楷體" panose="03000509000000000000" pitchFamily="65" charset="-120"/>
                  <a:ea typeface="標楷體" panose="03000509000000000000" pitchFamily="65" charset="-120"/>
                </a:rPr>
                <a:t>叮囑</a:t>
              </a:r>
              <a:r>
                <a:rPr lang="en-US" altLang="zh-HK" sz="3600" b="1" dirty="0">
                  <a:solidFill>
                    <a:schemeClr val="bg2">
                      <a:lumMod val="25000"/>
                    </a:schemeClr>
                  </a:solidFill>
                  <a:latin typeface="標楷體" panose="03000509000000000000" pitchFamily="65" charset="-120"/>
                  <a:ea typeface="標楷體" panose="03000509000000000000" pitchFamily="65" charset="-120"/>
                </a:rPr>
                <a:t>/</a:t>
              </a:r>
              <a:r>
                <a:rPr lang="zh-HK" altLang="en-US" sz="3600" b="1" dirty="0">
                  <a:solidFill>
                    <a:schemeClr val="bg2">
                      <a:lumMod val="25000"/>
                    </a:schemeClr>
                  </a:solidFill>
                  <a:latin typeface="標楷體" panose="03000509000000000000" pitchFamily="65" charset="-120"/>
                  <a:ea typeface="標楷體" panose="03000509000000000000" pitchFamily="65" charset="-120"/>
                </a:rPr>
                <a:t>吩咐</a:t>
              </a:r>
            </a:p>
          </p:txBody>
        </p:sp>
      </p:grpSp>
      <p:sp>
        <p:nvSpPr>
          <p:cNvPr id="25" name="矩形 24"/>
          <p:cNvSpPr/>
          <p:nvPr/>
        </p:nvSpPr>
        <p:spPr>
          <a:xfrm>
            <a:off x="972011" y="6027360"/>
            <a:ext cx="3057247" cy="584775"/>
          </a:xfrm>
          <a:prstGeom prst="rect">
            <a:avLst/>
          </a:prstGeom>
        </p:spPr>
        <p:txBody>
          <a:bodyPr wrap="none">
            <a:spAutoFit/>
          </a:bodyPr>
          <a:lstStyle/>
          <a:p>
            <a:r>
              <a:rPr lang="zh-TW" altLang="en-US" sz="3200" dirty="0" smtClean="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囑咐</a:t>
            </a:r>
            <a:r>
              <a:rPr lang="zh-TW" altLang="en-US" sz="3200" dirty="0" smtClean="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pic>
        <p:nvPicPr>
          <p:cNvPr id="26" name="圖片 25"/>
          <p:cNvPicPr>
            <a:picLocks noChangeAspect="1"/>
          </p:cNvPicPr>
          <p:nvPr/>
        </p:nvPicPr>
        <p:blipFill>
          <a:blip r:embed="rId8"/>
          <a:stretch>
            <a:fillRect/>
          </a:stretch>
        </p:blipFill>
        <p:spPr>
          <a:xfrm>
            <a:off x="4294789" y="6189515"/>
            <a:ext cx="578710" cy="216542"/>
          </a:xfrm>
          <a:prstGeom prst="rect">
            <a:avLst/>
          </a:prstGeom>
        </p:spPr>
      </p:pic>
      <p:grpSp>
        <p:nvGrpSpPr>
          <p:cNvPr id="27" name="群組 26"/>
          <p:cNvGrpSpPr/>
          <p:nvPr/>
        </p:nvGrpSpPr>
        <p:grpSpPr>
          <a:xfrm>
            <a:off x="211609" y="4273350"/>
            <a:ext cx="1598151" cy="1598151"/>
            <a:chOff x="702993" y="2529830"/>
            <a:chExt cx="3183207" cy="3183207"/>
          </a:xfrm>
        </p:grpSpPr>
        <p:pic>
          <p:nvPicPr>
            <p:cNvPr id="28" name="圖片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29" name="文字方塊 28"/>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囑</a:t>
              </a:r>
              <a:endParaRPr lang="zh-HK" altLang="en-US" sz="3200" dirty="0">
                <a:latin typeface="標楷體" panose="03000509000000000000" pitchFamily="65" charset="-120"/>
                <a:ea typeface="標楷體" panose="03000509000000000000" pitchFamily="65" charset="-120"/>
              </a:endParaRPr>
            </a:p>
          </p:txBody>
        </p:sp>
      </p:grpSp>
      <p:grpSp>
        <p:nvGrpSpPr>
          <p:cNvPr id="42" name="群組 41"/>
          <p:cNvGrpSpPr/>
          <p:nvPr/>
        </p:nvGrpSpPr>
        <p:grpSpPr>
          <a:xfrm>
            <a:off x="2756997" y="4246751"/>
            <a:ext cx="1680715" cy="1680715"/>
            <a:chOff x="2668511" y="4102055"/>
            <a:chExt cx="1680715" cy="1680715"/>
          </a:xfrm>
        </p:grpSpPr>
        <p:pic>
          <p:nvPicPr>
            <p:cNvPr id="41" name="圖片 4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32" name="文字方塊 31"/>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叮囑</a:t>
              </a:r>
              <a:endParaRPr lang="zh-HK" altLang="en-US" sz="3200" dirty="0">
                <a:latin typeface="標楷體" panose="03000509000000000000" pitchFamily="65" charset="-120"/>
                <a:ea typeface="標楷體" panose="03000509000000000000" pitchFamily="65" charset="-120"/>
              </a:endParaRPr>
            </a:p>
          </p:txBody>
        </p:sp>
      </p:grpSp>
      <p:pic>
        <p:nvPicPr>
          <p:cNvPr id="33" name="圖片 32"/>
          <p:cNvPicPr>
            <a:picLocks noChangeAspect="1"/>
          </p:cNvPicPr>
          <p:nvPr/>
        </p:nvPicPr>
        <p:blipFill>
          <a:blip r:embed="rId11"/>
          <a:stretch>
            <a:fillRect/>
          </a:stretch>
        </p:blipFill>
        <p:spPr>
          <a:xfrm flipH="1">
            <a:off x="1893519" y="4914128"/>
            <a:ext cx="773797" cy="316296"/>
          </a:xfrm>
          <a:prstGeom prst="rect">
            <a:avLst/>
          </a:prstGeom>
        </p:spPr>
      </p:pic>
      <p:grpSp>
        <p:nvGrpSpPr>
          <p:cNvPr id="34" name="群組 33"/>
          <p:cNvGrpSpPr/>
          <p:nvPr/>
        </p:nvGrpSpPr>
        <p:grpSpPr>
          <a:xfrm>
            <a:off x="4779776" y="4305060"/>
            <a:ext cx="1598151" cy="1598151"/>
            <a:chOff x="702993" y="2529830"/>
            <a:chExt cx="3183207" cy="3183207"/>
          </a:xfrm>
        </p:grpSpPr>
        <p:pic>
          <p:nvPicPr>
            <p:cNvPr id="35" name="圖片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36" name="文字方塊 35"/>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咐</a:t>
              </a:r>
              <a:endParaRPr lang="zh-HK" altLang="en-US" sz="3200" dirty="0">
                <a:latin typeface="標楷體" panose="03000509000000000000" pitchFamily="65" charset="-120"/>
                <a:ea typeface="標楷體" panose="03000509000000000000" pitchFamily="65" charset="-120"/>
              </a:endParaRPr>
            </a:p>
          </p:txBody>
        </p:sp>
      </p:grpSp>
      <p:pic>
        <p:nvPicPr>
          <p:cNvPr id="40" name="圖片 39"/>
          <p:cNvPicPr>
            <a:picLocks noChangeAspect="1"/>
          </p:cNvPicPr>
          <p:nvPr/>
        </p:nvPicPr>
        <p:blipFill>
          <a:blip r:embed="rId11"/>
          <a:stretch>
            <a:fillRect/>
          </a:stretch>
        </p:blipFill>
        <p:spPr>
          <a:xfrm flipH="1">
            <a:off x="6461686" y="4945838"/>
            <a:ext cx="773797" cy="316296"/>
          </a:xfrm>
          <a:prstGeom prst="rect">
            <a:avLst/>
          </a:prstGeom>
        </p:spPr>
      </p:pic>
      <p:grpSp>
        <p:nvGrpSpPr>
          <p:cNvPr id="44" name="群組 43"/>
          <p:cNvGrpSpPr/>
          <p:nvPr/>
        </p:nvGrpSpPr>
        <p:grpSpPr>
          <a:xfrm>
            <a:off x="7319242" y="4240519"/>
            <a:ext cx="1680715" cy="1680715"/>
            <a:chOff x="2668511" y="4102055"/>
            <a:chExt cx="1680715" cy="1680715"/>
          </a:xfrm>
        </p:grpSpPr>
        <p:pic>
          <p:nvPicPr>
            <p:cNvPr id="45" name="圖片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46" name="文字方塊 45"/>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吩咐</a:t>
              </a:r>
              <a:endParaRPr lang="zh-HK" altLang="en-US" sz="3200" dirty="0">
                <a:latin typeface="標楷體" panose="03000509000000000000" pitchFamily="65" charset="-120"/>
                <a:ea typeface="標楷體" panose="03000509000000000000" pitchFamily="65" charset="-120"/>
              </a:endParaRPr>
            </a:p>
          </p:txBody>
        </p:sp>
      </p:grpSp>
      <p:sp>
        <p:nvSpPr>
          <p:cNvPr id="3" name="橢圓形圖說文字 2"/>
          <p:cNvSpPr/>
          <p:nvPr/>
        </p:nvSpPr>
        <p:spPr>
          <a:xfrm rot="10800000" flipV="1">
            <a:off x="755619" y="3389147"/>
            <a:ext cx="7634058" cy="858830"/>
          </a:xfrm>
          <a:prstGeom prst="wedgeEllipseCallout">
            <a:avLst>
              <a:gd name="adj1" fmla="val 56298"/>
              <a:gd name="adj2" fmla="val 46823"/>
            </a:avLst>
          </a:prstGeom>
          <a:gradFill>
            <a:gsLst>
              <a:gs pos="0">
                <a:srgbClr val="23A289"/>
              </a:gs>
              <a:gs pos="100000">
                <a:srgbClr val="7FC04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smtClean="0">
                <a:solidFill>
                  <a:schemeClr val="tx1"/>
                </a:solidFill>
                <a:latin typeface="標楷體" panose="03000509000000000000" pitchFamily="65" charset="-120"/>
                <a:ea typeface="標楷體" panose="03000509000000000000" pitchFamily="65" charset="-120"/>
              </a:rPr>
              <a:t>請分別為</a:t>
            </a:r>
            <a:endParaRPr lang="zh-TW" altLang="en-US" sz="2400" dirty="0">
              <a:solidFill>
                <a:schemeClr val="tx1"/>
              </a:solidFill>
              <a:latin typeface="標楷體" panose="03000509000000000000" pitchFamily="65" charset="-120"/>
              <a:ea typeface="標楷體" panose="03000509000000000000" pitchFamily="65" charset="-120"/>
            </a:endParaRPr>
          </a:p>
          <a:p>
            <a:pPr algn="ctr"/>
            <a:r>
              <a:rPr lang="zh-TW" altLang="en-US" sz="2400" b="1" dirty="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囑」</a:t>
            </a:r>
            <a:r>
              <a:rPr lang="zh-TW" altLang="en-US" sz="2400" dirty="0" smtClean="0">
                <a:solidFill>
                  <a:schemeClr val="tx1"/>
                </a:solidFill>
                <a:latin typeface="標楷體" panose="03000509000000000000" pitchFamily="65" charset="-120"/>
                <a:ea typeface="標楷體" panose="03000509000000000000" pitchFamily="65" charset="-120"/>
              </a:rPr>
              <a:t>及</a:t>
            </a:r>
            <a:r>
              <a:rPr lang="zh-TW" altLang="en-US" sz="2400" b="1" dirty="0">
                <a:solidFill>
                  <a:schemeClr val="tx1"/>
                </a:solidFill>
                <a:latin typeface="標楷體" panose="03000509000000000000" pitchFamily="65" charset="-120"/>
                <a:ea typeface="標楷體" panose="03000509000000000000" pitchFamily="65" charset="-120"/>
              </a:rPr>
              <a:t>「</a:t>
            </a:r>
            <a:r>
              <a:rPr lang="zh-TW" altLang="en-US" sz="2400" b="1" dirty="0" smtClean="0">
                <a:solidFill>
                  <a:schemeClr val="tx1"/>
                </a:solidFill>
                <a:latin typeface="標楷體" panose="03000509000000000000" pitchFamily="65" charset="-120"/>
                <a:ea typeface="標楷體" panose="03000509000000000000" pitchFamily="65" charset="-120"/>
              </a:rPr>
              <a:t>咐」</a:t>
            </a:r>
            <a:r>
              <a:rPr lang="zh-TW" altLang="en-US" sz="2400" dirty="0" smtClean="0">
                <a:solidFill>
                  <a:schemeClr val="tx1"/>
                </a:solidFill>
                <a:latin typeface="標楷體" panose="03000509000000000000" pitchFamily="65" charset="-120"/>
                <a:ea typeface="標楷體" panose="03000509000000000000" pitchFamily="65" charset="-120"/>
              </a:rPr>
              <a:t>配上適當詞語</a:t>
            </a:r>
            <a:endParaRPr lang="zh-HK" altLang="en-US" sz="2400" dirty="0">
              <a:solidFill>
                <a:schemeClr val="tx1"/>
              </a:solidFill>
              <a:latin typeface="標楷體" panose="03000509000000000000" pitchFamily="65" charset="-120"/>
              <a:ea typeface="標楷體" panose="03000509000000000000" pitchFamily="65" charset="-120"/>
            </a:endParaRPr>
          </a:p>
        </p:txBody>
      </p:sp>
      <p:grpSp>
        <p:nvGrpSpPr>
          <p:cNvPr id="37" name="群組 36"/>
          <p:cNvGrpSpPr/>
          <p:nvPr/>
        </p:nvGrpSpPr>
        <p:grpSpPr>
          <a:xfrm>
            <a:off x="1597306" y="2722872"/>
            <a:ext cx="3315558" cy="461665"/>
            <a:chOff x="1708554" y="3166723"/>
            <a:chExt cx="3265532" cy="461665"/>
          </a:xfrm>
        </p:grpSpPr>
        <p:sp>
          <p:nvSpPr>
            <p:cNvPr id="38" name="矩形 37"/>
            <p:cNvSpPr/>
            <p:nvPr/>
          </p:nvSpPr>
          <p:spPr>
            <a:xfrm>
              <a:off x="2299956" y="3166723"/>
              <a:ext cx="2674130" cy="461665"/>
            </a:xfrm>
            <a:prstGeom prst="rect">
              <a:avLst/>
            </a:prstGeom>
          </p:spPr>
          <p:txBody>
            <a:bodyPr wrap="square">
              <a:spAutoFit/>
            </a:bodyPr>
            <a:lstStyle/>
            <a:p>
              <a:r>
                <a:rPr lang="zh-TW" altLang="en-US" sz="2400" dirty="0" smtClean="0">
                  <a:solidFill>
                    <a:prstClr val="black"/>
                  </a:solidFill>
                  <a:latin typeface="標楷體" panose="03000509000000000000" pitchFamily="65" charset="-120"/>
                  <a:ea typeface="標楷體" panose="03000509000000000000" pitchFamily="65" charset="-120"/>
                </a:rPr>
                <a:t>與口部有關</a:t>
              </a:r>
              <a:endParaRPr lang="en-US" altLang="zh-TW" sz="2400" dirty="0">
                <a:solidFill>
                  <a:prstClr val="black"/>
                </a:solidFill>
                <a:latin typeface="標楷體" panose="03000509000000000000" pitchFamily="65" charset="-120"/>
                <a:ea typeface="標楷體" panose="03000509000000000000" pitchFamily="65" charset="-120"/>
              </a:endParaRPr>
            </a:p>
          </p:txBody>
        </p:sp>
        <p:pic>
          <p:nvPicPr>
            <p:cNvPr id="39" name="圖片 38"/>
            <p:cNvPicPr>
              <a:picLocks noChangeAspect="1"/>
            </p:cNvPicPr>
            <p:nvPr/>
          </p:nvPicPr>
          <p:blipFill>
            <a:blip r:embed="rId8"/>
            <a:stretch>
              <a:fillRect/>
            </a:stretch>
          </p:blipFill>
          <p:spPr>
            <a:xfrm>
              <a:off x="1708554" y="3345579"/>
              <a:ext cx="569978" cy="216542"/>
            </a:xfrm>
            <a:prstGeom prst="rect">
              <a:avLst/>
            </a:prstGeom>
          </p:spPr>
        </p:pic>
      </p:grpSp>
    </p:spTree>
    <p:extLst>
      <p:ext uri="{BB962C8B-B14F-4D97-AF65-F5344CB8AC3E}">
        <p14:creationId xmlns:p14="http://schemas.microsoft.com/office/powerpoint/2010/main" val="58767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500"/>
                            </p:stCondLst>
                            <p:childTnLst>
                              <p:par>
                                <p:cTn id="47" presetID="22" presetClass="entr" presetSubtype="8"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left)">
                                      <p:cBhvr>
                                        <p:cTn id="49" dur="500"/>
                                        <p:tgtEl>
                                          <p:spTgt spid="4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ppt_x"/>
                                          </p:val>
                                        </p:tav>
                                        <p:tav tm="100000">
                                          <p:val>
                                            <p:strVal val="#ppt_x"/>
                                          </p:val>
                                        </p:tav>
                                      </p:tavLst>
                                    </p:anim>
                                    <p:anim calcmode="lin" valueType="num">
                                      <p:cBhvr additive="base">
                                        <p:cTn id="5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childTnLst>
                          </p:cTn>
                        </p:par>
                        <p:par>
                          <p:cTn id="61" fill="hold">
                            <p:stCondLst>
                              <p:cond delay="500"/>
                            </p:stCondLst>
                            <p:childTnLst>
                              <p:par>
                                <p:cTn id="62" presetID="22" presetClass="entr" presetSubtype="8"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par>
                          <p:cTn id="70" fill="hold">
                            <p:stCondLst>
                              <p:cond delay="500"/>
                            </p:stCondLst>
                            <p:childTnLst>
                              <p:par>
                                <p:cTn id="71" presetID="22" presetClass="entr" presetSubtype="8"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500"/>
                                        <p:tgtEl>
                                          <p:spTgt spid="26"/>
                                        </p:tgtEl>
                                      </p:cBhvr>
                                    </p:animEffect>
                                  </p:childTnLst>
                                </p:cTn>
                              </p:par>
                            </p:childTnLst>
                          </p:cTn>
                        </p:par>
                        <p:par>
                          <p:cTn id="74" fill="hold">
                            <p:stCondLst>
                              <p:cond delay="1000"/>
                            </p:stCondLst>
                            <p:childTnLst>
                              <p:par>
                                <p:cTn id="75" presetID="22" presetClass="entr" presetSubtype="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25"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p:cNvGrpSpPr/>
          <p:nvPr/>
        </p:nvGrpSpPr>
        <p:grpSpPr>
          <a:xfrm>
            <a:off x="1446062" y="1197"/>
            <a:ext cx="6251876" cy="1295791"/>
            <a:chOff x="1579139" y="1588972"/>
            <a:chExt cx="6251876" cy="1295791"/>
          </a:xfrm>
        </p:grpSpPr>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7" name="矩形 6"/>
            <p:cNvSpPr/>
            <p:nvPr/>
          </p:nvSpPr>
          <p:spPr>
            <a:xfrm>
              <a:off x="4059983" y="1901980"/>
              <a:ext cx="1313180" cy="769441"/>
            </a:xfrm>
            <a:prstGeom prst="rect">
              <a:avLst/>
            </a:prstGeom>
          </p:spPr>
          <p:txBody>
            <a:bodyPr wrap="none">
              <a:spAutoFit/>
            </a:bodyPr>
            <a:lstStyle/>
            <a:p>
              <a:r>
                <a:rPr lang="zh-HK" altLang="en-US" sz="4400" b="1" dirty="0">
                  <a:latin typeface="標楷體" panose="03000509000000000000" pitchFamily="65" charset="-120"/>
                  <a:ea typeface="標楷體" panose="03000509000000000000" pitchFamily="65" charset="-120"/>
                </a:rPr>
                <a:t>躊躇</a:t>
              </a:r>
            </a:p>
          </p:txBody>
        </p:sp>
      </p:grpSp>
      <p:sp>
        <p:nvSpPr>
          <p:cNvPr id="8" name="Rectangle 3"/>
          <p:cNvSpPr txBox="1">
            <a:spLocks noChangeArrowheads="1"/>
          </p:cNvSpPr>
          <p:nvPr/>
        </p:nvSpPr>
        <p:spPr>
          <a:xfrm>
            <a:off x="1554480" y="1761373"/>
            <a:ext cx="4949559" cy="50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None/>
            </a:pPr>
            <a:r>
              <a:rPr lang="en-US" altLang="zh-TW" sz="2400" dirty="0" smtClean="0">
                <a:ea typeface="標楷體" panose="03000509000000000000" pitchFamily="65" charset="-120"/>
              </a:rPr>
              <a:t>1.</a:t>
            </a:r>
            <a:r>
              <a:rPr lang="en-US" altLang="zh-TW" sz="2400" dirty="0" smtClean="0">
                <a:solidFill>
                  <a:schemeClr val="accent6">
                    <a:lumMod val="50000"/>
                  </a:schemeClr>
                </a:solidFill>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躊躇</a:t>
            </a:r>
            <a:r>
              <a:rPr lang="zh-TW" altLang="en-US" sz="2400" dirty="0" smtClean="0">
                <a:latin typeface="標楷體" panose="03000509000000000000" pitchFamily="65" charset="-120"/>
                <a:ea typeface="標楷體" panose="03000509000000000000" pitchFamily="65" charset="-120"/>
              </a:rPr>
              <a:t>」</a:t>
            </a:r>
            <a:r>
              <a:rPr lang="zh-TW" altLang="en-US" sz="2400" b="1" dirty="0">
                <a:solidFill>
                  <a:prstClr val="black"/>
                </a:solidFill>
                <a:latin typeface="標楷體" panose="03000509000000000000" pitchFamily="65" charset="-120"/>
                <a:ea typeface="標楷體" panose="03000509000000000000" pitchFamily="65" charset="-120"/>
              </a:rPr>
              <a:t>二</a:t>
            </a:r>
            <a:r>
              <a:rPr lang="zh-TW" altLang="en-US" sz="2400" dirty="0">
                <a:solidFill>
                  <a:prstClr val="black"/>
                </a:solidFill>
                <a:latin typeface="標楷體" panose="03000509000000000000" pitchFamily="65" charset="-120"/>
                <a:ea typeface="標楷體" panose="03000509000000000000" pitchFamily="65" charset="-120"/>
              </a:rPr>
              <a:t>字</a:t>
            </a:r>
            <a:r>
              <a:rPr lang="zh-TW" altLang="en-US" sz="2400" dirty="0" smtClean="0">
                <a:ea typeface="標楷體" panose="03000509000000000000" pitchFamily="65" charset="-120"/>
              </a:rPr>
              <a:t>的</a:t>
            </a:r>
            <a:r>
              <a:rPr lang="zh-TW" altLang="en-US" sz="2400" dirty="0">
                <a:latin typeface="標楷體" panose="03000509000000000000" pitchFamily="65" charset="-120"/>
                <a:ea typeface="標楷體" panose="03000509000000000000" pitchFamily="65" charset="-120"/>
              </a:rPr>
              <a:t>形旁是甚麼</a:t>
            </a:r>
            <a:r>
              <a:rPr lang="en-US" altLang="zh-TW" sz="2400" dirty="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grpSp>
        <p:nvGrpSpPr>
          <p:cNvPr id="9" name="群組 8"/>
          <p:cNvGrpSpPr/>
          <p:nvPr/>
        </p:nvGrpSpPr>
        <p:grpSpPr>
          <a:xfrm>
            <a:off x="187809" y="1791615"/>
            <a:ext cx="1397151" cy="826122"/>
            <a:chOff x="778241" y="1784736"/>
            <a:chExt cx="2105635" cy="1245042"/>
          </a:xfrm>
        </p:grpSpPr>
        <p:pic>
          <p:nvPicPr>
            <p:cNvPr id="10" name="圖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11" name="矩形 10"/>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12" name="矩形 11"/>
          <p:cNvSpPr/>
          <p:nvPr/>
        </p:nvSpPr>
        <p:spPr>
          <a:xfrm>
            <a:off x="1554480" y="2168861"/>
            <a:ext cx="5718232" cy="461665"/>
          </a:xfrm>
          <a:prstGeom prst="rect">
            <a:avLst/>
          </a:prstGeom>
        </p:spPr>
        <p:txBody>
          <a:bodyPr wrap="none">
            <a:spAutoFit/>
          </a:bodyPr>
          <a:lstStyle/>
          <a:p>
            <a:r>
              <a:rPr lang="en-US" altLang="zh-TW" sz="2400" dirty="0" smtClean="0">
                <a:ea typeface="標楷體" panose="03000509000000000000" pitchFamily="65" charset="-120"/>
              </a:rPr>
              <a:t>2.</a:t>
            </a:r>
            <a:r>
              <a:rPr lang="zh-TW" altLang="en-US" sz="2400" dirty="0" smtClean="0">
                <a:ea typeface="標楷體" panose="03000509000000000000" pitchFamily="65" charset="-120"/>
              </a:rPr>
              <a:t> </a:t>
            </a:r>
            <a:r>
              <a:rPr lang="zh-TW" altLang="en-US" sz="2400" dirty="0">
                <a:solidFill>
                  <a:prstClr val="black"/>
                </a:solidFill>
                <a:latin typeface="標楷體" panose="03000509000000000000" pitchFamily="65" charset="-120"/>
                <a:ea typeface="標楷體" panose="03000509000000000000" pitchFamily="65" charset="-120"/>
              </a:rPr>
              <a:t>「</a:t>
            </a:r>
            <a:r>
              <a:rPr lang="zh-TW" altLang="en-US" sz="2400" b="1" dirty="0">
                <a:solidFill>
                  <a:srgbClr val="FF0000"/>
                </a:solidFill>
                <a:latin typeface="標楷體" panose="03000509000000000000" pitchFamily="65" charset="-120"/>
                <a:ea typeface="標楷體" panose="03000509000000000000" pitchFamily="65" charset="-120"/>
              </a:rPr>
              <a:t>足</a:t>
            </a:r>
            <a:r>
              <a:rPr lang="zh-TW" altLang="en-US" sz="2400" dirty="0">
                <a:solidFill>
                  <a:prstClr val="black"/>
                </a:solidFill>
                <a:latin typeface="標楷體" panose="03000509000000000000" pitchFamily="65" charset="-120"/>
                <a:ea typeface="標楷體" panose="03000509000000000000" pitchFamily="65" charset="-120"/>
              </a:rPr>
              <a:t>」可以推測「</a:t>
            </a:r>
            <a:r>
              <a:rPr lang="zh-TW" altLang="en-US" sz="2400" b="1" dirty="0">
                <a:latin typeface="標楷體" panose="03000509000000000000" pitchFamily="65" charset="-120"/>
                <a:ea typeface="標楷體" panose="03000509000000000000" pitchFamily="65" charset="-120"/>
              </a:rPr>
              <a:t>躊躇</a:t>
            </a:r>
            <a:r>
              <a:rPr lang="zh-TW" altLang="en-US" sz="2400" dirty="0">
                <a:solidFill>
                  <a:prstClr val="black"/>
                </a:solidFill>
                <a:latin typeface="標楷體" panose="03000509000000000000" pitchFamily="65" charset="-120"/>
                <a:ea typeface="標楷體" panose="03000509000000000000" pitchFamily="65" charset="-120"/>
              </a:rPr>
              <a:t>」與甚麼有關？</a:t>
            </a:r>
          </a:p>
        </p:txBody>
      </p:sp>
      <p:grpSp>
        <p:nvGrpSpPr>
          <p:cNvPr id="13" name="群組 12"/>
          <p:cNvGrpSpPr/>
          <p:nvPr/>
        </p:nvGrpSpPr>
        <p:grpSpPr>
          <a:xfrm>
            <a:off x="1676400" y="2569439"/>
            <a:ext cx="3315558" cy="461665"/>
            <a:chOff x="1708554" y="3166723"/>
            <a:chExt cx="3265532" cy="461665"/>
          </a:xfrm>
        </p:grpSpPr>
        <p:sp>
          <p:nvSpPr>
            <p:cNvPr id="14" name="矩形 13"/>
            <p:cNvSpPr/>
            <p:nvPr/>
          </p:nvSpPr>
          <p:spPr>
            <a:xfrm>
              <a:off x="2299956" y="3166723"/>
              <a:ext cx="2674130" cy="461665"/>
            </a:xfrm>
            <a:prstGeom prst="rect">
              <a:avLst/>
            </a:prstGeom>
          </p:spPr>
          <p:txBody>
            <a:bodyPr wrap="square">
              <a:spAutoFit/>
            </a:bodyPr>
            <a:lstStyle/>
            <a:p>
              <a:r>
                <a:rPr lang="zh-TW" altLang="en-US" sz="2400" dirty="0" smtClean="0">
                  <a:solidFill>
                    <a:prstClr val="black"/>
                  </a:solidFill>
                  <a:latin typeface="標楷體" panose="03000509000000000000" pitchFamily="65" charset="-120"/>
                  <a:ea typeface="標楷體" panose="03000509000000000000" pitchFamily="65" charset="-120"/>
                </a:rPr>
                <a:t>與</a:t>
              </a:r>
              <a:r>
                <a:rPr lang="zh-TW" altLang="zh-HK" sz="2400" dirty="0" smtClean="0">
                  <a:solidFill>
                    <a:prstClr val="black"/>
                  </a:solidFill>
                  <a:latin typeface="標楷體" panose="03000509000000000000" pitchFamily="65" charset="-120"/>
                  <a:ea typeface="標楷體" panose="03000509000000000000" pitchFamily="65" charset="-120"/>
                </a:rPr>
                <a:t>腳</a:t>
              </a:r>
              <a:r>
                <a:rPr lang="zh-TW" altLang="en-US" sz="2400" dirty="0">
                  <a:solidFill>
                    <a:prstClr val="black"/>
                  </a:solidFill>
                  <a:latin typeface="標楷體" panose="03000509000000000000" pitchFamily="65" charset="-120"/>
                  <a:ea typeface="標楷體" panose="03000509000000000000" pitchFamily="65" charset="-120"/>
                </a:rPr>
                <a:t>部</a:t>
              </a:r>
              <a:r>
                <a:rPr lang="zh-TW" altLang="en-US" sz="2400" dirty="0" smtClean="0">
                  <a:solidFill>
                    <a:prstClr val="black"/>
                  </a:solidFill>
                  <a:latin typeface="標楷體" panose="03000509000000000000" pitchFamily="65" charset="-120"/>
                  <a:ea typeface="標楷體" panose="03000509000000000000" pitchFamily="65" charset="-120"/>
                </a:rPr>
                <a:t>有關</a:t>
              </a:r>
              <a:endParaRPr lang="en-US" altLang="zh-TW" sz="2400" dirty="0">
                <a:solidFill>
                  <a:prstClr val="black"/>
                </a:solidFill>
                <a:latin typeface="標楷體" panose="03000509000000000000" pitchFamily="65" charset="-120"/>
                <a:ea typeface="標楷體" panose="03000509000000000000" pitchFamily="65" charset="-120"/>
              </a:endParaRPr>
            </a:p>
          </p:txBody>
        </p:sp>
        <p:pic>
          <p:nvPicPr>
            <p:cNvPr id="15" name="圖片 14"/>
            <p:cNvPicPr>
              <a:picLocks noChangeAspect="1"/>
            </p:cNvPicPr>
            <p:nvPr/>
          </p:nvPicPr>
          <p:blipFill>
            <a:blip r:embed="rId5"/>
            <a:stretch>
              <a:fillRect/>
            </a:stretch>
          </p:blipFill>
          <p:spPr>
            <a:xfrm>
              <a:off x="1708554" y="3345579"/>
              <a:ext cx="569978" cy="216542"/>
            </a:xfrm>
            <a:prstGeom prst="rect">
              <a:avLst/>
            </a:prstGeom>
          </p:spPr>
        </p:pic>
      </p:grpSp>
      <p:grpSp>
        <p:nvGrpSpPr>
          <p:cNvPr id="16" name="群組 15"/>
          <p:cNvGrpSpPr/>
          <p:nvPr/>
        </p:nvGrpSpPr>
        <p:grpSpPr>
          <a:xfrm>
            <a:off x="6861649" y="1221417"/>
            <a:ext cx="2486571" cy="2486571"/>
            <a:chOff x="6776190" y="73825"/>
            <a:chExt cx="2486571" cy="2486571"/>
          </a:xfrm>
        </p:grpSpPr>
        <p:pic>
          <p:nvPicPr>
            <p:cNvPr id="17" name="圖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6190" y="73825"/>
              <a:ext cx="2486571" cy="2486571"/>
            </a:xfrm>
            <a:prstGeom prst="rect">
              <a:avLst/>
            </a:prstGeom>
          </p:spPr>
        </p:pic>
        <p:pic>
          <p:nvPicPr>
            <p:cNvPr id="18" name="圖片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1175" y="657378"/>
              <a:ext cx="822892" cy="1420251"/>
            </a:xfrm>
            <a:prstGeom prst="rect">
              <a:avLst/>
            </a:prstGeom>
          </p:spPr>
        </p:pic>
      </p:grpSp>
      <p:pic>
        <p:nvPicPr>
          <p:cNvPr id="25" name="圖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4789" y="2947458"/>
            <a:ext cx="7200000" cy="360523"/>
          </a:xfrm>
          <a:prstGeom prst="rect">
            <a:avLst/>
          </a:prstGeom>
        </p:spPr>
      </p:pic>
      <p:grpSp>
        <p:nvGrpSpPr>
          <p:cNvPr id="26" name="群組 25"/>
          <p:cNvGrpSpPr/>
          <p:nvPr/>
        </p:nvGrpSpPr>
        <p:grpSpPr>
          <a:xfrm>
            <a:off x="980442" y="4161935"/>
            <a:ext cx="7543760" cy="1078486"/>
            <a:chOff x="244954" y="1641296"/>
            <a:chExt cx="5762931" cy="962266"/>
          </a:xfrm>
        </p:grpSpPr>
        <p:pic>
          <p:nvPicPr>
            <p:cNvPr id="27" name="圖片 26"/>
            <p:cNvPicPr>
              <a:picLocks noChangeAspect="1"/>
            </p:cNvPicPr>
            <p:nvPr/>
          </p:nvPicPr>
          <p:blipFill>
            <a:blip r:embed="rId9"/>
            <a:stretch>
              <a:fillRect/>
            </a:stretch>
          </p:blipFill>
          <p:spPr>
            <a:xfrm>
              <a:off x="244954" y="1641296"/>
              <a:ext cx="5762931" cy="962266"/>
            </a:xfrm>
            <a:prstGeom prst="rect">
              <a:avLst/>
            </a:prstGeom>
          </p:spPr>
        </p:pic>
        <p:sp>
          <p:nvSpPr>
            <p:cNvPr id="28" name="矩形 27"/>
            <p:cNvSpPr/>
            <p:nvPr/>
          </p:nvSpPr>
          <p:spPr>
            <a:xfrm>
              <a:off x="377602" y="1686318"/>
              <a:ext cx="5447908" cy="873259"/>
            </a:xfrm>
            <a:prstGeom prst="rect">
              <a:avLst/>
            </a:prstGeom>
          </p:spPr>
          <p:txBody>
            <a:bodyPr wrap="square">
              <a:spAutoFit/>
            </a:bodyPr>
            <a:lstStyle/>
            <a:p>
              <a:pPr>
                <a:lnSpc>
                  <a:spcPct val="80000"/>
                </a:lnSpc>
                <a:buFont typeface="Wingdings" panose="05000000000000000000" pitchFamily="2" charset="2"/>
                <a:buNone/>
              </a:pPr>
              <a:r>
                <a:rPr lang="zh-TW" altLang="zh-HK" sz="2400" dirty="0">
                  <a:latin typeface="標楷體" panose="03000509000000000000" pitchFamily="65" charset="-120"/>
                  <a:ea typeface="標楷體" panose="03000509000000000000" pitchFamily="65" charset="-120"/>
                </a:rPr>
                <a:t>父親因為事忙，本已說定不送我，叫旅館裏一個熟識的茶房陪我同去。他再三囑咐茶房，甚是仔細。但他終於不放心，怕茶房不妥帖；頗</a:t>
              </a:r>
              <a:r>
                <a:rPr lang="zh-TW" altLang="zh-HK" sz="2400" dirty="0">
                  <a:solidFill>
                    <a:srgbClr val="FF0000"/>
                  </a:solidFill>
                  <a:latin typeface="標楷體" panose="03000509000000000000" pitchFamily="65" charset="-120"/>
                  <a:ea typeface="標楷體" panose="03000509000000000000" pitchFamily="65" charset="-120"/>
                </a:rPr>
                <a:t>躊躇</a:t>
              </a:r>
              <a:r>
                <a:rPr lang="zh-TW" altLang="zh-HK" sz="2400" dirty="0">
                  <a:latin typeface="標楷體" panose="03000509000000000000" pitchFamily="65" charset="-120"/>
                  <a:ea typeface="標楷體" panose="03000509000000000000" pitchFamily="65" charset="-120"/>
                </a:rPr>
                <a:t>了一會。</a:t>
              </a:r>
              <a:endParaRPr lang="zh-TW" altLang="en-US" sz="2400" dirty="0">
                <a:solidFill>
                  <a:prstClr val="black"/>
                </a:solidFill>
                <a:latin typeface="標楷體" panose="03000509000000000000" pitchFamily="65" charset="-120"/>
                <a:ea typeface="標楷體" panose="03000509000000000000" pitchFamily="65" charset="-120"/>
              </a:endParaRPr>
            </a:p>
          </p:txBody>
        </p:sp>
      </p:grpSp>
      <p:grpSp>
        <p:nvGrpSpPr>
          <p:cNvPr id="29" name="群組 28"/>
          <p:cNvGrpSpPr/>
          <p:nvPr/>
        </p:nvGrpSpPr>
        <p:grpSpPr>
          <a:xfrm>
            <a:off x="5932692" y="-103707"/>
            <a:ext cx="2288959" cy="1836654"/>
            <a:chOff x="4097699" y="537021"/>
            <a:chExt cx="2288959" cy="1836654"/>
          </a:xfrm>
        </p:grpSpPr>
        <p:pic>
          <p:nvPicPr>
            <p:cNvPr id="30" name="圖片 2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97699" y="537021"/>
              <a:ext cx="2172242" cy="1836654"/>
            </a:xfrm>
            <a:prstGeom prst="rect">
              <a:avLst/>
            </a:prstGeom>
          </p:spPr>
        </p:pic>
        <p:sp>
          <p:nvSpPr>
            <p:cNvPr id="31" name="矩形 30"/>
            <p:cNvSpPr/>
            <p:nvPr/>
          </p:nvSpPr>
          <p:spPr>
            <a:xfrm>
              <a:off x="4097699" y="1021033"/>
              <a:ext cx="2288959" cy="954107"/>
            </a:xfrm>
            <a:prstGeom prst="rect">
              <a:avLst/>
            </a:prstGeom>
          </p:spPr>
          <p:txBody>
            <a:bodyPr wrap="square">
              <a:spAutoFit/>
            </a:bodyPr>
            <a:lstStyle/>
            <a:p>
              <a:pPr algn="ctr">
                <a:defRPr/>
              </a:pPr>
              <a:r>
                <a:rPr lang="zh-TW" altLang="en-US" sz="1400" dirty="0">
                  <a:solidFill>
                    <a:prstClr val="white"/>
                  </a:solidFill>
                  <a:latin typeface="標楷體" panose="03000509000000000000" pitchFamily="65" charset="-120"/>
                  <a:ea typeface="標楷體" panose="03000509000000000000" pitchFamily="65" charset="-120"/>
                </a:rPr>
                <a:t>你認識這個古字嗎？</a:t>
              </a:r>
              <a:endParaRPr lang="en-US" altLang="zh-TW" sz="1400" dirty="0">
                <a:solidFill>
                  <a:prstClr val="white"/>
                </a:solidFill>
                <a:latin typeface="標楷體" panose="03000509000000000000" pitchFamily="65" charset="-120"/>
                <a:ea typeface="標楷體" panose="03000509000000000000" pitchFamily="65" charset="-120"/>
              </a:endParaRPr>
            </a:p>
            <a:p>
              <a:pPr algn="ctr">
                <a:defRPr/>
              </a:pPr>
              <a:r>
                <a:rPr lang="zh-TW" altLang="en-US" sz="1400" dirty="0">
                  <a:solidFill>
                    <a:prstClr val="white"/>
                  </a:solidFill>
                  <a:latin typeface="標楷體" panose="03000509000000000000" pitchFamily="65" charset="-120"/>
                  <a:ea typeface="標楷體" panose="03000509000000000000" pitchFamily="65" charset="-120"/>
                </a:rPr>
                <a:t>請描述一下這圖像。</a:t>
              </a:r>
            </a:p>
            <a:p>
              <a:pPr algn="ctr">
                <a:defRPr/>
              </a:pPr>
              <a:r>
                <a:rPr lang="zh-TW" altLang="en-US" sz="1400" dirty="0">
                  <a:solidFill>
                    <a:prstClr val="white"/>
                  </a:solidFill>
                  <a:latin typeface="標楷體" panose="03000509000000000000" pitchFamily="65" charset="-120"/>
                  <a:ea typeface="標楷體" panose="03000509000000000000" pitchFamily="65" charset="-120"/>
                </a:rPr>
                <a:t>試猜測</a:t>
              </a:r>
              <a:r>
                <a:rPr lang="zh-TW" altLang="en-US" sz="1400" dirty="0" smtClean="0">
                  <a:solidFill>
                    <a:prstClr val="white"/>
                  </a:solidFill>
                  <a:latin typeface="標楷體" panose="03000509000000000000" pitchFamily="65" charset="-120"/>
                  <a:ea typeface="標楷體" panose="03000509000000000000" pitchFamily="65" charset="-120"/>
                </a:rPr>
                <a:t>這個詞語的</a:t>
              </a:r>
              <a:r>
                <a:rPr lang="zh-TW" altLang="en-US" sz="1400" dirty="0">
                  <a:solidFill>
                    <a:prstClr val="white"/>
                  </a:solidFill>
                  <a:latin typeface="標楷體" panose="03000509000000000000" pitchFamily="65" charset="-120"/>
                  <a:ea typeface="標楷體" panose="03000509000000000000" pitchFamily="65" charset="-120"/>
                </a:rPr>
                <a:t>意思</a:t>
              </a:r>
              <a:r>
                <a:rPr lang="zh-TW" altLang="en-US" sz="1400" dirty="0" smtClean="0">
                  <a:solidFill>
                    <a:prstClr val="white"/>
                  </a:solidFill>
                  <a:latin typeface="標楷體" panose="03000509000000000000" pitchFamily="65" charset="-120"/>
                  <a:ea typeface="標楷體" panose="03000509000000000000" pitchFamily="65" charset="-120"/>
                </a:rPr>
                <a:t>，</a:t>
              </a:r>
              <a:endParaRPr lang="en-US" altLang="zh-TW" sz="1400" dirty="0" smtClean="0">
                <a:solidFill>
                  <a:prstClr val="white"/>
                </a:solidFill>
                <a:latin typeface="標楷體" panose="03000509000000000000" pitchFamily="65" charset="-120"/>
                <a:ea typeface="標楷體" panose="03000509000000000000" pitchFamily="65" charset="-120"/>
              </a:endParaRPr>
            </a:p>
            <a:p>
              <a:pPr algn="ctr">
                <a:defRPr/>
              </a:pPr>
              <a:r>
                <a:rPr lang="zh-TW" altLang="en-US" sz="1400" dirty="0" smtClean="0">
                  <a:solidFill>
                    <a:prstClr val="white"/>
                  </a:solidFill>
                  <a:latin typeface="標楷體" panose="03000509000000000000" pitchFamily="65" charset="-120"/>
                  <a:ea typeface="標楷體" panose="03000509000000000000" pitchFamily="65" charset="-120"/>
                </a:rPr>
                <a:t>並</a:t>
              </a:r>
              <a:r>
                <a:rPr lang="zh-TW" altLang="en-US" sz="1400" dirty="0">
                  <a:solidFill>
                    <a:prstClr val="white"/>
                  </a:solidFill>
                  <a:latin typeface="標楷體" panose="03000509000000000000" pitchFamily="65" charset="-120"/>
                  <a:ea typeface="標楷體" panose="03000509000000000000" pitchFamily="65" charset="-120"/>
                </a:rPr>
                <a:t>讀出此詞語。</a:t>
              </a:r>
              <a:endParaRPr lang="en-US" altLang="zh-TW" sz="1400" dirty="0">
                <a:solidFill>
                  <a:prstClr val="white"/>
                </a:solidFill>
                <a:latin typeface="標楷體" panose="03000509000000000000" pitchFamily="65" charset="-120"/>
                <a:ea typeface="標楷體" panose="03000509000000000000" pitchFamily="65" charset="-120"/>
              </a:endParaRPr>
            </a:p>
          </p:txBody>
        </p:sp>
      </p:grpSp>
      <p:grpSp>
        <p:nvGrpSpPr>
          <p:cNvPr id="32" name="群組 31"/>
          <p:cNvGrpSpPr/>
          <p:nvPr/>
        </p:nvGrpSpPr>
        <p:grpSpPr>
          <a:xfrm>
            <a:off x="187809" y="5227642"/>
            <a:ext cx="1397151" cy="826122"/>
            <a:chOff x="778241" y="1784736"/>
            <a:chExt cx="2105635" cy="1245042"/>
          </a:xfrm>
        </p:grpSpPr>
        <p:pic>
          <p:nvPicPr>
            <p:cNvPr id="33" name="圖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34" name="矩形 33"/>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35" name="Text Box 7"/>
          <p:cNvSpPr txBox="1">
            <a:spLocks noChangeArrowheads="1"/>
          </p:cNvSpPr>
          <p:nvPr/>
        </p:nvSpPr>
        <p:spPr bwMode="auto">
          <a:xfrm>
            <a:off x="1307638" y="5335944"/>
            <a:ext cx="7569662"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90000"/>
              </a:lnSpc>
            </a:pPr>
            <a:r>
              <a:rPr lang="en-US" altLang="zh-TW" sz="2400" dirty="0" smtClean="0">
                <a:latin typeface="標楷體" panose="03000509000000000000" pitchFamily="65" charset="-120"/>
                <a:ea typeface="標楷體" panose="03000509000000000000" pitchFamily="65" charset="-120"/>
              </a:rPr>
              <a:t>1.</a:t>
            </a:r>
            <a:r>
              <a:rPr lang="zh-TW" altLang="zh-HK" sz="2400" dirty="0" smtClean="0">
                <a:latin typeface="標楷體" panose="03000509000000000000" pitchFamily="65" charset="-120"/>
                <a:ea typeface="標楷體" panose="03000509000000000000" pitchFamily="65" charset="-120"/>
              </a:rPr>
              <a:t>父親</a:t>
            </a:r>
            <a:r>
              <a:rPr lang="zh-TW" altLang="en-US" sz="2400" dirty="0" smtClean="0">
                <a:latin typeface="標楷體" panose="03000509000000000000" pitchFamily="65" charset="-120"/>
                <a:ea typeface="標楷體" panose="03000509000000000000" pitchFamily="65" charset="-120"/>
              </a:rPr>
              <a:t>原本決定送不送「我」？</a:t>
            </a:r>
            <a:endParaRPr lang="en-US" altLang="zh-TW" sz="2400" dirty="0" smtClean="0">
              <a:latin typeface="標楷體" panose="03000509000000000000" pitchFamily="65" charset="-120"/>
              <a:ea typeface="標楷體" panose="03000509000000000000" pitchFamily="65" charset="-120"/>
            </a:endParaRPr>
          </a:p>
          <a:p>
            <a:pPr>
              <a:lnSpc>
                <a:spcPct val="90000"/>
              </a:lnSpc>
            </a:pPr>
            <a:r>
              <a:rPr lang="en-US" altLang="zh-TW" sz="2400" dirty="0" smtClean="0">
                <a:solidFill>
                  <a:prstClr val="black"/>
                </a:solidFill>
                <a:latin typeface="標楷體" panose="03000509000000000000" pitchFamily="65" charset="-120"/>
                <a:ea typeface="標楷體" panose="03000509000000000000" pitchFamily="65" charset="-120"/>
              </a:rPr>
              <a:t>2.</a:t>
            </a:r>
            <a:r>
              <a:rPr lang="zh-TW" altLang="en-US" sz="2400" dirty="0" smtClean="0">
                <a:solidFill>
                  <a:prstClr val="black"/>
                </a:solidFill>
                <a:latin typeface="標楷體" panose="03000509000000000000" pitchFamily="65" charset="-120"/>
                <a:ea typeface="標楷體" panose="03000509000000000000" pitchFamily="65" charset="-120"/>
              </a:rPr>
              <a:t>但他</a:t>
            </a:r>
            <a:r>
              <a:rPr lang="zh-TW" altLang="zh-HK" sz="2400" dirty="0">
                <a:latin typeface="標楷體" panose="03000509000000000000" pitchFamily="65" charset="-120"/>
                <a:ea typeface="標楷體" panose="03000509000000000000" pitchFamily="65" charset="-120"/>
              </a:rPr>
              <a:t>終於不</a:t>
            </a:r>
            <a:r>
              <a:rPr lang="zh-TW" altLang="zh-HK" sz="2400" dirty="0" smtClean="0">
                <a:latin typeface="標楷體" panose="03000509000000000000" pitchFamily="65" charset="-120"/>
                <a:ea typeface="標楷體" panose="03000509000000000000" pitchFamily="65" charset="-120"/>
              </a:rPr>
              <a:t>放心</a:t>
            </a:r>
            <a:r>
              <a:rPr lang="zh-TW" altLang="en-US" sz="2400" dirty="0" smtClean="0">
                <a:latin typeface="標楷體" panose="03000509000000000000" pitchFamily="65" charset="-120"/>
                <a:ea typeface="標楷體" panose="03000509000000000000" pitchFamily="65" charset="-120"/>
              </a:rPr>
              <a:t>，你會怎樣</a:t>
            </a:r>
            <a:r>
              <a:rPr lang="zh-TW" altLang="en-US" sz="2400" smtClean="0">
                <a:latin typeface="標楷體" panose="03000509000000000000" pitchFamily="65" charset="-120"/>
                <a:ea typeface="標楷體" panose="03000509000000000000" pitchFamily="65" charset="-120"/>
              </a:rPr>
              <a:t>形容當時父親</a:t>
            </a:r>
            <a:r>
              <a:rPr lang="zh-TW" altLang="en-US" sz="2400" dirty="0" smtClean="0">
                <a:latin typeface="標楷體" panose="03000509000000000000" pitchFamily="65" charset="-120"/>
                <a:ea typeface="標楷體" panose="03000509000000000000" pitchFamily="65" charset="-120"/>
              </a:rPr>
              <a:t>的心情？</a:t>
            </a:r>
            <a:endParaRPr lang="en-US" altLang="zh-TW" sz="2400" dirty="0" smtClean="0">
              <a:solidFill>
                <a:prstClr val="black"/>
              </a:solidFill>
              <a:latin typeface="標楷體" panose="03000509000000000000" pitchFamily="65" charset="-120"/>
              <a:ea typeface="標楷體" panose="03000509000000000000" pitchFamily="65" charset="-120"/>
            </a:endParaRPr>
          </a:p>
        </p:txBody>
      </p:sp>
      <p:sp>
        <p:nvSpPr>
          <p:cNvPr id="38" name="矩形 37"/>
          <p:cNvSpPr/>
          <p:nvPr/>
        </p:nvSpPr>
        <p:spPr>
          <a:xfrm>
            <a:off x="881299" y="6150357"/>
            <a:ext cx="3057247" cy="584775"/>
          </a:xfrm>
          <a:prstGeom prst="rect">
            <a:avLst/>
          </a:prstGeom>
        </p:spPr>
        <p:txBody>
          <a:bodyPr wrap="none">
            <a:spAutoFit/>
          </a:bodyPr>
          <a:lstStyle/>
          <a:p>
            <a:r>
              <a:rPr lang="zh-TW" altLang="en-US" sz="3200" dirty="0" smtClean="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躊躇</a:t>
            </a:r>
            <a:r>
              <a:rPr lang="zh-TW" altLang="en-US" sz="3200" dirty="0" smtClean="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grpSp>
        <p:nvGrpSpPr>
          <p:cNvPr id="39" name="群組 38"/>
          <p:cNvGrpSpPr/>
          <p:nvPr/>
        </p:nvGrpSpPr>
        <p:grpSpPr>
          <a:xfrm>
            <a:off x="4505616" y="5863625"/>
            <a:ext cx="4493538" cy="1158240"/>
            <a:chOff x="260327" y="5523044"/>
            <a:chExt cx="4493538" cy="1158240"/>
          </a:xfrm>
        </p:grpSpPr>
        <p:pic>
          <p:nvPicPr>
            <p:cNvPr id="40" name="圖片 3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8210" y="5523044"/>
              <a:ext cx="3879593" cy="1158240"/>
            </a:xfrm>
            <a:prstGeom prst="rect">
              <a:avLst/>
            </a:prstGeom>
          </p:spPr>
        </p:pic>
        <p:sp>
          <p:nvSpPr>
            <p:cNvPr id="41" name="矩形 40"/>
            <p:cNvSpPr/>
            <p:nvPr/>
          </p:nvSpPr>
          <p:spPr>
            <a:xfrm>
              <a:off x="260327" y="5854805"/>
              <a:ext cx="4493538" cy="461665"/>
            </a:xfrm>
            <a:prstGeom prst="rect">
              <a:avLst/>
            </a:prstGeom>
          </p:spPr>
          <p:txBody>
            <a:bodyPr wrap="none">
              <a:spAutoFit/>
            </a:bodyPr>
            <a:lstStyle/>
            <a:p>
              <a:pPr algn="ctr"/>
              <a:r>
                <a:rPr lang="zh-TW" altLang="en-US" sz="2400" b="1" dirty="0" smtClean="0">
                  <a:solidFill>
                    <a:schemeClr val="bg2">
                      <a:lumMod val="25000"/>
                    </a:schemeClr>
                  </a:solidFill>
                  <a:latin typeface="標楷體" panose="03000509000000000000" pitchFamily="65" charset="-120"/>
                  <a:ea typeface="標楷體" panose="03000509000000000000" pitchFamily="65" charset="-120"/>
                </a:rPr>
                <a:t>裹足不前</a:t>
              </a:r>
              <a:r>
                <a:rPr lang="en-US" altLang="zh-TW" sz="2400" b="1" dirty="0" smtClean="0">
                  <a:solidFill>
                    <a:schemeClr val="bg2">
                      <a:lumMod val="25000"/>
                    </a:schemeClr>
                  </a:solidFill>
                  <a:latin typeface="標楷體" panose="03000509000000000000" pitchFamily="65" charset="-120"/>
                  <a:ea typeface="標楷體" panose="03000509000000000000" pitchFamily="65" charset="-120"/>
                </a:rPr>
                <a:t>/</a:t>
              </a:r>
              <a:r>
                <a:rPr lang="zh-TW" altLang="en-US" sz="2400" b="1" dirty="0">
                  <a:solidFill>
                    <a:schemeClr val="bg2">
                      <a:lumMod val="25000"/>
                    </a:schemeClr>
                  </a:solidFill>
                  <a:latin typeface="標楷體" panose="03000509000000000000" pitchFamily="65" charset="-120"/>
                  <a:ea typeface="標楷體" panose="03000509000000000000" pitchFamily="65" charset="-120"/>
                </a:rPr>
                <a:t>猶豫不決</a:t>
              </a:r>
              <a:r>
                <a:rPr lang="en-US" altLang="zh-TW" sz="2400" b="1" dirty="0" smtClean="0">
                  <a:solidFill>
                    <a:schemeClr val="bg2">
                      <a:lumMod val="25000"/>
                    </a:schemeClr>
                  </a:solidFill>
                  <a:latin typeface="標楷體" panose="03000509000000000000" pitchFamily="65" charset="-120"/>
                  <a:ea typeface="標楷體" panose="03000509000000000000" pitchFamily="65" charset="-120"/>
                </a:rPr>
                <a:t>/</a:t>
              </a:r>
              <a:r>
                <a:rPr lang="zh-TW" altLang="en-US" sz="2400" b="1" dirty="0">
                  <a:solidFill>
                    <a:schemeClr val="bg2">
                      <a:lumMod val="25000"/>
                    </a:schemeClr>
                  </a:solidFill>
                  <a:latin typeface="標楷體" panose="03000509000000000000" pitchFamily="65" charset="-120"/>
                  <a:ea typeface="標楷體" panose="03000509000000000000" pitchFamily="65" charset="-120"/>
                </a:rPr>
                <a:t>拿不定主意</a:t>
              </a:r>
            </a:p>
          </p:txBody>
        </p:sp>
      </p:grpSp>
      <p:pic>
        <p:nvPicPr>
          <p:cNvPr id="42" name="圖片 41"/>
          <p:cNvPicPr>
            <a:picLocks noChangeAspect="1"/>
          </p:cNvPicPr>
          <p:nvPr/>
        </p:nvPicPr>
        <p:blipFill>
          <a:blip r:embed="rId5"/>
          <a:stretch>
            <a:fillRect/>
          </a:stretch>
        </p:blipFill>
        <p:spPr>
          <a:xfrm>
            <a:off x="3926906" y="6353208"/>
            <a:ext cx="578710" cy="216542"/>
          </a:xfrm>
          <a:prstGeom prst="rect">
            <a:avLst/>
          </a:prstGeom>
        </p:spPr>
      </p:pic>
      <p:sp>
        <p:nvSpPr>
          <p:cNvPr id="37" name="橢圓形圖說文字 36"/>
          <p:cNvSpPr/>
          <p:nvPr/>
        </p:nvSpPr>
        <p:spPr>
          <a:xfrm rot="10800000" flipV="1">
            <a:off x="766467" y="3230037"/>
            <a:ext cx="7634058" cy="858830"/>
          </a:xfrm>
          <a:prstGeom prst="wedgeEllipseCallout">
            <a:avLst>
              <a:gd name="adj1" fmla="val 56298"/>
              <a:gd name="adj2" fmla="val 46823"/>
            </a:avLst>
          </a:prstGeom>
          <a:gradFill>
            <a:gsLst>
              <a:gs pos="0">
                <a:srgbClr val="7FC04E"/>
              </a:gs>
              <a:gs pos="100000">
                <a:srgbClr val="23A289"/>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標楷體" panose="03000509000000000000" pitchFamily="65" charset="-120"/>
                <a:ea typeface="標楷體" panose="03000509000000000000" pitchFamily="65" charset="-120"/>
              </a:rPr>
              <a:t>請看看前後句子去推敲</a:t>
            </a:r>
            <a:r>
              <a:rPr lang="zh-TW" altLang="en-US" sz="2400" b="1" dirty="0">
                <a:solidFill>
                  <a:schemeClr val="tx1"/>
                </a:solidFill>
                <a:latin typeface="標楷體" panose="03000509000000000000" pitchFamily="65" charset="-120"/>
                <a:ea typeface="標楷體" panose="03000509000000000000" pitchFamily="65" charset="-120"/>
              </a:rPr>
              <a:t>「躊躇」</a:t>
            </a:r>
            <a:r>
              <a:rPr lang="zh-TW" altLang="en-US" sz="2400" dirty="0">
                <a:solidFill>
                  <a:schemeClr val="tx1"/>
                </a:solidFill>
                <a:latin typeface="標楷體" panose="03000509000000000000" pitchFamily="65" charset="-120"/>
                <a:ea typeface="標楷體" panose="03000509000000000000" pitchFamily="65" charset="-120"/>
              </a:rPr>
              <a:t>的意思</a:t>
            </a:r>
          </a:p>
        </p:txBody>
      </p:sp>
      <p:grpSp>
        <p:nvGrpSpPr>
          <p:cNvPr id="36" name="群組 35"/>
          <p:cNvGrpSpPr/>
          <p:nvPr/>
        </p:nvGrpSpPr>
        <p:grpSpPr>
          <a:xfrm>
            <a:off x="5932692" y="1736242"/>
            <a:ext cx="1217408" cy="530656"/>
            <a:chOff x="1216468" y="2721412"/>
            <a:chExt cx="1548581" cy="591526"/>
          </a:xfrm>
        </p:grpSpPr>
        <p:pic>
          <p:nvPicPr>
            <p:cNvPr id="43" name="圖片 42"/>
            <p:cNvPicPr>
              <a:picLocks noChangeAspect="1"/>
            </p:cNvPicPr>
            <p:nvPr/>
          </p:nvPicPr>
          <p:blipFill>
            <a:blip r:embed="rId9"/>
            <a:stretch>
              <a:fillRect/>
            </a:stretch>
          </p:blipFill>
          <p:spPr>
            <a:xfrm>
              <a:off x="1216468" y="2739282"/>
              <a:ext cx="1548581" cy="573656"/>
            </a:xfrm>
            <a:prstGeom prst="rect">
              <a:avLst/>
            </a:prstGeom>
          </p:spPr>
        </p:pic>
        <p:sp>
          <p:nvSpPr>
            <p:cNvPr id="44" name="矩形 43"/>
            <p:cNvSpPr/>
            <p:nvPr/>
          </p:nvSpPr>
          <p:spPr>
            <a:xfrm>
              <a:off x="1593343" y="2721412"/>
              <a:ext cx="800219" cy="461665"/>
            </a:xfrm>
            <a:prstGeom prst="rect">
              <a:avLst/>
            </a:prstGeom>
          </p:spPr>
          <p:txBody>
            <a:bodyPr wrap="none">
              <a:spAutoFit/>
            </a:bodyPr>
            <a:lstStyle/>
            <a:p>
              <a:pPr algn="ctr"/>
              <a:r>
                <a:rPr lang="zh-TW" altLang="en-US" sz="2400" dirty="0" smtClean="0">
                  <a:solidFill>
                    <a:srgbClr val="FF0000"/>
                  </a:solidFill>
                  <a:latin typeface="標楷體" panose="03000509000000000000" pitchFamily="65" charset="-120"/>
                  <a:ea typeface="標楷體" panose="03000509000000000000" pitchFamily="65" charset="-120"/>
                </a:rPr>
                <a:t>足</a:t>
              </a:r>
              <a:r>
                <a:rPr lang="zh-TW" altLang="en-US" sz="2400" dirty="0" smtClean="0">
                  <a:latin typeface="標楷體" panose="03000509000000000000" pitchFamily="65" charset="-120"/>
                  <a:ea typeface="標楷體" panose="03000509000000000000" pitchFamily="65" charset="-120"/>
                </a:rPr>
                <a:t>部</a:t>
              </a:r>
              <a:endParaRPr lang="zh-TW" altLang="en-US" sz="24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218217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000"/>
                                        <p:tgtEl>
                                          <p:spTgt spid="16"/>
                                        </p:tgtEl>
                                      </p:cBhvr>
                                    </p:animEffect>
                                    <p:anim calcmode="lin" valueType="num">
                                      <p:cBhvr>
                                        <p:cTn id="23" dur="2000" fill="hold"/>
                                        <p:tgtEl>
                                          <p:spTgt spid="16"/>
                                        </p:tgtEl>
                                        <p:attrNameLst>
                                          <p:attrName>ppt_w</p:attrName>
                                        </p:attrNameLst>
                                      </p:cBhvr>
                                      <p:tavLst>
                                        <p:tav tm="0" fmla="#ppt_w*sin(2.5*pi*$)">
                                          <p:val>
                                            <p:fltVal val="0"/>
                                          </p:val>
                                        </p:tav>
                                        <p:tav tm="100000">
                                          <p:val>
                                            <p:fltVal val="1"/>
                                          </p:val>
                                        </p:tav>
                                      </p:tavLst>
                                    </p:anim>
                                    <p:anim calcmode="lin" valueType="num">
                                      <p:cBhvr>
                                        <p:cTn id="24" dur="2000" fill="hold"/>
                                        <p:tgtEl>
                                          <p:spTgt spid="16"/>
                                        </p:tgtEl>
                                        <p:attrNameLst>
                                          <p:attrName>ppt_h</p:attrName>
                                        </p:attrNameLst>
                                      </p:cBhvr>
                                      <p:tavLst>
                                        <p:tav tm="0">
                                          <p:val>
                                            <p:strVal val="#ppt_h"/>
                                          </p:val>
                                        </p:tav>
                                        <p:tav tm="100000">
                                          <p:val>
                                            <p:strVal val="#ppt_h"/>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left)">
                                      <p:cBhvr>
                                        <p:cTn id="62" dur="500"/>
                                        <p:tgtEl>
                                          <p:spTgt spid="38"/>
                                        </p:tgtEl>
                                      </p:cBhvr>
                                    </p:animEffect>
                                  </p:childTnLst>
                                </p:cTn>
                              </p:par>
                            </p:childTnLst>
                          </p:cTn>
                        </p:par>
                        <p:par>
                          <p:cTn id="63" fill="hold">
                            <p:stCondLst>
                              <p:cond delay="500"/>
                            </p:stCondLst>
                            <p:childTnLst>
                              <p:par>
                                <p:cTn id="64" presetID="22" presetClass="entr" presetSubtype="8"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par>
                          <p:cTn id="67" fill="hold">
                            <p:stCondLst>
                              <p:cond delay="1000"/>
                            </p:stCondLst>
                            <p:childTnLst>
                              <p:par>
                                <p:cTn id="68" presetID="22" presetClass="entr" presetSubtype="8"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35" grpId="0"/>
      <p:bldP spid="38" grpId="0"/>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97489" y="3022841"/>
            <a:ext cx="3349022" cy="841814"/>
          </a:xfrm>
        </p:spPr>
        <p:txBody>
          <a:bodyPr>
            <a:normAutofit/>
          </a:bodyPr>
          <a:lstStyle/>
          <a:p>
            <a:pPr algn="ctr"/>
            <a:r>
              <a:rPr lang="zh-TW" altLang="en-US" sz="4800" b="1" dirty="0" smtClean="0">
                <a:latin typeface="標楷體" panose="03000509000000000000" pitchFamily="65" charset="-120"/>
                <a:ea typeface="標楷體" panose="03000509000000000000" pitchFamily="65" charset="-120"/>
              </a:rPr>
              <a:t>第四段</a:t>
            </a:r>
            <a:endParaRPr lang="zh-HK" altLang="en-US" sz="48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26147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
          <p:cNvSpPr txBox="1">
            <a:spLocks noChangeArrowheads="1"/>
          </p:cNvSpPr>
          <p:nvPr/>
        </p:nvSpPr>
        <p:spPr>
          <a:xfrm>
            <a:off x="1554479" y="1870029"/>
            <a:ext cx="4949559" cy="50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None/>
            </a:pPr>
            <a:r>
              <a:rPr lang="en-US" altLang="zh-TW" sz="2400" dirty="0">
                <a:ea typeface="標楷體" panose="03000509000000000000" pitchFamily="65" charset="-120"/>
              </a:rPr>
              <a:t>1.</a:t>
            </a:r>
            <a:r>
              <a:rPr lang="en-US" altLang="zh-TW" sz="2400" dirty="0">
                <a:solidFill>
                  <a:schemeClr val="accent6">
                    <a:lumMod val="50000"/>
                  </a:schemeClr>
                </a:solidFill>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託</a:t>
            </a:r>
            <a:r>
              <a:rPr lang="zh-TW" altLang="en-US" sz="2400" dirty="0">
                <a:latin typeface="標楷體" panose="03000509000000000000" pitchFamily="65" charset="-120"/>
                <a:ea typeface="標楷體" panose="03000509000000000000" pitchFamily="65" charset="-120"/>
              </a:rPr>
              <a:t>」</a:t>
            </a:r>
            <a:r>
              <a:rPr lang="zh-TW" altLang="en-US" sz="2400" dirty="0">
                <a:ea typeface="標楷體" panose="03000509000000000000" pitchFamily="65" charset="-120"/>
              </a:rPr>
              <a:t>的</a:t>
            </a:r>
            <a:r>
              <a:rPr lang="zh-TW" altLang="en-US" sz="2400" dirty="0">
                <a:latin typeface="標楷體" panose="03000509000000000000" pitchFamily="65" charset="-120"/>
                <a:ea typeface="標楷體" panose="03000509000000000000" pitchFamily="65" charset="-120"/>
              </a:rPr>
              <a:t>形旁是甚麼</a:t>
            </a:r>
            <a:r>
              <a:rPr lang="en-US" altLang="zh-TW" sz="2400" dirty="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grpSp>
        <p:nvGrpSpPr>
          <p:cNvPr id="39" name="群組 38"/>
          <p:cNvGrpSpPr/>
          <p:nvPr/>
        </p:nvGrpSpPr>
        <p:grpSpPr>
          <a:xfrm>
            <a:off x="187809" y="1791615"/>
            <a:ext cx="1397151" cy="826122"/>
            <a:chOff x="778241" y="1784736"/>
            <a:chExt cx="2105635" cy="1245042"/>
          </a:xfrm>
        </p:grpSpPr>
        <p:pic>
          <p:nvPicPr>
            <p:cNvPr id="43" name="圖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47" name="矩形 46"/>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48" name="矩形 47"/>
          <p:cNvSpPr/>
          <p:nvPr/>
        </p:nvSpPr>
        <p:spPr>
          <a:xfrm>
            <a:off x="1563140" y="2346284"/>
            <a:ext cx="5479385" cy="461665"/>
          </a:xfrm>
          <a:prstGeom prst="rect">
            <a:avLst/>
          </a:prstGeom>
        </p:spPr>
        <p:txBody>
          <a:bodyPr wrap="none">
            <a:spAutoFit/>
          </a:bodyPr>
          <a:lstStyle/>
          <a:p>
            <a:pPr>
              <a:spcBef>
                <a:spcPct val="50000"/>
              </a:spcBef>
            </a:pPr>
            <a:r>
              <a:rPr lang="en-US" altLang="zh-TW" sz="2400" dirty="0">
                <a:ea typeface="標楷體" panose="03000509000000000000" pitchFamily="65" charset="-120"/>
              </a:rPr>
              <a:t>2.</a:t>
            </a:r>
            <a:r>
              <a:rPr lang="zh-TW" altLang="en-US" sz="2400" dirty="0">
                <a:ea typeface="標楷體" panose="03000509000000000000" pitchFamily="65" charset="-120"/>
              </a:rPr>
              <a:t> </a:t>
            </a:r>
            <a:r>
              <a:rPr lang="zh-TW" altLang="en-US" sz="2400" dirty="0" smtClean="0">
                <a:ea typeface="標楷體" panose="03000509000000000000" pitchFamily="65" charset="-120"/>
              </a:rPr>
              <a:t> 從</a:t>
            </a:r>
            <a:r>
              <a:rPr lang="zh-TW" altLang="en-US" sz="2400" dirty="0">
                <a:latin typeface="標楷體" panose="03000509000000000000" pitchFamily="65" charset="-120"/>
                <a:ea typeface="標楷體" panose="03000509000000000000" pitchFamily="65" charset="-120"/>
              </a:rPr>
              <a:t>「</a:t>
            </a:r>
            <a:r>
              <a:rPr lang="zh-TW" altLang="en-US" sz="2400" b="1" dirty="0">
                <a:solidFill>
                  <a:srgbClr val="FF0000"/>
                </a:solidFill>
                <a:latin typeface="標楷體" panose="03000509000000000000" pitchFamily="65" charset="-120"/>
                <a:ea typeface="標楷體" panose="03000509000000000000" pitchFamily="65" charset="-120"/>
              </a:rPr>
              <a:t>言</a:t>
            </a:r>
            <a:r>
              <a:rPr lang="zh-TW" altLang="en-US" sz="2400" dirty="0">
                <a:latin typeface="標楷體" panose="03000509000000000000" pitchFamily="65" charset="-120"/>
                <a:ea typeface="標楷體" panose="03000509000000000000" pitchFamily="65" charset="-120"/>
              </a:rPr>
              <a:t>」推測「</a:t>
            </a:r>
            <a:r>
              <a:rPr lang="zh-TW" altLang="en-US" sz="2400" b="1" dirty="0">
                <a:latin typeface="標楷體" panose="03000509000000000000" pitchFamily="65" charset="-120"/>
                <a:ea typeface="標楷體" panose="03000509000000000000" pitchFamily="65" charset="-120"/>
              </a:rPr>
              <a:t>託</a:t>
            </a:r>
            <a:r>
              <a:rPr lang="zh-TW" altLang="en-US" sz="2400" dirty="0">
                <a:latin typeface="標楷體" panose="03000509000000000000" pitchFamily="65" charset="-120"/>
                <a:ea typeface="標楷體" panose="03000509000000000000" pitchFamily="65" charset="-120"/>
              </a:rPr>
              <a:t>」字與甚麼有關？</a:t>
            </a:r>
          </a:p>
        </p:txBody>
      </p:sp>
      <p:grpSp>
        <p:nvGrpSpPr>
          <p:cNvPr id="49" name="群組 48"/>
          <p:cNvGrpSpPr/>
          <p:nvPr/>
        </p:nvGrpSpPr>
        <p:grpSpPr>
          <a:xfrm>
            <a:off x="6145933" y="1827028"/>
            <a:ext cx="1548581" cy="591526"/>
            <a:chOff x="1216468" y="2721412"/>
            <a:chExt cx="1548581" cy="591526"/>
          </a:xfrm>
        </p:grpSpPr>
        <p:pic>
          <p:nvPicPr>
            <p:cNvPr id="50" name="圖片 49"/>
            <p:cNvPicPr>
              <a:picLocks noChangeAspect="1"/>
            </p:cNvPicPr>
            <p:nvPr/>
          </p:nvPicPr>
          <p:blipFill>
            <a:blip r:embed="rId4"/>
            <a:stretch>
              <a:fillRect/>
            </a:stretch>
          </p:blipFill>
          <p:spPr>
            <a:xfrm>
              <a:off x="1216468" y="2739282"/>
              <a:ext cx="1548581" cy="573656"/>
            </a:xfrm>
            <a:prstGeom prst="rect">
              <a:avLst/>
            </a:prstGeom>
          </p:spPr>
        </p:pic>
        <p:sp>
          <p:nvSpPr>
            <p:cNvPr id="51" name="矩形 50"/>
            <p:cNvSpPr/>
            <p:nvPr/>
          </p:nvSpPr>
          <p:spPr>
            <a:xfrm>
              <a:off x="1593343" y="2721412"/>
              <a:ext cx="800219" cy="461665"/>
            </a:xfrm>
            <a:prstGeom prst="rect">
              <a:avLst/>
            </a:prstGeom>
          </p:spPr>
          <p:txBody>
            <a:bodyPr wrap="none">
              <a:spAutoFit/>
            </a:bodyPr>
            <a:lstStyle/>
            <a:p>
              <a:pPr algn="ctr"/>
              <a:r>
                <a:rPr lang="zh-TW" altLang="en-US" sz="2400" dirty="0">
                  <a:solidFill>
                    <a:srgbClr val="FF0000"/>
                  </a:solidFill>
                  <a:ea typeface="標楷體" panose="03000509000000000000" pitchFamily="65" charset="-120"/>
                </a:rPr>
                <a:t>言</a:t>
              </a:r>
              <a:r>
                <a:rPr lang="zh-TW" altLang="en-US" sz="2400" dirty="0">
                  <a:latin typeface="標楷體" panose="03000509000000000000" pitchFamily="65" charset="-120"/>
                  <a:ea typeface="標楷體" panose="03000509000000000000" pitchFamily="65" charset="-120"/>
                </a:rPr>
                <a:t>部</a:t>
              </a:r>
            </a:p>
          </p:txBody>
        </p:sp>
      </p:grpSp>
      <p:grpSp>
        <p:nvGrpSpPr>
          <p:cNvPr id="52" name="群組 51"/>
          <p:cNvGrpSpPr/>
          <p:nvPr/>
        </p:nvGrpSpPr>
        <p:grpSpPr>
          <a:xfrm>
            <a:off x="1446062" y="1197"/>
            <a:ext cx="6251876" cy="1295791"/>
            <a:chOff x="1579139" y="1588972"/>
            <a:chExt cx="6251876" cy="1295791"/>
          </a:xfrm>
        </p:grpSpPr>
        <p:pic>
          <p:nvPicPr>
            <p:cNvPr id="53" name="圖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54" name="矩形 53"/>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囑託</a:t>
              </a:r>
              <a:endParaRPr lang="zh-HK" altLang="en-US" sz="4400" b="1" dirty="0">
                <a:latin typeface="標楷體" panose="03000509000000000000" pitchFamily="65" charset="-120"/>
                <a:ea typeface="標楷體" panose="03000509000000000000" pitchFamily="65" charset="-120"/>
              </a:endParaRPr>
            </a:p>
          </p:txBody>
        </p:sp>
      </p:grpSp>
      <p:pic>
        <p:nvPicPr>
          <p:cNvPr id="55" name="圖片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000" y="3121271"/>
            <a:ext cx="7200000" cy="360523"/>
          </a:xfrm>
          <a:prstGeom prst="rect">
            <a:avLst/>
          </a:prstGeom>
        </p:spPr>
      </p:pic>
      <p:grpSp>
        <p:nvGrpSpPr>
          <p:cNvPr id="56" name="群組 55"/>
          <p:cNvGrpSpPr/>
          <p:nvPr/>
        </p:nvGrpSpPr>
        <p:grpSpPr>
          <a:xfrm>
            <a:off x="5139030" y="5740725"/>
            <a:ext cx="3240137" cy="1158240"/>
            <a:chOff x="778828" y="5440265"/>
            <a:chExt cx="3240137" cy="1158240"/>
          </a:xfrm>
        </p:grpSpPr>
        <p:pic>
          <p:nvPicPr>
            <p:cNvPr id="57" name="圖片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828" y="5440265"/>
              <a:ext cx="3240137" cy="1158240"/>
            </a:xfrm>
            <a:prstGeom prst="rect">
              <a:avLst/>
            </a:prstGeom>
          </p:spPr>
        </p:pic>
        <p:sp>
          <p:nvSpPr>
            <p:cNvPr id="58" name="矩形 57"/>
            <p:cNvSpPr/>
            <p:nvPr/>
          </p:nvSpPr>
          <p:spPr>
            <a:xfrm>
              <a:off x="1152401" y="5674160"/>
              <a:ext cx="2262158" cy="646331"/>
            </a:xfrm>
            <a:prstGeom prst="rect">
              <a:avLst/>
            </a:prstGeom>
          </p:spPr>
          <p:txBody>
            <a:bodyPr wrap="none">
              <a:spAutoFit/>
            </a:bodyPr>
            <a:lstStyle/>
            <a:p>
              <a:r>
                <a:rPr lang="zh-HK" altLang="en-US" sz="3600" b="1" dirty="0" smtClean="0">
                  <a:solidFill>
                    <a:schemeClr val="bg2">
                      <a:lumMod val="25000"/>
                    </a:schemeClr>
                  </a:solidFill>
                  <a:latin typeface="標楷體" panose="03000509000000000000" pitchFamily="65" charset="-120"/>
                  <a:ea typeface="標楷體" panose="03000509000000000000" pitchFamily="65" charset="-120"/>
                </a:rPr>
                <a:t>叮</a:t>
              </a:r>
              <a:r>
                <a:rPr lang="zh-TW" altLang="en-US" sz="3600" b="1" dirty="0" smtClean="0">
                  <a:solidFill>
                    <a:schemeClr val="bg2">
                      <a:lumMod val="25000"/>
                    </a:schemeClr>
                  </a:solidFill>
                  <a:latin typeface="標楷體" panose="03000509000000000000" pitchFamily="65" charset="-120"/>
                  <a:ea typeface="標楷體" panose="03000509000000000000" pitchFamily="65" charset="-120"/>
                </a:rPr>
                <a:t>囑</a:t>
              </a:r>
              <a:r>
                <a:rPr lang="en-US" altLang="zh-TW" sz="3600" b="1" dirty="0" smtClean="0">
                  <a:solidFill>
                    <a:schemeClr val="bg2">
                      <a:lumMod val="25000"/>
                    </a:schemeClr>
                  </a:solidFill>
                  <a:latin typeface="標楷體" panose="03000509000000000000" pitchFamily="65" charset="-120"/>
                  <a:ea typeface="標楷體" panose="03000509000000000000" pitchFamily="65" charset="-120"/>
                </a:rPr>
                <a:t>/</a:t>
              </a:r>
              <a:r>
                <a:rPr lang="zh-TW" altLang="en-US" sz="3600" b="1" dirty="0" smtClean="0">
                  <a:solidFill>
                    <a:schemeClr val="bg2">
                      <a:lumMod val="25000"/>
                    </a:schemeClr>
                  </a:solidFill>
                  <a:latin typeface="標楷體" panose="03000509000000000000" pitchFamily="65" charset="-120"/>
                  <a:ea typeface="標楷體" panose="03000509000000000000" pitchFamily="65" charset="-120"/>
                </a:rPr>
                <a:t>託</a:t>
              </a:r>
              <a:r>
                <a:rPr lang="zh-HK" altLang="en-US" sz="3600" b="1" dirty="0">
                  <a:solidFill>
                    <a:schemeClr val="bg2">
                      <a:lumMod val="25000"/>
                    </a:schemeClr>
                  </a:solidFill>
                  <a:latin typeface="標楷體" panose="03000509000000000000" pitchFamily="65" charset="-120"/>
                  <a:ea typeface="標楷體" panose="03000509000000000000" pitchFamily="65" charset="-120"/>
                </a:rPr>
                <a:t>咐</a:t>
              </a:r>
            </a:p>
          </p:txBody>
        </p:sp>
      </p:grpSp>
      <p:sp>
        <p:nvSpPr>
          <p:cNvPr id="59" name="矩形 58"/>
          <p:cNvSpPr/>
          <p:nvPr/>
        </p:nvSpPr>
        <p:spPr>
          <a:xfrm>
            <a:off x="972011" y="6027360"/>
            <a:ext cx="3057247" cy="584775"/>
          </a:xfrm>
          <a:prstGeom prst="rect">
            <a:avLst/>
          </a:prstGeom>
        </p:spPr>
        <p:txBody>
          <a:bodyPr wrap="none">
            <a:spAutoFit/>
          </a:bodyPr>
          <a:lstStyle/>
          <a:p>
            <a:r>
              <a:rPr lang="zh-TW" altLang="en-US" sz="3200"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囑託</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pic>
        <p:nvPicPr>
          <p:cNvPr id="60" name="圖片 59"/>
          <p:cNvPicPr>
            <a:picLocks noChangeAspect="1"/>
          </p:cNvPicPr>
          <p:nvPr/>
        </p:nvPicPr>
        <p:blipFill>
          <a:blip r:embed="rId8"/>
          <a:stretch>
            <a:fillRect/>
          </a:stretch>
        </p:blipFill>
        <p:spPr>
          <a:xfrm>
            <a:off x="4294789" y="6189515"/>
            <a:ext cx="578710" cy="216542"/>
          </a:xfrm>
          <a:prstGeom prst="rect">
            <a:avLst/>
          </a:prstGeom>
        </p:spPr>
      </p:pic>
      <p:grpSp>
        <p:nvGrpSpPr>
          <p:cNvPr id="61" name="群組 60"/>
          <p:cNvGrpSpPr/>
          <p:nvPr/>
        </p:nvGrpSpPr>
        <p:grpSpPr>
          <a:xfrm>
            <a:off x="211609" y="4273350"/>
            <a:ext cx="1598151" cy="1598151"/>
            <a:chOff x="702993" y="2529830"/>
            <a:chExt cx="3183207" cy="3183207"/>
          </a:xfrm>
        </p:grpSpPr>
        <p:pic>
          <p:nvPicPr>
            <p:cNvPr id="62" name="圖片 6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63" name="文字方塊 62"/>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囑</a:t>
              </a:r>
              <a:endParaRPr lang="zh-HK" altLang="en-US" sz="3200" dirty="0">
                <a:latin typeface="標楷體" panose="03000509000000000000" pitchFamily="65" charset="-120"/>
                <a:ea typeface="標楷體" panose="03000509000000000000" pitchFamily="65" charset="-120"/>
              </a:endParaRPr>
            </a:p>
          </p:txBody>
        </p:sp>
      </p:grpSp>
      <p:grpSp>
        <p:nvGrpSpPr>
          <p:cNvPr id="64" name="群組 63"/>
          <p:cNvGrpSpPr/>
          <p:nvPr/>
        </p:nvGrpSpPr>
        <p:grpSpPr>
          <a:xfrm>
            <a:off x="2756997" y="4246751"/>
            <a:ext cx="1680715" cy="1680715"/>
            <a:chOff x="2668511" y="4102055"/>
            <a:chExt cx="1680715" cy="1680715"/>
          </a:xfrm>
        </p:grpSpPr>
        <p:pic>
          <p:nvPicPr>
            <p:cNvPr id="65" name="圖片 6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66" name="文字方塊 65"/>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叮囑</a:t>
              </a:r>
              <a:endParaRPr lang="zh-HK" altLang="en-US" sz="3200" dirty="0">
                <a:latin typeface="標楷體" panose="03000509000000000000" pitchFamily="65" charset="-120"/>
                <a:ea typeface="標楷體" panose="03000509000000000000" pitchFamily="65" charset="-120"/>
              </a:endParaRPr>
            </a:p>
          </p:txBody>
        </p:sp>
      </p:grpSp>
      <p:pic>
        <p:nvPicPr>
          <p:cNvPr id="67" name="圖片 66"/>
          <p:cNvPicPr>
            <a:picLocks noChangeAspect="1"/>
          </p:cNvPicPr>
          <p:nvPr/>
        </p:nvPicPr>
        <p:blipFill>
          <a:blip r:embed="rId11"/>
          <a:stretch>
            <a:fillRect/>
          </a:stretch>
        </p:blipFill>
        <p:spPr>
          <a:xfrm flipH="1">
            <a:off x="1893519" y="4914128"/>
            <a:ext cx="773797" cy="316296"/>
          </a:xfrm>
          <a:prstGeom prst="rect">
            <a:avLst/>
          </a:prstGeom>
        </p:spPr>
      </p:pic>
      <p:grpSp>
        <p:nvGrpSpPr>
          <p:cNvPr id="68" name="群組 67"/>
          <p:cNvGrpSpPr/>
          <p:nvPr/>
        </p:nvGrpSpPr>
        <p:grpSpPr>
          <a:xfrm>
            <a:off x="4779776" y="4305060"/>
            <a:ext cx="1598151" cy="1598151"/>
            <a:chOff x="702993" y="2529830"/>
            <a:chExt cx="3183207" cy="3183207"/>
          </a:xfrm>
        </p:grpSpPr>
        <p:pic>
          <p:nvPicPr>
            <p:cNvPr id="69" name="圖片 6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70" name="文字方塊 69"/>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託</a:t>
              </a:r>
              <a:endParaRPr lang="zh-HK" altLang="en-US" sz="3200" dirty="0">
                <a:latin typeface="標楷體" panose="03000509000000000000" pitchFamily="65" charset="-120"/>
                <a:ea typeface="標楷體" panose="03000509000000000000" pitchFamily="65" charset="-120"/>
              </a:endParaRPr>
            </a:p>
          </p:txBody>
        </p:sp>
      </p:grpSp>
      <p:pic>
        <p:nvPicPr>
          <p:cNvPr id="71" name="圖片 70"/>
          <p:cNvPicPr>
            <a:picLocks noChangeAspect="1"/>
          </p:cNvPicPr>
          <p:nvPr/>
        </p:nvPicPr>
        <p:blipFill>
          <a:blip r:embed="rId11"/>
          <a:stretch>
            <a:fillRect/>
          </a:stretch>
        </p:blipFill>
        <p:spPr>
          <a:xfrm flipH="1">
            <a:off x="6461686" y="4945838"/>
            <a:ext cx="773797" cy="316296"/>
          </a:xfrm>
          <a:prstGeom prst="rect">
            <a:avLst/>
          </a:prstGeom>
        </p:spPr>
      </p:pic>
      <p:grpSp>
        <p:nvGrpSpPr>
          <p:cNvPr id="72" name="群組 71"/>
          <p:cNvGrpSpPr/>
          <p:nvPr/>
        </p:nvGrpSpPr>
        <p:grpSpPr>
          <a:xfrm>
            <a:off x="7319242" y="4240519"/>
            <a:ext cx="1680715" cy="1680715"/>
            <a:chOff x="2668511" y="4102055"/>
            <a:chExt cx="1680715" cy="1680715"/>
          </a:xfrm>
        </p:grpSpPr>
        <p:pic>
          <p:nvPicPr>
            <p:cNvPr id="73" name="圖片 7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74" name="文字方塊 73"/>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託咐</a:t>
              </a:r>
              <a:endParaRPr lang="zh-HK" altLang="en-US" sz="3200" dirty="0">
                <a:latin typeface="標楷體" panose="03000509000000000000" pitchFamily="65" charset="-120"/>
                <a:ea typeface="標楷體" panose="03000509000000000000" pitchFamily="65" charset="-120"/>
              </a:endParaRPr>
            </a:p>
          </p:txBody>
        </p:sp>
      </p:grpSp>
      <p:sp>
        <p:nvSpPr>
          <p:cNvPr id="75" name="橢圓形圖說文字 74"/>
          <p:cNvSpPr/>
          <p:nvPr/>
        </p:nvSpPr>
        <p:spPr>
          <a:xfrm rot="10800000" flipV="1">
            <a:off x="755619" y="3389147"/>
            <a:ext cx="7634058" cy="858830"/>
          </a:xfrm>
          <a:prstGeom prst="wedgeEllipseCallout">
            <a:avLst>
              <a:gd name="adj1" fmla="val 56298"/>
              <a:gd name="adj2" fmla="val 46823"/>
            </a:avLst>
          </a:prstGeom>
          <a:gradFill>
            <a:gsLst>
              <a:gs pos="0">
                <a:srgbClr val="23A289"/>
              </a:gs>
              <a:gs pos="100000">
                <a:srgbClr val="7FC04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標楷體" panose="03000509000000000000" pitchFamily="65" charset="-120"/>
                <a:ea typeface="標楷體" panose="03000509000000000000" pitchFamily="65" charset="-120"/>
              </a:rPr>
              <a:t>請分別為</a:t>
            </a:r>
          </a:p>
          <a:p>
            <a:pPr algn="ctr"/>
            <a:r>
              <a:rPr lang="zh-TW" altLang="en-US" sz="2400" b="1" dirty="0">
                <a:solidFill>
                  <a:schemeClr val="tx1"/>
                </a:solidFill>
                <a:latin typeface="標楷體" panose="03000509000000000000" pitchFamily="65" charset="-120"/>
                <a:ea typeface="標楷體" panose="03000509000000000000" pitchFamily="65" charset="-120"/>
              </a:rPr>
              <a:t>「囑」</a:t>
            </a:r>
            <a:r>
              <a:rPr lang="zh-TW" altLang="en-US" sz="2400" dirty="0">
                <a:solidFill>
                  <a:schemeClr val="tx1"/>
                </a:solidFill>
                <a:latin typeface="標楷體" panose="03000509000000000000" pitchFamily="65" charset="-120"/>
                <a:ea typeface="標楷體" panose="03000509000000000000" pitchFamily="65" charset="-120"/>
              </a:rPr>
              <a:t>及</a:t>
            </a:r>
            <a:r>
              <a:rPr lang="zh-TW" altLang="en-US" sz="2400" b="1" dirty="0">
                <a:solidFill>
                  <a:schemeClr val="tx1"/>
                </a:solidFill>
                <a:latin typeface="標楷體" panose="03000509000000000000" pitchFamily="65" charset="-120"/>
                <a:ea typeface="標楷體" panose="03000509000000000000" pitchFamily="65" charset="-120"/>
              </a:rPr>
              <a:t>「託」</a:t>
            </a:r>
            <a:r>
              <a:rPr lang="zh-TW" altLang="en-US" sz="2400" dirty="0">
                <a:solidFill>
                  <a:schemeClr val="tx1"/>
                </a:solidFill>
                <a:latin typeface="標楷體" panose="03000509000000000000" pitchFamily="65" charset="-120"/>
                <a:ea typeface="標楷體" panose="03000509000000000000" pitchFamily="65" charset="-120"/>
              </a:rPr>
              <a:t>配上適當詞語</a:t>
            </a:r>
            <a:endParaRPr lang="zh-HK" altLang="en-US" sz="2400" dirty="0">
              <a:solidFill>
                <a:schemeClr val="tx1"/>
              </a:solidFill>
              <a:latin typeface="標楷體" panose="03000509000000000000" pitchFamily="65" charset="-120"/>
              <a:ea typeface="標楷體" panose="03000509000000000000" pitchFamily="65" charset="-120"/>
            </a:endParaRPr>
          </a:p>
        </p:txBody>
      </p:sp>
      <p:grpSp>
        <p:nvGrpSpPr>
          <p:cNvPr id="34" name="群組 33"/>
          <p:cNvGrpSpPr/>
          <p:nvPr/>
        </p:nvGrpSpPr>
        <p:grpSpPr>
          <a:xfrm>
            <a:off x="1658470" y="2784330"/>
            <a:ext cx="3315558" cy="461665"/>
            <a:chOff x="1708554" y="3166723"/>
            <a:chExt cx="3265532" cy="461665"/>
          </a:xfrm>
        </p:grpSpPr>
        <p:sp>
          <p:nvSpPr>
            <p:cNvPr id="35" name="矩形 34"/>
            <p:cNvSpPr/>
            <p:nvPr/>
          </p:nvSpPr>
          <p:spPr>
            <a:xfrm>
              <a:off x="2299956" y="3166723"/>
              <a:ext cx="2674130" cy="461665"/>
            </a:xfrm>
            <a:prstGeom prst="rect">
              <a:avLst/>
            </a:prstGeom>
          </p:spPr>
          <p:txBody>
            <a:bodyPr wrap="square">
              <a:spAutoFit/>
            </a:bodyPr>
            <a:lstStyle/>
            <a:p>
              <a:r>
                <a:rPr lang="zh-TW" altLang="en-US" sz="2400" dirty="0" smtClean="0">
                  <a:solidFill>
                    <a:prstClr val="black"/>
                  </a:solidFill>
                  <a:latin typeface="標楷體" panose="03000509000000000000" pitchFamily="65" charset="-120"/>
                  <a:ea typeface="標楷體" panose="03000509000000000000" pitchFamily="65" charset="-120"/>
                </a:rPr>
                <a:t>與說話有關</a:t>
              </a:r>
              <a:endParaRPr lang="en-US" altLang="zh-TW" sz="2400" dirty="0">
                <a:solidFill>
                  <a:prstClr val="black"/>
                </a:solidFill>
                <a:latin typeface="標楷體" panose="03000509000000000000" pitchFamily="65" charset="-120"/>
                <a:ea typeface="標楷體" panose="03000509000000000000" pitchFamily="65" charset="-120"/>
              </a:endParaRPr>
            </a:p>
          </p:txBody>
        </p:sp>
        <p:pic>
          <p:nvPicPr>
            <p:cNvPr id="36" name="圖片 35"/>
            <p:cNvPicPr>
              <a:picLocks noChangeAspect="1"/>
            </p:cNvPicPr>
            <p:nvPr/>
          </p:nvPicPr>
          <p:blipFill>
            <a:blip r:embed="rId8"/>
            <a:stretch>
              <a:fillRect/>
            </a:stretch>
          </p:blipFill>
          <p:spPr>
            <a:xfrm>
              <a:off x="1708554" y="3345579"/>
              <a:ext cx="569978" cy="216542"/>
            </a:xfrm>
            <a:prstGeom prst="rect">
              <a:avLst/>
            </a:prstGeom>
          </p:spPr>
        </p:pic>
      </p:grpSp>
    </p:spTree>
    <p:extLst>
      <p:ext uri="{BB962C8B-B14F-4D97-AF65-F5344CB8AC3E}">
        <p14:creationId xmlns:p14="http://schemas.microsoft.com/office/powerpoint/2010/main" val="320810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1000"/>
                                        <p:tgtEl>
                                          <p:spTgt spid="75"/>
                                        </p:tgtEl>
                                      </p:cBhvr>
                                    </p:animEffect>
                                    <p:anim calcmode="lin" valueType="num">
                                      <p:cBhvr>
                                        <p:cTn id="33" dur="1000" fill="hold"/>
                                        <p:tgtEl>
                                          <p:spTgt spid="75"/>
                                        </p:tgtEl>
                                        <p:attrNameLst>
                                          <p:attrName>ppt_x</p:attrName>
                                        </p:attrNameLst>
                                      </p:cBhvr>
                                      <p:tavLst>
                                        <p:tav tm="0">
                                          <p:val>
                                            <p:strVal val="#ppt_x"/>
                                          </p:val>
                                        </p:tav>
                                        <p:tav tm="100000">
                                          <p:val>
                                            <p:strVal val="#ppt_x"/>
                                          </p:val>
                                        </p:tav>
                                      </p:tavLst>
                                    </p:anim>
                                    <p:anim calcmode="lin" valueType="num">
                                      <p:cBhvr>
                                        <p:cTn id="34"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additive="base">
                                        <p:cTn id="39" dur="500" fill="hold"/>
                                        <p:tgtEl>
                                          <p:spTgt spid="61"/>
                                        </p:tgtEl>
                                        <p:attrNameLst>
                                          <p:attrName>ppt_x</p:attrName>
                                        </p:attrNameLst>
                                      </p:cBhvr>
                                      <p:tavLst>
                                        <p:tav tm="0">
                                          <p:val>
                                            <p:strVal val="#ppt_x"/>
                                          </p:val>
                                        </p:tav>
                                        <p:tav tm="100000">
                                          <p:val>
                                            <p:strVal val="#ppt_x"/>
                                          </p:val>
                                        </p:tav>
                                      </p:tavLst>
                                    </p:anim>
                                    <p:anim calcmode="lin" valueType="num">
                                      <p:cBhvr additive="base">
                                        <p:cTn id="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500"/>
                            </p:stCondLst>
                            <p:childTnLst>
                              <p:par>
                                <p:cTn id="47" presetID="22" presetClass="entr" presetSubtype="8"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left)">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additive="base">
                                        <p:cTn id="54" dur="500" fill="hold"/>
                                        <p:tgtEl>
                                          <p:spTgt spid="68"/>
                                        </p:tgtEl>
                                        <p:attrNameLst>
                                          <p:attrName>ppt_x</p:attrName>
                                        </p:attrNameLst>
                                      </p:cBhvr>
                                      <p:tavLst>
                                        <p:tav tm="0">
                                          <p:val>
                                            <p:strVal val="#ppt_x"/>
                                          </p:val>
                                        </p:tav>
                                        <p:tav tm="100000">
                                          <p:val>
                                            <p:strVal val="#ppt_x"/>
                                          </p:val>
                                        </p:tav>
                                      </p:tavLst>
                                    </p:anim>
                                    <p:anim calcmode="lin" valueType="num">
                                      <p:cBhvr additive="base">
                                        <p:cTn id="55"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wipe(left)">
                                      <p:cBhvr>
                                        <p:cTn id="60" dur="500"/>
                                        <p:tgtEl>
                                          <p:spTgt spid="71"/>
                                        </p:tgtEl>
                                      </p:cBhvr>
                                    </p:animEffect>
                                  </p:childTnLst>
                                </p:cTn>
                              </p:par>
                            </p:childTnLst>
                          </p:cTn>
                        </p:par>
                        <p:par>
                          <p:cTn id="61" fill="hold">
                            <p:stCondLst>
                              <p:cond delay="500"/>
                            </p:stCondLst>
                            <p:childTnLst>
                              <p:par>
                                <p:cTn id="62" presetID="22" presetClass="entr" presetSubtype="8" fill="hold" nodeType="after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500"/>
                                        <p:tgtEl>
                                          <p:spTgt spid="7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left)">
                                      <p:cBhvr>
                                        <p:cTn id="69" dur="500"/>
                                        <p:tgtEl>
                                          <p:spTgt spid="59"/>
                                        </p:tgtEl>
                                      </p:cBhvr>
                                    </p:animEffect>
                                  </p:childTnLst>
                                </p:cTn>
                              </p:par>
                            </p:childTnLst>
                          </p:cTn>
                        </p:par>
                        <p:par>
                          <p:cTn id="70" fill="hold">
                            <p:stCondLst>
                              <p:cond delay="500"/>
                            </p:stCondLst>
                            <p:childTnLst>
                              <p:par>
                                <p:cTn id="71" presetID="22" presetClass="entr" presetSubtype="8"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left)">
                                      <p:cBhvr>
                                        <p:cTn id="73" dur="500"/>
                                        <p:tgtEl>
                                          <p:spTgt spid="60"/>
                                        </p:tgtEl>
                                      </p:cBhvr>
                                    </p:animEffect>
                                  </p:childTnLst>
                                </p:cTn>
                              </p:par>
                            </p:childTnLst>
                          </p:cTn>
                        </p:par>
                        <p:par>
                          <p:cTn id="74" fill="hold">
                            <p:stCondLst>
                              <p:cond delay="1000"/>
                            </p:stCondLst>
                            <p:childTnLst>
                              <p:par>
                                <p:cTn id="75" presetID="22" presetClass="entr" presetSubtype="8" fill="hold" nodeType="after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wipe(left)">
                                      <p:cBhvr>
                                        <p:cTn id="7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8" grpId="0"/>
      <p:bldP spid="59" grpId="0"/>
      <p:bldP spid="7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1446062" y="1197"/>
            <a:ext cx="6251876" cy="1295791"/>
            <a:chOff x="1579139" y="1588972"/>
            <a:chExt cx="6251876" cy="1295791"/>
          </a:xfrm>
        </p:grpSpPr>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9" name="矩形 8"/>
            <p:cNvSpPr/>
            <p:nvPr/>
          </p:nvSpPr>
          <p:spPr>
            <a:xfrm>
              <a:off x="4342111" y="1901980"/>
              <a:ext cx="748923"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迂</a:t>
              </a:r>
              <a:endParaRPr lang="zh-HK" altLang="en-US" sz="4400" b="1" dirty="0">
                <a:latin typeface="標楷體" panose="03000509000000000000" pitchFamily="65" charset="-120"/>
                <a:ea typeface="標楷體" panose="03000509000000000000" pitchFamily="65" charset="-120"/>
              </a:endParaRPr>
            </a:p>
          </p:txBody>
        </p:sp>
      </p:grpSp>
      <p:grpSp>
        <p:nvGrpSpPr>
          <p:cNvPr id="10" name="群組 9"/>
          <p:cNvGrpSpPr/>
          <p:nvPr/>
        </p:nvGrpSpPr>
        <p:grpSpPr>
          <a:xfrm>
            <a:off x="376454" y="1585458"/>
            <a:ext cx="8401785" cy="700351"/>
            <a:chOff x="452654" y="2678047"/>
            <a:chExt cx="8401785" cy="700351"/>
          </a:xfrm>
        </p:grpSpPr>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654" y="2678047"/>
              <a:ext cx="8401785" cy="700351"/>
            </a:xfrm>
            <a:prstGeom prst="rect">
              <a:avLst/>
            </a:prstGeom>
          </p:spPr>
        </p:pic>
        <p:sp>
          <p:nvSpPr>
            <p:cNvPr id="12" name="Text Box 5"/>
            <p:cNvSpPr txBox="1">
              <a:spLocks noChangeArrowheads="1"/>
            </p:cNvSpPr>
            <p:nvPr/>
          </p:nvSpPr>
          <p:spPr bwMode="auto">
            <a:xfrm>
              <a:off x="563363" y="2715163"/>
              <a:ext cx="826111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zh-TW" altLang="en-US" sz="2800" dirty="0">
                  <a:solidFill>
                    <a:schemeClr val="bg1"/>
                  </a:solidFill>
                  <a:latin typeface="標楷體" panose="03000509000000000000" pitchFamily="65" charset="-120"/>
                  <a:ea typeface="標楷體" panose="03000509000000000000" pitchFamily="65" charset="-120"/>
                </a:rPr>
                <a:t>我們先用「迂」字配詞</a:t>
              </a:r>
            </a:p>
          </p:txBody>
        </p:sp>
      </p:grpSp>
      <p:grpSp>
        <p:nvGrpSpPr>
          <p:cNvPr id="13" name="群組 12"/>
          <p:cNvGrpSpPr/>
          <p:nvPr/>
        </p:nvGrpSpPr>
        <p:grpSpPr>
          <a:xfrm>
            <a:off x="2512358" y="2109132"/>
            <a:ext cx="1446144" cy="1233647"/>
            <a:chOff x="702993" y="2529830"/>
            <a:chExt cx="3183207" cy="3183207"/>
          </a:xfrm>
        </p:grpSpPr>
        <p:pic>
          <p:nvPicPr>
            <p:cNvPr id="14" name="圖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15" name="文字方塊 14"/>
            <p:cNvSpPr txBox="1"/>
            <p:nvPr/>
          </p:nvSpPr>
          <p:spPr>
            <a:xfrm>
              <a:off x="1258163" y="3415438"/>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迂</a:t>
              </a:r>
              <a:endParaRPr lang="zh-HK" altLang="en-US" sz="3200" dirty="0">
                <a:latin typeface="標楷體" panose="03000509000000000000" pitchFamily="65" charset="-120"/>
                <a:ea typeface="標楷體" panose="03000509000000000000" pitchFamily="65" charset="-120"/>
              </a:endParaRPr>
            </a:p>
          </p:txBody>
        </p:sp>
      </p:grpSp>
      <p:grpSp>
        <p:nvGrpSpPr>
          <p:cNvPr id="16" name="群組 15"/>
          <p:cNvGrpSpPr/>
          <p:nvPr/>
        </p:nvGrpSpPr>
        <p:grpSpPr>
          <a:xfrm>
            <a:off x="5057745" y="2101366"/>
            <a:ext cx="1520855" cy="1297379"/>
            <a:chOff x="2668511" y="4102055"/>
            <a:chExt cx="1680715" cy="1680715"/>
          </a:xfrm>
        </p:grpSpPr>
        <p:pic>
          <p:nvPicPr>
            <p:cNvPr id="17" name="圖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18" name="文字方塊 17"/>
            <p:cNvSpPr txBox="1"/>
            <p:nvPr/>
          </p:nvSpPr>
          <p:spPr>
            <a:xfrm>
              <a:off x="2789611" y="4618655"/>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迂腐</a:t>
              </a:r>
              <a:endParaRPr lang="zh-HK" altLang="en-US" sz="3200" dirty="0">
                <a:latin typeface="標楷體" panose="03000509000000000000" pitchFamily="65" charset="-120"/>
                <a:ea typeface="標楷體" panose="03000509000000000000" pitchFamily="65" charset="-120"/>
              </a:endParaRPr>
            </a:p>
          </p:txBody>
        </p:sp>
      </p:grpSp>
      <p:pic>
        <p:nvPicPr>
          <p:cNvPr id="19" name="圖片 18"/>
          <p:cNvPicPr>
            <a:picLocks noChangeAspect="1"/>
          </p:cNvPicPr>
          <p:nvPr/>
        </p:nvPicPr>
        <p:blipFill>
          <a:blip r:embed="rId7"/>
          <a:stretch>
            <a:fillRect/>
          </a:stretch>
        </p:blipFill>
        <p:spPr>
          <a:xfrm flipH="1">
            <a:off x="4209034" y="2606949"/>
            <a:ext cx="700198" cy="286212"/>
          </a:xfrm>
          <a:prstGeom prst="rect">
            <a:avLst/>
          </a:prstGeom>
        </p:spPr>
      </p:pic>
      <p:grpSp>
        <p:nvGrpSpPr>
          <p:cNvPr id="23" name="群組 22"/>
          <p:cNvGrpSpPr/>
          <p:nvPr/>
        </p:nvGrpSpPr>
        <p:grpSpPr>
          <a:xfrm>
            <a:off x="486990" y="4285602"/>
            <a:ext cx="8171989" cy="734634"/>
            <a:chOff x="244953" y="1641296"/>
            <a:chExt cx="7036680" cy="586130"/>
          </a:xfrm>
        </p:grpSpPr>
        <p:pic>
          <p:nvPicPr>
            <p:cNvPr id="24" name="圖片 23"/>
            <p:cNvPicPr>
              <a:picLocks noChangeAspect="1"/>
            </p:cNvPicPr>
            <p:nvPr/>
          </p:nvPicPr>
          <p:blipFill>
            <a:blip r:embed="rId8"/>
            <a:stretch>
              <a:fillRect/>
            </a:stretch>
          </p:blipFill>
          <p:spPr>
            <a:xfrm>
              <a:off x="244953" y="1641296"/>
              <a:ext cx="7036680" cy="586130"/>
            </a:xfrm>
            <a:prstGeom prst="rect">
              <a:avLst/>
            </a:prstGeom>
          </p:spPr>
        </p:pic>
        <p:sp>
          <p:nvSpPr>
            <p:cNvPr id="25" name="矩形 24"/>
            <p:cNvSpPr/>
            <p:nvPr/>
          </p:nvSpPr>
          <p:spPr>
            <a:xfrm>
              <a:off x="427242" y="1683805"/>
              <a:ext cx="6781038" cy="505854"/>
            </a:xfrm>
            <a:prstGeom prst="rect">
              <a:avLst/>
            </a:prstGeom>
          </p:spPr>
          <p:txBody>
            <a:bodyPr wrap="square">
              <a:spAutoFit/>
            </a:bodyPr>
            <a:lstStyle/>
            <a:p>
              <a:pPr>
                <a:lnSpc>
                  <a:spcPct val="80000"/>
                </a:lnSpc>
                <a:buFont typeface="Wingdings" panose="05000000000000000000" pitchFamily="2" charset="2"/>
                <a:buNone/>
              </a:pPr>
              <a:r>
                <a:rPr lang="zh-TW" altLang="zh-HK" sz="2200" dirty="0">
                  <a:latin typeface="標楷體" panose="03000509000000000000" pitchFamily="65" charset="-120"/>
                  <a:ea typeface="標楷體" panose="03000509000000000000" pitchFamily="65" charset="-120"/>
                </a:rPr>
                <a:t>他囑我路上小心，夜裏要警醒些，不要受涼。又囑託茶房好好照應我。我心裏暗笑他的</a:t>
              </a:r>
              <a:r>
                <a:rPr lang="zh-TW" altLang="zh-HK" sz="2200" dirty="0">
                  <a:solidFill>
                    <a:srgbClr val="FF0000"/>
                  </a:solidFill>
                  <a:latin typeface="標楷體" panose="03000509000000000000" pitchFamily="65" charset="-120"/>
                  <a:ea typeface="標楷體" panose="03000509000000000000" pitchFamily="65" charset="-120"/>
                </a:rPr>
                <a:t>迂</a:t>
              </a:r>
              <a:r>
                <a:rPr lang="zh-TW" altLang="zh-HK" sz="2200" dirty="0">
                  <a:latin typeface="標楷體" panose="03000509000000000000" pitchFamily="65" charset="-120"/>
                  <a:ea typeface="標楷體" panose="03000509000000000000" pitchFamily="65" charset="-120"/>
                </a:rPr>
                <a:t>；他們只認得錢，託他們直是白託！</a:t>
              </a:r>
              <a:endParaRPr lang="zh-TW" altLang="en-US" sz="2200" dirty="0">
                <a:latin typeface="標楷體" panose="03000509000000000000" pitchFamily="65" charset="-120"/>
                <a:ea typeface="標楷體" panose="03000509000000000000" pitchFamily="65" charset="-120"/>
              </a:endParaRPr>
            </a:p>
          </p:txBody>
        </p:sp>
      </p:grpSp>
      <p:grpSp>
        <p:nvGrpSpPr>
          <p:cNvPr id="26" name="群組 25"/>
          <p:cNvGrpSpPr/>
          <p:nvPr/>
        </p:nvGrpSpPr>
        <p:grpSpPr>
          <a:xfrm>
            <a:off x="187809" y="5149357"/>
            <a:ext cx="1397151" cy="826122"/>
            <a:chOff x="778241" y="1784736"/>
            <a:chExt cx="2105635" cy="1245042"/>
          </a:xfrm>
        </p:grpSpPr>
        <p:pic>
          <p:nvPicPr>
            <p:cNvPr id="27" name="圖片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28" name="矩形 27"/>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29" name="Text Box 7"/>
          <p:cNvSpPr txBox="1">
            <a:spLocks noChangeArrowheads="1"/>
          </p:cNvSpPr>
          <p:nvPr/>
        </p:nvSpPr>
        <p:spPr bwMode="auto">
          <a:xfrm>
            <a:off x="1584960" y="5337959"/>
            <a:ext cx="7074019"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600" dirty="0">
                <a:latin typeface="標楷體" panose="03000509000000000000" pitchFamily="65" charset="-120"/>
                <a:ea typeface="標楷體" panose="03000509000000000000" pitchFamily="65" charset="-120"/>
              </a:rPr>
              <a:t>作者認為父親囑託茶房的做法</a:t>
            </a:r>
            <a:r>
              <a:rPr lang="zh-TW" altLang="en-US" sz="2600" dirty="0" smtClean="0">
                <a:latin typeface="標楷體" panose="03000509000000000000" pitchFamily="65" charset="-120"/>
                <a:ea typeface="標楷體" panose="03000509000000000000" pitchFamily="65" charset="-120"/>
              </a:rPr>
              <a:t>是</a:t>
            </a:r>
            <a:r>
              <a:rPr lang="zh-TW" altLang="zh-HK" sz="2600" dirty="0">
                <a:latin typeface="標楷體" panose="03000509000000000000" pitchFamily="65" charset="-120"/>
                <a:ea typeface="標楷體" panose="03000509000000000000" pitchFamily="65" charset="-120"/>
              </a:rPr>
              <a:t>白</a:t>
            </a:r>
            <a:r>
              <a:rPr lang="zh-TW" altLang="zh-HK" sz="2600" dirty="0" smtClean="0">
                <a:latin typeface="標楷體" panose="03000509000000000000" pitchFamily="65" charset="-120"/>
                <a:ea typeface="標楷體" panose="03000509000000000000" pitchFamily="65" charset="-120"/>
              </a:rPr>
              <a:t>託</a:t>
            </a:r>
            <a:r>
              <a:rPr lang="zh-TW" altLang="en-US" sz="2600" dirty="0" smtClean="0">
                <a:latin typeface="標楷體" panose="03000509000000000000" pitchFamily="65" charset="-120"/>
                <a:ea typeface="標楷體" panose="03000509000000000000" pitchFamily="65" charset="-120"/>
              </a:rPr>
              <a:t>，為甚麼</a:t>
            </a:r>
            <a:r>
              <a:rPr lang="en-US" altLang="zh-TW" sz="2600" dirty="0" smtClean="0">
                <a:latin typeface="標楷體" panose="03000509000000000000" pitchFamily="65" charset="-120"/>
                <a:ea typeface="標楷體" panose="03000509000000000000" pitchFamily="65" charset="-120"/>
              </a:rPr>
              <a:t>?</a:t>
            </a:r>
            <a:endParaRPr lang="zh-TW" altLang="en-US" sz="2600" dirty="0">
              <a:latin typeface="標楷體" panose="03000509000000000000" pitchFamily="65" charset="-120"/>
              <a:ea typeface="標楷體" panose="03000509000000000000" pitchFamily="65" charset="-120"/>
            </a:endParaRPr>
          </a:p>
        </p:txBody>
      </p:sp>
      <p:grpSp>
        <p:nvGrpSpPr>
          <p:cNvPr id="2" name="群組 1"/>
          <p:cNvGrpSpPr/>
          <p:nvPr/>
        </p:nvGrpSpPr>
        <p:grpSpPr>
          <a:xfrm>
            <a:off x="972011" y="5814465"/>
            <a:ext cx="5928663" cy="1158240"/>
            <a:chOff x="972011" y="5814465"/>
            <a:chExt cx="6173672" cy="1158240"/>
          </a:xfrm>
        </p:grpSpPr>
        <p:sp>
          <p:nvSpPr>
            <p:cNvPr id="30" name="矩形 29"/>
            <p:cNvSpPr/>
            <p:nvPr/>
          </p:nvSpPr>
          <p:spPr>
            <a:xfrm>
              <a:off x="972011" y="6101100"/>
              <a:ext cx="2646878" cy="584775"/>
            </a:xfrm>
            <a:prstGeom prst="rect">
              <a:avLst/>
            </a:prstGeom>
          </p:spPr>
          <p:txBody>
            <a:bodyPr wrap="none">
              <a:spAutoFit/>
            </a:bodyPr>
            <a:lstStyle/>
            <a:p>
              <a:r>
                <a:rPr lang="zh-TW" altLang="en-US" sz="3200" dirty="0" smtClean="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迂</a:t>
              </a:r>
              <a:r>
                <a:rPr lang="zh-TW" altLang="en-US" sz="3200" dirty="0" smtClean="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grpSp>
          <p:nvGrpSpPr>
            <p:cNvPr id="31" name="群組 30"/>
            <p:cNvGrpSpPr/>
            <p:nvPr/>
          </p:nvGrpSpPr>
          <p:grpSpPr>
            <a:xfrm>
              <a:off x="4407280" y="5814465"/>
              <a:ext cx="2738403" cy="1158240"/>
              <a:chOff x="610005" y="5440265"/>
              <a:chExt cx="2738403" cy="1158240"/>
            </a:xfrm>
          </p:grpSpPr>
          <p:pic>
            <p:nvPicPr>
              <p:cNvPr id="32" name="圖片 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0005" y="5440265"/>
                <a:ext cx="2738403" cy="1158240"/>
              </a:xfrm>
              <a:prstGeom prst="rect">
                <a:avLst/>
              </a:prstGeom>
            </p:spPr>
          </p:pic>
          <p:sp>
            <p:nvSpPr>
              <p:cNvPr id="33" name="矩形 32"/>
              <p:cNvSpPr/>
              <p:nvPr/>
            </p:nvSpPr>
            <p:spPr>
              <a:xfrm>
                <a:off x="997645" y="5757677"/>
                <a:ext cx="1620957" cy="523220"/>
              </a:xfrm>
              <a:prstGeom prst="rect">
                <a:avLst/>
              </a:prstGeom>
            </p:spPr>
            <p:txBody>
              <a:bodyPr wrap="none">
                <a:spAutoFit/>
              </a:bodyPr>
              <a:lstStyle/>
              <a:p>
                <a:r>
                  <a:rPr lang="zh-TW" altLang="en-US" sz="2800" b="1" dirty="0" smtClean="0">
                    <a:solidFill>
                      <a:schemeClr val="bg2">
                        <a:lumMod val="25000"/>
                      </a:schemeClr>
                    </a:solidFill>
                    <a:latin typeface="標楷體" panose="03000509000000000000" pitchFamily="65" charset="-120"/>
                    <a:ea typeface="標楷體" panose="03000509000000000000" pitchFamily="65" charset="-120"/>
                  </a:rPr>
                  <a:t>不切實際</a:t>
                </a:r>
                <a:endParaRPr lang="zh-HK" altLang="en-US" sz="2800" b="1" dirty="0">
                  <a:solidFill>
                    <a:schemeClr val="bg2">
                      <a:lumMod val="25000"/>
                    </a:schemeClr>
                  </a:solidFill>
                  <a:latin typeface="標楷體" panose="03000509000000000000" pitchFamily="65" charset="-120"/>
                  <a:ea typeface="標楷體" panose="03000509000000000000" pitchFamily="65" charset="-120"/>
                </a:endParaRPr>
              </a:p>
            </p:txBody>
          </p:sp>
        </p:grpSp>
        <p:pic>
          <p:nvPicPr>
            <p:cNvPr id="34" name="圖片 33"/>
            <p:cNvPicPr>
              <a:picLocks noChangeAspect="1"/>
            </p:cNvPicPr>
            <p:nvPr/>
          </p:nvPicPr>
          <p:blipFill>
            <a:blip r:embed="rId11"/>
            <a:stretch>
              <a:fillRect/>
            </a:stretch>
          </p:blipFill>
          <p:spPr>
            <a:xfrm>
              <a:off x="3689298" y="6263255"/>
              <a:ext cx="578710" cy="216542"/>
            </a:xfrm>
            <a:prstGeom prst="rect">
              <a:avLst/>
            </a:prstGeom>
          </p:spPr>
        </p:pic>
      </p:grpSp>
      <p:sp>
        <p:nvSpPr>
          <p:cNvPr id="35" name="橢圓形圖說文字 34"/>
          <p:cNvSpPr/>
          <p:nvPr/>
        </p:nvSpPr>
        <p:spPr>
          <a:xfrm rot="10800000" flipV="1">
            <a:off x="755619" y="3331808"/>
            <a:ext cx="7634058" cy="858830"/>
          </a:xfrm>
          <a:prstGeom prst="wedgeEllipseCallout">
            <a:avLst>
              <a:gd name="adj1" fmla="val 56298"/>
              <a:gd name="adj2" fmla="val 46823"/>
            </a:avLst>
          </a:prstGeom>
          <a:gradFill>
            <a:gsLst>
              <a:gs pos="0">
                <a:srgbClr val="23A289"/>
              </a:gs>
              <a:gs pos="100000">
                <a:srgbClr val="7FC04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標楷體" panose="03000509000000000000" pitchFamily="65" charset="-120"/>
                <a:ea typeface="標楷體" panose="03000509000000000000" pitchFamily="65" charset="-120"/>
              </a:rPr>
              <a:t>請看看前後句子去推敲</a:t>
            </a:r>
            <a:r>
              <a:rPr lang="zh-TW" altLang="en-US" sz="2400" b="1" dirty="0">
                <a:solidFill>
                  <a:schemeClr val="tx1"/>
                </a:solidFill>
                <a:latin typeface="標楷體" panose="03000509000000000000" pitchFamily="65" charset="-120"/>
                <a:ea typeface="標楷體" panose="03000509000000000000" pitchFamily="65" charset="-120"/>
              </a:rPr>
              <a:t>「迂」</a:t>
            </a:r>
            <a:r>
              <a:rPr lang="zh-TW" altLang="en-US" sz="2400" dirty="0">
                <a:solidFill>
                  <a:schemeClr val="tx1"/>
                </a:solidFill>
                <a:latin typeface="標楷體" panose="03000509000000000000" pitchFamily="65" charset="-120"/>
                <a:ea typeface="標楷體" panose="03000509000000000000" pitchFamily="65" charset="-120"/>
              </a:rPr>
              <a:t>的意思</a:t>
            </a:r>
          </a:p>
        </p:txBody>
      </p:sp>
    </p:spTree>
    <p:extLst>
      <p:ext uri="{BB962C8B-B14F-4D97-AF65-F5344CB8AC3E}">
        <p14:creationId xmlns:p14="http://schemas.microsoft.com/office/powerpoint/2010/main" val="218695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97489" y="3022841"/>
            <a:ext cx="3349022" cy="841814"/>
          </a:xfrm>
        </p:spPr>
        <p:txBody>
          <a:bodyPr>
            <a:normAutofit/>
          </a:bodyPr>
          <a:lstStyle/>
          <a:p>
            <a:pPr algn="ctr"/>
            <a:r>
              <a:rPr lang="zh-TW" altLang="en-US" sz="4800" b="1" dirty="0" smtClean="0">
                <a:latin typeface="標楷體" panose="03000509000000000000" pitchFamily="65" charset="-120"/>
                <a:ea typeface="標楷體" panose="03000509000000000000" pitchFamily="65" charset="-120"/>
              </a:rPr>
              <a:t>第五段</a:t>
            </a:r>
            <a:endParaRPr lang="zh-HK" altLang="en-US" sz="48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201292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群組 36"/>
          <p:cNvGrpSpPr/>
          <p:nvPr/>
        </p:nvGrpSpPr>
        <p:grpSpPr>
          <a:xfrm>
            <a:off x="1446062" y="1197"/>
            <a:ext cx="6251876" cy="1295791"/>
            <a:chOff x="1579139" y="1588972"/>
            <a:chExt cx="6251876" cy="1295791"/>
          </a:xfrm>
        </p:grpSpPr>
        <p:pic>
          <p:nvPicPr>
            <p:cNvPr id="43" name="圖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44" name="矩形 43"/>
            <p:cNvSpPr/>
            <p:nvPr/>
          </p:nvSpPr>
          <p:spPr>
            <a:xfrm>
              <a:off x="4059983" y="1901980"/>
              <a:ext cx="1313180" cy="769441"/>
            </a:xfrm>
            <a:prstGeom prst="rect">
              <a:avLst/>
            </a:prstGeom>
          </p:spPr>
          <p:txBody>
            <a:bodyPr wrap="none">
              <a:spAutoFit/>
            </a:bodyPr>
            <a:lstStyle/>
            <a:p>
              <a:pPr lvl="0" algn="ctr"/>
              <a:r>
                <a:rPr lang="zh-TW" altLang="en-US" sz="4400" b="1" dirty="0" smtClean="0">
                  <a:solidFill>
                    <a:prstClr val="black"/>
                  </a:solidFill>
                  <a:latin typeface="標楷體" panose="03000509000000000000" pitchFamily="65" charset="-120"/>
                  <a:ea typeface="標楷體" panose="03000509000000000000" pitchFamily="65" charset="-120"/>
                </a:rPr>
                <a:t>蹣跚</a:t>
              </a:r>
              <a:endParaRPr lang="zh-HK" altLang="en-US" sz="4400" b="1" dirty="0">
                <a:solidFill>
                  <a:prstClr val="black"/>
                </a:solidFill>
                <a:latin typeface="標楷體" panose="03000509000000000000" pitchFamily="65" charset="-120"/>
                <a:ea typeface="標楷體" panose="03000509000000000000" pitchFamily="65" charset="-120"/>
              </a:endParaRPr>
            </a:p>
          </p:txBody>
        </p:sp>
      </p:grpSp>
      <p:sp>
        <p:nvSpPr>
          <p:cNvPr id="8" name="Rectangle 3"/>
          <p:cNvSpPr txBox="1">
            <a:spLocks noChangeArrowheads="1"/>
          </p:cNvSpPr>
          <p:nvPr/>
        </p:nvSpPr>
        <p:spPr>
          <a:xfrm>
            <a:off x="1554479" y="1870029"/>
            <a:ext cx="4949559" cy="50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None/>
            </a:pPr>
            <a:r>
              <a:rPr lang="en-US" altLang="zh-TW" sz="2400" dirty="0" smtClean="0">
                <a:solidFill>
                  <a:prstClr val="black"/>
                </a:solidFill>
                <a:ea typeface="標楷體" panose="03000509000000000000" pitchFamily="65" charset="-120"/>
              </a:rPr>
              <a:t>1.</a:t>
            </a:r>
            <a:r>
              <a:rPr lang="en-US" altLang="zh-TW" sz="2400" dirty="0" smtClean="0">
                <a:solidFill>
                  <a:srgbClr val="70AD47">
                    <a:lumMod val="50000"/>
                  </a:srgbClr>
                </a:solidFill>
                <a:ea typeface="標楷體" panose="03000509000000000000" pitchFamily="65" charset="-120"/>
              </a:rPr>
              <a:t> </a:t>
            </a:r>
            <a:r>
              <a:rPr lang="zh-TW" altLang="en-US" sz="2400" dirty="0" smtClean="0">
                <a:solidFill>
                  <a:prstClr val="black"/>
                </a:solidFill>
                <a:latin typeface="標楷體" panose="03000509000000000000" pitchFamily="65" charset="-120"/>
                <a:ea typeface="標楷體" panose="03000509000000000000" pitchFamily="65" charset="-120"/>
              </a:rPr>
              <a:t>「</a:t>
            </a:r>
            <a:r>
              <a:rPr lang="zh-TW" altLang="en-US" sz="2400" b="1" dirty="0" smtClean="0">
                <a:solidFill>
                  <a:prstClr val="black"/>
                </a:solidFill>
                <a:latin typeface="標楷體" panose="03000509000000000000" pitchFamily="65" charset="-120"/>
                <a:ea typeface="標楷體" panose="03000509000000000000" pitchFamily="65" charset="-120"/>
              </a:rPr>
              <a:t>蹣跚</a:t>
            </a:r>
            <a:r>
              <a:rPr lang="zh-TW" altLang="en-US" sz="2400" dirty="0" smtClean="0">
                <a:solidFill>
                  <a:prstClr val="black"/>
                </a:solidFill>
                <a:latin typeface="標楷體" panose="03000509000000000000" pitchFamily="65" charset="-120"/>
                <a:ea typeface="標楷體" panose="03000509000000000000" pitchFamily="65" charset="-120"/>
              </a:rPr>
              <a:t>」</a:t>
            </a:r>
            <a:r>
              <a:rPr lang="zh-TW" altLang="en-US" sz="2400" b="1" dirty="0">
                <a:solidFill>
                  <a:prstClr val="black"/>
                </a:solidFill>
                <a:latin typeface="標楷體" panose="03000509000000000000" pitchFamily="65" charset="-120"/>
                <a:ea typeface="標楷體" panose="03000509000000000000" pitchFamily="65" charset="-120"/>
              </a:rPr>
              <a:t>二</a:t>
            </a:r>
            <a:r>
              <a:rPr lang="zh-TW" altLang="en-US" sz="2400" dirty="0">
                <a:solidFill>
                  <a:prstClr val="black"/>
                </a:solidFill>
                <a:latin typeface="標楷體" panose="03000509000000000000" pitchFamily="65" charset="-120"/>
                <a:ea typeface="標楷體" panose="03000509000000000000" pitchFamily="65" charset="-120"/>
              </a:rPr>
              <a:t>字</a:t>
            </a:r>
            <a:r>
              <a:rPr lang="zh-TW" altLang="en-US" sz="2400" dirty="0" smtClean="0">
                <a:solidFill>
                  <a:prstClr val="black"/>
                </a:solidFill>
                <a:ea typeface="標楷體" panose="03000509000000000000" pitchFamily="65" charset="-120"/>
              </a:rPr>
              <a:t>的</a:t>
            </a:r>
            <a:r>
              <a:rPr lang="zh-TW" altLang="en-US" sz="2400" dirty="0">
                <a:solidFill>
                  <a:prstClr val="black"/>
                </a:solidFill>
                <a:latin typeface="標楷體" panose="03000509000000000000" pitchFamily="65" charset="-120"/>
                <a:ea typeface="標楷體" panose="03000509000000000000" pitchFamily="65" charset="-120"/>
              </a:rPr>
              <a:t>形旁是甚麼</a:t>
            </a:r>
            <a:r>
              <a:rPr lang="en-US" altLang="zh-TW" sz="2400" dirty="0">
                <a:solidFill>
                  <a:prstClr val="black"/>
                </a:solidFill>
                <a:latin typeface="標楷體" panose="03000509000000000000" pitchFamily="65" charset="-120"/>
                <a:ea typeface="標楷體" panose="03000509000000000000" pitchFamily="65" charset="-120"/>
              </a:rPr>
              <a:t>?</a:t>
            </a:r>
            <a:endParaRPr lang="zh-TW" altLang="en-US" sz="2400" dirty="0">
              <a:solidFill>
                <a:prstClr val="black"/>
              </a:solidFill>
              <a:latin typeface="標楷體" panose="03000509000000000000" pitchFamily="65" charset="-120"/>
              <a:ea typeface="標楷體" panose="03000509000000000000" pitchFamily="65" charset="-120"/>
            </a:endParaRPr>
          </a:p>
        </p:txBody>
      </p:sp>
      <p:grpSp>
        <p:nvGrpSpPr>
          <p:cNvPr id="9" name="群組 8"/>
          <p:cNvGrpSpPr/>
          <p:nvPr/>
        </p:nvGrpSpPr>
        <p:grpSpPr>
          <a:xfrm>
            <a:off x="187809" y="1791615"/>
            <a:ext cx="1397151" cy="826122"/>
            <a:chOff x="778241" y="1784736"/>
            <a:chExt cx="2105635" cy="1245042"/>
          </a:xfrm>
        </p:grpSpPr>
        <p:pic>
          <p:nvPicPr>
            <p:cNvPr id="10" name="圖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11" name="矩形 10"/>
            <p:cNvSpPr/>
            <p:nvPr/>
          </p:nvSpPr>
          <p:spPr>
            <a:xfrm>
              <a:off x="1105307" y="2224195"/>
              <a:ext cx="1360619" cy="788541"/>
            </a:xfrm>
            <a:prstGeom prst="rect">
              <a:avLst/>
            </a:prstGeom>
          </p:spPr>
          <p:txBody>
            <a:bodyPr wrap="none">
              <a:spAutoFit/>
            </a:bodyPr>
            <a:lstStyle/>
            <a:p>
              <a:pPr algn="ctr"/>
              <a:r>
                <a:rPr lang="zh-TW" altLang="en-US" sz="2800" b="1" dirty="0" smtClean="0">
                  <a:solidFill>
                    <a:prstClr val="black"/>
                  </a:solidFill>
                  <a:latin typeface="標楷體" pitchFamily="65" charset="-120"/>
                  <a:ea typeface="標楷體" pitchFamily="65" charset="-120"/>
                </a:rPr>
                <a:t>提問</a:t>
              </a:r>
              <a:endParaRPr lang="zh-HK" altLang="en-US" sz="2800" b="1" dirty="0">
                <a:solidFill>
                  <a:prstClr val="black"/>
                </a:solidFill>
              </a:endParaRPr>
            </a:p>
          </p:txBody>
        </p:sp>
      </p:grpSp>
      <p:sp>
        <p:nvSpPr>
          <p:cNvPr id="12" name="矩形 11"/>
          <p:cNvSpPr/>
          <p:nvPr/>
        </p:nvSpPr>
        <p:spPr>
          <a:xfrm>
            <a:off x="1554480" y="2205787"/>
            <a:ext cx="5718232" cy="461665"/>
          </a:xfrm>
          <a:prstGeom prst="rect">
            <a:avLst/>
          </a:prstGeom>
        </p:spPr>
        <p:txBody>
          <a:bodyPr wrap="none">
            <a:spAutoFit/>
          </a:bodyPr>
          <a:lstStyle/>
          <a:p>
            <a:r>
              <a:rPr lang="en-US" altLang="zh-TW" sz="2400" dirty="0" smtClean="0">
                <a:solidFill>
                  <a:prstClr val="black"/>
                </a:solidFill>
                <a:ea typeface="標楷體" panose="03000509000000000000" pitchFamily="65" charset="-120"/>
              </a:rPr>
              <a:t>2.</a:t>
            </a:r>
            <a:r>
              <a:rPr lang="zh-TW" altLang="en-US" sz="2400" dirty="0" smtClean="0">
                <a:solidFill>
                  <a:prstClr val="black"/>
                </a:solidFill>
                <a:ea typeface="標楷體" panose="03000509000000000000" pitchFamily="65" charset="-120"/>
              </a:rPr>
              <a:t> </a:t>
            </a:r>
            <a:r>
              <a:rPr lang="zh-TW" altLang="en-US" sz="2400" dirty="0" smtClean="0">
                <a:solidFill>
                  <a:prstClr val="black"/>
                </a:solidFill>
                <a:latin typeface="標楷體" panose="03000509000000000000" pitchFamily="65" charset="-120"/>
                <a:ea typeface="標楷體" panose="03000509000000000000" pitchFamily="65" charset="-120"/>
              </a:rPr>
              <a:t>「</a:t>
            </a:r>
            <a:r>
              <a:rPr lang="zh-TW" altLang="en-US" sz="2400" b="1" dirty="0">
                <a:solidFill>
                  <a:srgbClr val="FF0000"/>
                </a:solidFill>
                <a:latin typeface="標楷體" panose="03000509000000000000" pitchFamily="65" charset="-120"/>
                <a:ea typeface="標楷體" panose="03000509000000000000" pitchFamily="65" charset="-120"/>
              </a:rPr>
              <a:t>足</a:t>
            </a:r>
            <a:r>
              <a:rPr lang="zh-TW" altLang="en-US" sz="2400" dirty="0">
                <a:solidFill>
                  <a:prstClr val="black"/>
                </a:solidFill>
                <a:latin typeface="標楷體" panose="03000509000000000000" pitchFamily="65" charset="-120"/>
                <a:ea typeface="標楷體" panose="03000509000000000000" pitchFamily="65" charset="-120"/>
              </a:rPr>
              <a:t>」可以推測「</a:t>
            </a:r>
            <a:r>
              <a:rPr lang="zh-TW" altLang="en-US" sz="2400" b="1" dirty="0" smtClean="0">
                <a:solidFill>
                  <a:prstClr val="black"/>
                </a:solidFill>
                <a:latin typeface="標楷體" panose="03000509000000000000" pitchFamily="65" charset="-120"/>
                <a:ea typeface="標楷體" panose="03000509000000000000" pitchFamily="65" charset="-120"/>
              </a:rPr>
              <a:t>蹣跚</a:t>
            </a:r>
            <a:r>
              <a:rPr lang="zh-TW" altLang="en-US" sz="2400" dirty="0" smtClean="0">
                <a:solidFill>
                  <a:prstClr val="black"/>
                </a:solidFill>
                <a:latin typeface="標楷體" panose="03000509000000000000" pitchFamily="65" charset="-120"/>
                <a:ea typeface="標楷體" panose="03000509000000000000" pitchFamily="65" charset="-120"/>
              </a:rPr>
              <a:t>」與</a:t>
            </a:r>
            <a:r>
              <a:rPr lang="zh-TW" altLang="en-US" sz="2400" dirty="0">
                <a:solidFill>
                  <a:prstClr val="black"/>
                </a:solidFill>
                <a:latin typeface="標楷體" panose="03000509000000000000" pitchFamily="65" charset="-120"/>
                <a:ea typeface="標楷體" panose="03000509000000000000" pitchFamily="65" charset="-120"/>
              </a:rPr>
              <a:t>甚麼有關？</a:t>
            </a:r>
          </a:p>
        </p:txBody>
      </p:sp>
      <p:grpSp>
        <p:nvGrpSpPr>
          <p:cNvPr id="13" name="群組 12"/>
          <p:cNvGrpSpPr/>
          <p:nvPr/>
        </p:nvGrpSpPr>
        <p:grpSpPr>
          <a:xfrm>
            <a:off x="1656216" y="2566408"/>
            <a:ext cx="3293806" cy="461665"/>
            <a:chOff x="1708554" y="3444319"/>
            <a:chExt cx="3244108" cy="461665"/>
          </a:xfrm>
        </p:grpSpPr>
        <p:sp>
          <p:nvSpPr>
            <p:cNvPr id="14" name="矩形 13"/>
            <p:cNvSpPr/>
            <p:nvPr/>
          </p:nvSpPr>
          <p:spPr>
            <a:xfrm>
              <a:off x="2278532" y="3444319"/>
              <a:ext cx="2674130" cy="461665"/>
            </a:xfrm>
            <a:prstGeom prst="rect">
              <a:avLst/>
            </a:prstGeom>
          </p:spPr>
          <p:txBody>
            <a:bodyPr wrap="square">
              <a:spAutoFit/>
            </a:bodyPr>
            <a:lstStyle/>
            <a:p>
              <a:r>
                <a:rPr lang="zh-TW" altLang="en-US" sz="2400" dirty="0" smtClean="0">
                  <a:solidFill>
                    <a:prstClr val="black"/>
                  </a:solidFill>
                  <a:latin typeface="標楷體" panose="03000509000000000000" pitchFamily="65" charset="-120"/>
                  <a:ea typeface="標楷體" panose="03000509000000000000" pitchFamily="65" charset="-120"/>
                </a:rPr>
                <a:t> 與</a:t>
              </a:r>
              <a:r>
                <a:rPr lang="zh-TW" altLang="zh-HK" sz="2400" dirty="0" smtClean="0">
                  <a:solidFill>
                    <a:prstClr val="black"/>
                  </a:solidFill>
                  <a:latin typeface="標楷體" panose="03000509000000000000" pitchFamily="65" charset="-120"/>
                  <a:ea typeface="標楷體" panose="03000509000000000000" pitchFamily="65" charset="-120"/>
                </a:rPr>
                <a:t>腳</a:t>
              </a:r>
              <a:r>
                <a:rPr lang="zh-TW" altLang="en-US" sz="2400" dirty="0" smtClean="0">
                  <a:solidFill>
                    <a:prstClr val="black"/>
                  </a:solidFill>
                  <a:latin typeface="標楷體" panose="03000509000000000000" pitchFamily="65" charset="-120"/>
                  <a:ea typeface="標楷體" panose="03000509000000000000" pitchFamily="65" charset="-120"/>
                </a:rPr>
                <a:t>部有關</a:t>
              </a:r>
              <a:endParaRPr lang="en-US" altLang="zh-TW" sz="2400" dirty="0">
                <a:solidFill>
                  <a:prstClr val="black"/>
                </a:solidFill>
                <a:latin typeface="標楷體" panose="03000509000000000000" pitchFamily="65" charset="-120"/>
                <a:ea typeface="標楷體" panose="03000509000000000000" pitchFamily="65" charset="-120"/>
              </a:endParaRPr>
            </a:p>
          </p:txBody>
        </p:sp>
        <p:pic>
          <p:nvPicPr>
            <p:cNvPr id="15" name="圖片 14"/>
            <p:cNvPicPr>
              <a:picLocks noChangeAspect="1"/>
            </p:cNvPicPr>
            <p:nvPr/>
          </p:nvPicPr>
          <p:blipFill>
            <a:blip r:embed="rId5"/>
            <a:stretch>
              <a:fillRect/>
            </a:stretch>
          </p:blipFill>
          <p:spPr>
            <a:xfrm>
              <a:off x="1708554" y="3634339"/>
              <a:ext cx="569978" cy="216542"/>
            </a:xfrm>
            <a:prstGeom prst="rect">
              <a:avLst/>
            </a:prstGeom>
          </p:spPr>
        </p:pic>
      </p:grpSp>
      <p:pic>
        <p:nvPicPr>
          <p:cNvPr id="25" name="圖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9609" y="2885030"/>
            <a:ext cx="7200000" cy="360523"/>
          </a:xfrm>
          <a:prstGeom prst="rect">
            <a:avLst/>
          </a:prstGeom>
        </p:spPr>
      </p:pic>
      <p:sp>
        <p:nvSpPr>
          <p:cNvPr id="38" name="矩形 37"/>
          <p:cNvSpPr/>
          <p:nvPr/>
        </p:nvSpPr>
        <p:spPr>
          <a:xfrm>
            <a:off x="168357" y="5330709"/>
            <a:ext cx="2698175" cy="459671"/>
          </a:xfrm>
          <a:prstGeom prst="rect">
            <a:avLst/>
          </a:prstGeom>
        </p:spPr>
        <p:txBody>
          <a:bodyPr wrap="none">
            <a:spAutoFit/>
          </a:bodyPr>
          <a:lstStyle/>
          <a:p>
            <a:r>
              <a:rPr lang="zh-TW" altLang="en-US" sz="2800" dirty="0">
                <a:solidFill>
                  <a:prstClr val="black"/>
                </a:solidFill>
                <a:latin typeface="標楷體" panose="03000509000000000000" pitchFamily="65" charset="-120"/>
                <a:ea typeface="標楷體" panose="03000509000000000000" pitchFamily="65" charset="-120"/>
              </a:rPr>
              <a:t>「</a:t>
            </a:r>
            <a:r>
              <a:rPr lang="zh-TW" altLang="en-US" sz="2800" b="1" dirty="0" smtClean="0">
                <a:solidFill>
                  <a:prstClr val="black"/>
                </a:solidFill>
                <a:latin typeface="標楷體" panose="03000509000000000000" pitchFamily="65" charset="-120"/>
                <a:ea typeface="標楷體" panose="03000509000000000000" pitchFamily="65" charset="-120"/>
              </a:rPr>
              <a:t>蹣跚</a:t>
            </a:r>
            <a:r>
              <a:rPr lang="zh-TW" altLang="en-US" sz="2800" dirty="0" smtClean="0">
                <a:solidFill>
                  <a:prstClr val="black"/>
                </a:solidFill>
                <a:latin typeface="標楷體" panose="03000509000000000000" pitchFamily="65" charset="-120"/>
                <a:ea typeface="標楷體" panose="03000509000000000000" pitchFamily="65" charset="-120"/>
              </a:rPr>
              <a:t>」</a:t>
            </a:r>
            <a:r>
              <a:rPr lang="zh-TW" altLang="en-US" sz="2800" dirty="0">
                <a:solidFill>
                  <a:prstClr val="black"/>
                </a:solidFill>
                <a:latin typeface="標楷體" panose="03000509000000000000" pitchFamily="65" charset="-120"/>
                <a:ea typeface="標楷體" panose="03000509000000000000" pitchFamily="65" charset="-120"/>
              </a:rPr>
              <a:t>的意思</a:t>
            </a:r>
            <a:endParaRPr lang="zh-HK" altLang="en-US" sz="2800" dirty="0">
              <a:solidFill>
                <a:prstClr val="black"/>
              </a:solidFill>
            </a:endParaRPr>
          </a:p>
        </p:txBody>
      </p:sp>
      <p:pic>
        <p:nvPicPr>
          <p:cNvPr id="42" name="圖片 41"/>
          <p:cNvPicPr>
            <a:picLocks noChangeAspect="1"/>
          </p:cNvPicPr>
          <p:nvPr/>
        </p:nvPicPr>
        <p:blipFill>
          <a:blip r:embed="rId5"/>
          <a:stretch>
            <a:fillRect/>
          </a:stretch>
        </p:blipFill>
        <p:spPr>
          <a:xfrm>
            <a:off x="3013764" y="5465424"/>
            <a:ext cx="578710" cy="190241"/>
          </a:xfrm>
          <a:prstGeom prst="rect">
            <a:avLst/>
          </a:prstGeom>
        </p:spPr>
      </p:pic>
      <p:grpSp>
        <p:nvGrpSpPr>
          <p:cNvPr id="3" name="群組 2"/>
          <p:cNvGrpSpPr/>
          <p:nvPr/>
        </p:nvGrpSpPr>
        <p:grpSpPr>
          <a:xfrm>
            <a:off x="3898730" y="5051763"/>
            <a:ext cx="5048928" cy="1211877"/>
            <a:chOff x="3898730" y="5057360"/>
            <a:chExt cx="5048928" cy="1379418"/>
          </a:xfrm>
        </p:grpSpPr>
        <p:grpSp>
          <p:nvGrpSpPr>
            <p:cNvPr id="39" name="群組 38"/>
            <p:cNvGrpSpPr/>
            <p:nvPr/>
          </p:nvGrpSpPr>
          <p:grpSpPr>
            <a:xfrm>
              <a:off x="3898730" y="5057360"/>
              <a:ext cx="5048928" cy="1379418"/>
              <a:chOff x="585904" y="4896295"/>
              <a:chExt cx="4318590" cy="1379418"/>
            </a:xfrm>
          </p:grpSpPr>
          <p:pic>
            <p:nvPicPr>
              <p:cNvPr id="40" name="圖片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5904" y="4896295"/>
                <a:ext cx="4318590" cy="1158240"/>
              </a:xfrm>
              <a:prstGeom prst="rect">
                <a:avLst/>
              </a:prstGeom>
            </p:spPr>
          </p:pic>
          <p:sp>
            <p:nvSpPr>
              <p:cNvPr id="41" name="矩形 40"/>
              <p:cNvSpPr/>
              <p:nvPr/>
            </p:nvSpPr>
            <p:spPr>
              <a:xfrm>
                <a:off x="2484391" y="5752493"/>
                <a:ext cx="184730" cy="523220"/>
              </a:xfrm>
              <a:prstGeom prst="rect">
                <a:avLst/>
              </a:prstGeom>
            </p:spPr>
            <p:txBody>
              <a:bodyPr wrap="none">
                <a:spAutoFit/>
              </a:bodyPr>
              <a:lstStyle/>
              <a:p>
                <a:pPr algn="ctr"/>
                <a:endParaRPr lang="zh-TW" altLang="en-US" sz="2800" dirty="0">
                  <a:solidFill>
                    <a:srgbClr val="E7E6E6">
                      <a:lumMod val="25000"/>
                    </a:srgbClr>
                  </a:solidFill>
                  <a:latin typeface="標楷體" panose="03000509000000000000" pitchFamily="65" charset="-120"/>
                  <a:ea typeface="標楷體" panose="03000509000000000000" pitchFamily="65" charset="-120"/>
                </a:endParaRPr>
              </a:p>
            </p:txBody>
          </p:sp>
        </p:grpSp>
        <p:sp>
          <p:nvSpPr>
            <p:cNvPr id="2" name="矩形 1"/>
            <p:cNvSpPr/>
            <p:nvPr/>
          </p:nvSpPr>
          <p:spPr>
            <a:xfrm>
              <a:off x="4176425" y="5369588"/>
              <a:ext cx="4493538" cy="523220"/>
            </a:xfrm>
            <a:prstGeom prst="rect">
              <a:avLst/>
            </a:prstGeom>
          </p:spPr>
          <p:txBody>
            <a:bodyPr wrap="none">
              <a:spAutoFit/>
            </a:bodyPr>
            <a:lstStyle/>
            <a:p>
              <a:r>
                <a:rPr lang="zh-TW" altLang="en-US" sz="2800" b="1" dirty="0">
                  <a:solidFill>
                    <a:schemeClr val="bg2">
                      <a:lumMod val="25000"/>
                    </a:schemeClr>
                  </a:solidFill>
                  <a:latin typeface="標楷體" panose="03000509000000000000" pitchFamily="65" charset="-120"/>
                  <a:ea typeface="標楷體" panose="03000509000000000000" pitchFamily="65" charset="-120"/>
                </a:rPr>
                <a:t>腳步不</a:t>
              </a:r>
              <a:r>
                <a:rPr lang="zh-TW" altLang="en-US" sz="2800" b="1" dirty="0" smtClean="0">
                  <a:solidFill>
                    <a:schemeClr val="bg2">
                      <a:lumMod val="25000"/>
                    </a:schemeClr>
                  </a:solidFill>
                  <a:latin typeface="標楷體" panose="03000509000000000000" pitchFamily="65" charset="-120"/>
                  <a:ea typeface="標楷體" panose="03000509000000000000" pitchFamily="65" charset="-120"/>
                </a:rPr>
                <a:t>穩，行走</a:t>
              </a:r>
              <a:r>
                <a:rPr lang="zh-TW" altLang="en-US" sz="2800" b="1" dirty="0">
                  <a:solidFill>
                    <a:schemeClr val="bg2">
                      <a:lumMod val="25000"/>
                    </a:schemeClr>
                  </a:solidFill>
                  <a:latin typeface="標楷體" panose="03000509000000000000" pitchFamily="65" charset="-120"/>
                  <a:ea typeface="標楷體" panose="03000509000000000000" pitchFamily="65" charset="-120"/>
                </a:rPr>
                <a:t>緩慢的</a:t>
              </a:r>
              <a:r>
                <a:rPr lang="zh-TW" altLang="en-US" sz="2800" b="1" dirty="0" smtClean="0">
                  <a:solidFill>
                    <a:schemeClr val="bg2">
                      <a:lumMod val="25000"/>
                    </a:schemeClr>
                  </a:solidFill>
                  <a:latin typeface="標楷體" panose="03000509000000000000" pitchFamily="65" charset="-120"/>
                  <a:ea typeface="標楷體" panose="03000509000000000000" pitchFamily="65" charset="-120"/>
                </a:rPr>
                <a:t>樣子</a:t>
              </a:r>
              <a:endParaRPr lang="zh-HK" altLang="en-US" sz="2800" b="1" dirty="0">
                <a:solidFill>
                  <a:schemeClr val="bg2">
                    <a:lumMod val="25000"/>
                  </a:schemeClr>
                </a:solidFill>
                <a:latin typeface="標楷體" panose="03000509000000000000" pitchFamily="65" charset="-120"/>
                <a:ea typeface="標楷體" panose="03000509000000000000" pitchFamily="65" charset="-120"/>
              </a:endParaRPr>
            </a:p>
          </p:txBody>
        </p:sp>
      </p:grpSp>
      <p:sp>
        <p:nvSpPr>
          <p:cNvPr id="51" name="矩形 50"/>
          <p:cNvSpPr/>
          <p:nvPr/>
        </p:nvSpPr>
        <p:spPr>
          <a:xfrm>
            <a:off x="1307638" y="4901046"/>
            <a:ext cx="3877985" cy="405592"/>
          </a:xfrm>
          <a:prstGeom prst="rect">
            <a:avLst/>
          </a:prstGeom>
        </p:spPr>
        <p:txBody>
          <a:bodyPr wrap="none">
            <a:spAutoFit/>
          </a:bodyPr>
          <a:lstStyle/>
          <a:p>
            <a:r>
              <a:rPr lang="en-US" altLang="zh-HK" sz="2400" dirty="0" smtClean="0">
                <a:solidFill>
                  <a:prstClr val="black"/>
                </a:solidFill>
                <a:latin typeface="標楷體" panose="03000509000000000000" pitchFamily="65" charset="-120"/>
                <a:ea typeface="標楷體" panose="03000509000000000000" pitchFamily="65" charset="-120"/>
              </a:rPr>
              <a:t> </a:t>
            </a:r>
            <a:r>
              <a:rPr lang="zh-TW" altLang="en-US" sz="2400" dirty="0" smtClean="0">
                <a:solidFill>
                  <a:prstClr val="black"/>
                </a:solidFill>
                <a:latin typeface="標楷體" panose="03000509000000000000" pitchFamily="65" charset="-120"/>
                <a:ea typeface="標楷體" panose="03000509000000000000" pitchFamily="65" charset="-120"/>
              </a:rPr>
              <a:t>父親走路的姿態是怎樣的</a:t>
            </a:r>
            <a:r>
              <a:rPr lang="en-US" altLang="zh-TW" sz="2400" dirty="0" smtClean="0">
                <a:solidFill>
                  <a:prstClr val="black"/>
                </a:solidFill>
                <a:latin typeface="標楷體" panose="03000509000000000000" pitchFamily="65" charset="-120"/>
                <a:ea typeface="標楷體" panose="03000509000000000000" pitchFamily="65" charset="-120"/>
              </a:rPr>
              <a:t>?</a:t>
            </a:r>
            <a:endParaRPr lang="zh-HK" altLang="en-US" sz="2400" dirty="0">
              <a:solidFill>
                <a:prstClr val="black"/>
              </a:solidFill>
              <a:latin typeface="標楷體" panose="03000509000000000000" pitchFamily="65" charset="-120"/>
              <a:ea typeface="標楷體" panose="03000509000000000000" pitchFamily="65" charset="-120"/>
            </a:endParaRPr>
          </a:p>
        </p:txBody>
      </p:sp>
      <p:sp>
        <p:nvSpPr>
          <p:cNvPr id="45" name="橢圓形圖說文字 44"/>
          <p:cNvSpPr/>
          <p:nvPr/>
        </p:nvSpPr>
        <p:spPr>
          <a:xfrm rot="10800000" flipV="1">
            <a:off x="755619" y="5823847"/>
            <a:ext cx="7833907" cy="941567"/>
          </a:xfrm>
          <a:prstGeom prst="wedgeEllipseCallout">
            <a:avLst>
              <a:gd name="adj1" fmla="val 56298"/>
              <a:gd name="adj2" fmla="val 46823"/>
            </a:avLst>
          </a:prstGeom>
          <a:gradFill>
            <a:gsLst>
              <a:gs pos="0">
                <a:srgbClr val="23A289"/>
              </a:gs>
              <a:gs pos="100000">
                <a:srgbClr val="7FC04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prstClr val="black"/>
                </a:solidFill>
                <a:latin typeface="標楷體" panose="03000509000000000000" pitchFamily="65" charset="-120"/>
                <a:ea typeface="標楷體" panose="03000509000000000000" pitchFamily="65" charset="-120"/>
              </a:rPr>
              <a:t>看看「</a:t>
            </a:r>
            <a:r>
              <a:rPr lang="zh-TW" altLang="en-US" sz="2400" dirty="0">
                <a:solidFill>
                  <a:prstClr val="black"/>
                </a:solidFill>
                <a:latin typeface="標楷體" panose="03000509000000000000" pitchFamily="65" charset="-120"/>
                <a:ea typeface="標楷體" panose="03000509000000000000" pitchFamily="65" charset="-120"/>
                <a:hlinkClick r:id="rId8"/>
              </a:rPr>
              <a:t>詞彙策略輕鬆學 閱讀寫作添歡樂</a:t>
            </a:r>
            <a:r>
              <a:rPr lang="zh-TW" altLang="en-US" sz="2400" dirty="0">
                <a:solidFill>
                  <a:prstClr val="black"/>
                </a:solidFill>
                <a:latin typeface="標楷體" panose="03000509000000000000" pitchFamily="65" charset="-120"/>
                <a:ea typeface="標楷體" panose="03000509000000000000" pitchFamily="65" charset="-120"/>
              </a:rPr>
              <a:t>」</a:t>
            </a:r>
          </a:p>
          <a:p>
            <a:pPr algn="ctr"/>
            <a:r>
              <a:rPr lang="zh-TW" altLang="en-US" sz="2400" dirty="0">
                <a:solidFill>
                  <a:prstClr val="black"/>
                </a:solidFill>
                <a:latin typeface="標楷體" panose="03000509000000000000" pitchFamily="65" charset="-120"/>
                <a:ea typeface="標楷體" panose="03000509000000000000" pitchFamily="65" charset="-120"/>
              </a:rPr>
              <a:t>資源套內有關</a:t>
            </a:r>
            <a:r>
              <a:rPr lang="zh-TW" altLang="en-US" sz="2400" b="1" dirty="0">
                <a:solidFill>
                  <a:prstClr val="black"/>
                </a:solidFill>
                <a:latin typeface="標楷體" panose="03000509000000000000" pitchFamily="65" charset="-120"/>
                <a:ea typeface="標楷體" panose="03000509000000000000" pitchFamily="65" charset="-120"/>
              </a:rPr>
              <a:t>「蹣跚」</a:t>
            </a:r>
            <a:r>
              <a:rPr lang="zh-TW" altLang="en-US" sz="2400" dirty="0">
                <a:solidFill>
                  <a:prstClr val="black"/>
                </a:solidFill>
                <a:latin typeface="標楷體" panose="03000509000000000000" pitchFamily="65" charset="-120"/>
                <a:ea typeface="標楷體" panose="03000509000000000000" pitchFamily="65" charset="-120"/>
              </a:rPr>
              <a:t>一詞的片段</a:t>
            </a:r>
          </a:p>
        </p:txBody>
      </p:sp>
      <p:grpSp>
        <p:nvGrpSpPr>
          <p:cNvPr id="30" name="群組 29"/>
          <p:cNvGrpSpPr/>
          <p:nvPr/>
        </p:nvGrpSpPr>
        <p:grpSpPr>
          <a:xfrm>
            <a:off x="586191" y="3172928"/>
            <a:ext cx="7691533" cy="1937788"/>
            <a:chOff x="244954" y="1543730"/>
            <a:chExt cx="5762931" cy="1122320"/>
          </a:xfrm>
        </p:grpSpPr>
        <p:pic>
          <p:nvPicPr>
            <p:cNvPr id="31" name="圖片 30"/>
            <p:cNvPicPr>
              <a:picLocks noChangeAspect="1"/>
            </p:cNvPicPr>
            <p:nvPr/>
          </p:nvPicPr>
          <p:blipFill>
            <a:blip r:embed="rId9"/>
            <a:stretch>
              <a:fillRect/>
            </a:stretch>
          </p:blipFill>
          <p:spPr>
            <a:xfrm>
              <a:off x="244954" y="1543730"/>
              <a:ext cx="5762931" cy="962266"/>
            </a:xfrm>
            <a:prstGeom prst="rect">
              <a:avLst/>
            </a:prstGeom>
          </p:spPr>
        </p:pic>
        <p:sp>
          <p:nvSpPr>
            <p:cNvPr id="36" name="矩形 35"/>
            <p:cNvSpPr/>
            <p:nvPr/>
          </p:nvSpPr>
          <p:spPr>
            <a:xfrm>
              <a:off x="402465" y="1585814"/>
              <a:ext cx="5447908" cy="1080236"/>
            </a:xfrm>
            <a:prstGeom prst="rect">
              <a:avLst/>
            </a:prstGeom>
          </p:spPr>
          <p:txBody>
            <a:bodyPr wrap="square">
              <a:spAutoFit/>
            </a:bodyPr>
            <a:lstStyle/>
            <a:p>
              <a:pPr>
                <a:lnSpc>
                  <a:spcPct val="80000"/>
                </a:lnSpc>
              </a:pPr>
              <a:r>
                <a:rPr lang="zh-TW" altLang="zh-HK" sz="2400" kern="100" spc="100" dirty="0">
                  <a:latin typeface="標楷體" panose="03000509000000000000" pitchFamily="65" charset="-120"/>
                  <a:ea typeface="標楷體" panose="03000509000000000000" pitchFamily="65" charset="-120"/>
                  <a:cs typeface="Times New Roman" panose="02020603050405020304" pitchFamily="18" charset="0"/>
                </a:rPr>
                <a:t>我看見他戴著黑布小帽，穿著黑布大馬褂，深青布棉袍，</a:t>
              </a:r>
              <a:r>
                <a:rPr lang="zh-TW" altLang="zh-HK" sz="2400" kern="100" spc="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蹣跚</a:t>
              </a:r>
              <a:r>
                <a:rPr lang="zh-TW" altLang="zh-HK" sz="2400" kern="100" spc="100" dirty="0">
                  <a:latin typeface="標楷體" panose="03000509000000000000" pitchFamily="65" charset="-120"/>
                  <a:ea typeface="標楷體" panose="03000509000000000000" pitchFamily="65" charset="-120"/>
                  <a:cs typeface="Times New Roman" panose="02020603050405020304" pitchFamily="18" charset="0"/>
                </a:rPr>
                <a:t>地走到鐵道邊，慢慢探身下去，尚不大難。可是他穿過鐵道，要爬上那邊月臺，就不容易了。他用兩手攀著上面，兩腳再向上縮，他肥胖的身子向左微傾，顯出努力的樣子。</a:t>
              </a:r>
              <a:endParaRPr lang="zh-HK" altLang="en-US" sz="2400" dirty="0">
                <a:latin typeface="標楷體" panose="03000509000000000000" pitchFamily="65" charset="-120"/>
                <a:ea typeface="標楷體" panose="03000509000000000000" pitchFamily="65" charset="-120"/>
              </a:endParaRPr>
            </a:p>
            <a:p>
              <a:pPr>
                <a:lnSpc>
                  <a:spcPct val="80000"/>
                </a:lnSpc>
                <a:buFont typeface="Wingdings" panose="05000000000000000000" pitchFamily="2" charset="2"/>
                <a:buNone/>
              </a:pPr>
              <a:endParaRPr lang="zh-TW" altLang="en-US" sz="2400" dirty="0">
                <a:solidFill>
                  <a:prstClr val="black"/>
                </a:solidFill>
                <a:latin typeface="標楷體" panose="03000509000000000000" pitchFamily="65" charset="-120"/>
                <a:ea typeface="標楷體" panose="03000509000000000000" pitchFamily="65" charset="-120"/>
              </a:endParaRPr>
            </a:p>
          </p:txBody>
        </p:sp>
      </p:grpSp>
      <p:grpSp>
        <p:nvGrpSpPr>
          <p:cNvPr id="48" name="群組 47"/>
          <p:cNvGrpSpPr/>
          <p:nvPr/>
        </p:nvGrpSpPr>
        <p:grpSpPr>
          <a:xfrm>
            <a:off x="274388" y="4728328"/>
            <a:ext cx="1115490" cy="645642"/>
            <a:chOff x="778241" y="1784736"/>
            <a:chExt cx="2105635" cy="1245042"/>
          </a:xfrm>
        </p:grpSpPr>
        <p:pic>
          <p:nvPicPr>
            <p:cNvPr id="49" name="圖片 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50" name="矩形 49"/>
            <p:cNvSpPr/>
            <p:nvPr/>
          </p:nvSpPr>
          <p:spPr>
            <a:xfrm>
              <a:off x="1105307" y="2224195"/>
              <a:ext cx="1360619" cy="788541"/>
            </a:xfrm>
            <a:prstGeom prst="rect">
              <a:avLst/>
            </a:prstGeom>
          </p:spPr>
          <p:txBody>
            <a:bodyPr wrap="none">
              <a:spAutoFit/>
            </a:bodyPr>
            <a:lstStyle/>
            <a:p>
              <a:pPr algn="ctr"/>
              <a:r>
                <a:rPr lang="zh-TW" altLang="en-US" sz="2800" b="1" dirty="0" smtClean="0">
                  <a:solidFill>
                    <a:prstClr val="black"/>
                  </a:solidFill>
                  <a:latin typeface="標楷體" pitchFamily="65" charset="-120"/>
                  <a:ea typeface="標楷體" pitchFamily="65" charset="-120"/>
                </a:rPr>
                <a:t>提問</a:t>
              </a:r>
              <a:endParaRPr lang="zh-HK" altLang="en-US" sz="2800" b="1" dirty="0">
                <a:solidFill>
                  <a:prstClr val="black"/>
                </a:solidFill>
              </a:endParaRPr>
            </a:p>
          </p:txBody>
        </p:sp>
      </p:grpSp>
      <p:grpSp>
        <p:nvGrpSpPr>
          <p:cNvPr id="46" name="群組 45"/>
          <p:cNvGrpSpPr/>
          <p:nvPr/>
        </p:nvGrpSpPr>
        <p:grpSpPr>
          <a:xfrm>
            <a:off x="5932692" y="1772763"/>
            <a:ext cx="1217408" cy="530656"/>
            <a:chOff x="1216468" y="2721412"/>
            <a:chExt cx="1548581" cy="591526"/>
          </a:xfrm>
        </p:grpSpPr>
        <p:pic>
          <p:nvPicPr>
            <p:cNvPr id="47" name="圖片 46"/>
            <p:cNvPicPr>
              <a:picLocks noChangeAspect="1"/>
            </p:cNvPicPr>
            <p:nvPr/>
          </p:nvPicPr>
          <p:blipFill>
            <a:blip r:embed="rId9"/>
            <a:stretch>
              <a:fillRect/>
            </a:stretch>
          </p:blipFill>
          <p:spPr>
            <a:xfrm>
              <a:off x="1216468" y="2739282"/>
              <a:ext cx="1548581" cy="573656"/>
            </a:xfrm>
            <a:prstGeom prst="rect">
              <a:avLst/>
            </a:prstGeom>
          </p:spPr>
        </p:pic>
        <p:sp>
          <p:nvSpPr>
            <p:cNvPr id="52" name="矩形 51"/>
            <p:cNvSpPr/>
            <p:nvPr/>
          </p:nvSpPr>
          <p:spPr>
            <a:xfrm>
              <a:off x="1593343" y="2721412"/>
              <a:ext cx="800219" cy="461665"/>
            </a:xfrm>
            <a:prstGeom prst="rect">
              <a:avLst/>
            </a:prstGeom>
          </p:spPr>
          <p:txBody>
            <a:bodyPr wrap="none">
              <a:spAutoFit/>
            </a:bodyPr>
            <a:lstStyle/>
            <a:p>
              <a:pPr algn="ctr"/>
              <a:r>
                <a:rPr lang="zh-TW" altLang="en-US" sz="2400" dirty="0" smtClean="0">
                  <a:solidFill>
                    <a:srgbClr val="FF0000"/>
                  </a:solidFill>
                  <a:latin typeface="標楷體" panose="03000509000000000000" pitchFamily="65" charset="-120"/>
                  <a:ea typeface="標楷體" panose="03000509000000000000" pitchFamily="65" charset="-120"/>
                </a:rPr>
                <a:t>足</a:t>
              </a:r>
              <a:r>
                <a:rPr lang="zh-TW" altLang="en-US" sz="2400" dirty="0" smtClean="0">
                  <a:latin typeface="標楷體" panose="03000509000000000000" pitchFamily="65" charset="-120"/>
                  <a:ea typeface="標楷體" panose="03000509000000000000" pitchFamily="65" charset="-120"/>
                </a:rPr>
                <a:t>部</a:t>
              </a:r>
              <a:endParaRPr lang="zh-TW" altLang="en-US" sz="24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158540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ppt_x"/>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500" fill="hold"/>
                                        <p:tgtEl>
                                          <p:spTgt spid="51"/>
                                        </p:tgtEl>
                                        <p:attrNameLst>
                                          <p:attrName>ppt_x</p:attrName>
                                        </p:attrNameLst>
                                      </p:cBhvr>
                                      <p:tavLst>
                                        <p:tav tm="0">
                                          <p:val>
                                            <p:strVal val="#ppt_x"/>
                                          </p:val>
                                        </p:tav>
                                        <p:tav tm="100000">
                                          <p:val>
                                            <p:strVal val="#ppt_x"/>
                                          </p:val>
                                        </p:tav>
                                      </p:tavLst>
                                    </p:anim>
                                    <p:anim calcmode="lin" valueType="num">
                                      <p:cBhvr additive="base">
                                        <p:cTn id="43"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ppt_x"/>
                                          </p:val>
                                        </p:tav>
                                        <p:tav tm="100000">
                                          <p:val>
                                            <p:strVal val="#ppt_x"/>
                                          </p:val>
                                        </p:tav>
                                      </p:tavLst>
                                    </p:anim>
                                    <p:anim calcmode="lin" valueType="num">
                                      <p:cBhvr additive="base">
                                        <p:cTn id="49" dur="500" fill="hold"/>
                                        <p:tgtEl>
                                          <p:spTgt spid="38"/>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fill="hold"/>
                                        <p:tgtEl>
                                          <p:spTgt spid="3"/>
                                        </p:tgtEl>
                                        <p:attrNameLst>
                                          <p:attrName>ppt_x</p:attrName>
                                        </p:attrNameLst>
                                      </p:cBhvr>
                                      <p:tavLst>
                                        <p:tav tm="0">
                                          <p:val>
                                            <p:strVal val="#ppt_x"/>
                                          </p:val>
                                        </p:tav>
                                        <p:tav tm="100000">
                                          <p:val>
                                            <p:strVal val="#ppt_x"/>
                                          </p:val>
                                        </p:tav>
                                      </p:tavLst>
                                    </p:anim>
                                    <p:anim calcmode="lin" valueType="num">
                                      <p:cBhvr additive="base">
                                        <p:cTn id="5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1000"/>
                                        <p:tgtEl>
                                          <p:spTgt spid="45"/>
                                        </p:tgtEl>
                                      </p:cBhvr>
                                    </p:animEffect>
                                    <p:anim calcmode="lin" valueType="num">
                                      <p:cBhvr>
                                        <p:cTn id="63" dur="1000" fill="hold"/>
                                        <p:tgtEl>
                                          <p:spTgt spid="45"/>
                                        </p:tgtEl>
                                        <p:attrNameLst>
                                          <p:attrName>ppt_x</p:attrName>
                                        </p:attrNameLst>
                                      </p:cBhvr>
                                      <p:tavLst>
                                        <p:tav tm="0">
                                          <p:val>
                                            <p:strVal val="#ppt_x"/>
                                          </p:val>
                                        </p:tav>
                                        <p:tav tm="100000">
                                          <p:val>
                                            <p:strVal val="#ppt_x"/>
                                          </p:val>
                                        </p:tav>
                                      </p:tavLst>
                                    </p:anim>
                                    <p:anim calcmode="lin" valueType="num">
                                      <p:cBhvr>
                                        <p:cTn id="6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38" grpId="0"/>
      <p:bldP spid="51" grpId="0"/>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
          <p:cNvSpPr txBox="1">
            <a:spLocks noChangeArrowheads="1"/>
          </p:cNvSpPr>
          <p:nvPr/>
        </p:nvSpPr>
        <p:spPr>
          <a:xfrm>
            <a:off x="1554479" y="1807274"/>
            <a:ext cx="4949559" cy="50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None/>
            </a:pPr>
            <a:r>
              <a:rPr lang="en-US" altLang="zh-TW" sz="2400" dirty="0">
                <a:ea typeface="標楷體" panose="03000509000000000000" pitchFamily="65" charset="-120"/>
              </a:rPr>
              <a:t>1.</a:t>
            </a:r>
            <a:r>
              <a:rPr lang="en-US" altLang="zh-TW" sz="2400" dirty="0">
                <a:solidFill>
                  <a:schemeClr val="accent6">
                    <a:lumMod val="50000"/>
                  </a:schemeClr>
                </a:solidFill>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拭</a:t>
            </a:r>
            <a:r>
              <a:rPr lang="zh-TW" altLang="en-US" sz="2400" dirty="0">
                <a:latin typeface="標楷體" panose="03000509000000000000" pitchFamily="65" charset="-120"/>
                <a:ea typeface="標楷體" panose="03000509000000000000" pitchFamily="65" charset="-120"/>
              </a:rPr>
              <a:t>」</a:t>
            </a:r>
            <a:r>
              <a:rPr lang="zh-TW" altLang="en-US" sz="2400" dirty="0">
                <a:ea typeface="標楷體" panose="03000509000000000000" pitchFamily="65" charset="-120"/>
              </a:rPr>
              <a:t>的</a:t>
            </a:r>
            <a:r>
              <a:rPr lang="zh-TW" altLang="en-US" sz="2400" dirty="0">
                <a:latin typeface="標楷體" panose="03000509000000000000" pitchFamily="65" charset="-120"/>
                <a:ea typeface="標楷體" panose="03000509000000000000" pitchFamily="65" charset="-120"/>
              </a:rPr>
              <a:t>形旁是甚麼</a:t>
            </a:r>
            <a:r>
              <a:rPr lang="en-US" altLang="zh-TW" sz="2400" dirty="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grpSp>
        <p:nvGrpSpPr>
          <p:cNvPr id="39" name="群組 38"/>
          <p:cNvGrpSpPr/>
          <p:nvPr/>
        </p:nvGrpSpPr>
        <p:grpSpPr>
          <a:xfrm>
            <a:off x="187809" y="1791615"/>
            <a:ext cx="1397151" cy="826122"/>
            <a:chOff x="778241" y="1784736"/>
            <a:chExt cx="2105635" cy="1245042"/>
          </a:xfrm>
        </p:grpSpPr>
        <p:pic>
          <p:nvPicPr>
            <p:cNvPr id="43" name="圖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47" name="矩形 46"/>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48" name="矩形 47"/>
          <p:cNvSpPr/>
          <p:nvPr/>
        </p:nvSpPr>
        <p:spPr>
          <a:xfrm>
            <a:off x="1554479" y="2283529"/>
            <a:ext cx="5479385" cy="461665"/>
          </a:xfrm>
          <a:prstGeom prst="rect">
            <a:avLst/>
          </a:prstGeom>
        </p:spPr>
        <p:txBody>
          <a:bodyPr wrap="none">
            <a:spAutoFit/>
          </a:bodyPr>
          <a:lstStyle/>
          <a:p>
            <a:pPr>
              <a:spcBef>
                <a:spcPct val="50000"/>
              </a:spcBef>
            </a:pPr>
            <a:r>
              <a:rPr lang="en-US" altLang="zh-TW" sz="2400" dirty="0">
                <a:ea typeface="標楷體" panose="03000509000000000000" pitchFamily="65" charset="-120"/>
              </a:rPr>
              <a:t>2.</a:t>
            </a:r>
            <a:r>
              <a:rPr lang="zh-TW" altLang="en-US" sz="2400" dirty="0">
                <a:ea typeface="標楷體" panose="03000509000000000000" pitchFamily="65" charset="-120"/>
              </a:rPr>
              <a:t> </a:t>
            </a:r>
            <a:r>
              <a:rPr lang="zh-TW" altLang="en-US" sz="2400" dirty="0" smtClean="0">
                <a:ea typeface="標楷體" panose="03000509000000000000" pitchFamily="65" charset="-120"/>
              </a:rPr>
              <a:t> 從</a:t>
            </a:r>
            <a:r>
              <a:rPr lang="zh-TW" altLang="en-US" sz="2400" dirty="0">
                <a:latin typeface="標楷體" panose="03000509000000000000" pitchFamily="65" charset="-120"/>
                <a:ea typeface="標楷體" panose="03000509000000000000" pitchFamily="65" charset="-120"/>
              </a:rPr>
              <a:t>「</a:t>
            </a:r>
            <a:r>
              <a:rPr lang="zh-TW" altLang="en-US" sz="2400" b="1" dirty="0">
                <a:solidFill>
                  <a:srgbClr val="FF0000"/>
                </a:solidFill>
                <a:latin typeface="標楷體" panose="03000509000000000000" pitchFamily="65" charset="-120"/>
                <a:ea typeface="標楷體" panose="03000509000000000000" pitchFamily="65" charset="-120"/>
              </a:rPr>
              <a:t>手</a:t>
            </a:r>
            <a:r>
              <a:rPr lang="zh-TW" altLang="en-US" sz="2400" dirty="0">
                <a:latin typeface="標楷體" panose="03000509000000000000" pitchFamily="65" charset="-120"/>
                <a:ea typeface="標楷體" panose="03000509000000000000" pitchFamily="65" charset="-120"/>
              </a:rPr>
              <a:t>」推測「</a:t>
            </a:r>
            <a:r>
              <a:rPr lang="zh-TW" altLang="en-US" sz="2400" b="1" dirty="0">
                <a:latin typeface="標楷體" panose="03000509000000000000" pitchFamily="65" charset="-120"/>
                <a:ea typeface="標楷體" panose="03000509000000000000" pitchFamily="65" charset="-120"/>
              </a:rPr>
              <a:t>拭</a:t>
            </a:r>
            <a:r>
              <a:rPr lang="zh-TW" altLang="en-US" sz="2400" dirty="0">
                <a:latin typeface="標楷體" panose="03000509000000000000" pitchFamily="65" charset="-120"/>
                <a:ea typeface="標楷體" panose="03000509000000000000" pitchFamily="65" charset="-120"/>
              </a:rPr>
              <a:t>」字與甚麼有關？</a:t>
            </a:r>
          </a:p>
        </p:txBody>
      </p:sp>
      <p:grpSp>
        <p:nvGrpSpPr>
          <p:cNvPr id="49" name="群組 48"/>
          <p:cNvGrpSpPr/>
          <p:nvPr/>
        </p:nvGrpSpPr>
        <p:grpSpPr>
          <a:xfrm>
            <a:off x="6145933" y="1764273"/>
            <a:ext cx="1548581" cy="591526"/>
            <a:chOff x="1216468" y="2721412"/>
            <a:chExt cx="1548581" cy="591526"/>
          </a:xfrm>
        </p:grpSpPr>
        <p:pic>
          <p:nvPicPr>
            <p:cNvPr id="50" name="圖片 49"/>
            <p:cNvPicPr>
              <a:picLocks noChangeAspect="1"/>
            </p:cNvPicPr>
            <p:nvPr/>
          </p:nvPicPr>
          <p:blipFill>
            <a:blip r:embed="rId4"/>
            <a:stretch>
              <a:fillRect/>
            </a:stretch>
          </p:blipFill>
          <p:spPr>
            <a:xfrm>
              <a:off x="1216468" y="2739282"/>
              <a:ext cx="1548581" cy="573656"/>
            </a:xfrm>
            <a:prstGeom prst="rect">
              <a:avLst/>
            </a:prstGeom>
          </p:spPr>
        </p:pic>
        <p:sp>
          <p:nvSpPr>
            <p:cNvPr id="51" name="矩形 50"/>
            <p:cNvSpPr/>
            <p:nvPr/>
          </p:nvSpPr>
          <p:spPr>
            <a:xfrm>
              <a:off x="1593343" y="2721412"/>
              <a:ext cx="800219" cy="461665"/>
            </a:xfrm>
            <a:prstGeom prst="rect">
              <a:avLst/>
            </a:prstGeom>
          </p:spPr>
          <p:txBody>
            <a:bodyPr wrap="none">
              <a:spAutoFit/>
            </a:bodyPr>
            <a:lstStyle/>
            <a:p>
              <a:pPr algn="ctr"/>
              <a:r>
                <a:rPr lang="zh-TW" altLang="en-US" sz="2400" dirty="0">
                  <a:solidFill>
                    <a:srgbClr val="FF0000"/>
                  </a:solidFill>
                  <a:ea typeface="標楷體" panose="03000509000000000000" pitchFamily="65" charset="-120"/>
                </a:rPr>
                <a:t>手</a:t>
              </a:r>
              <a:r>
                <a:rPr lang="zh-TW" altLang="en-US" sz="2400" dirty="0" smtClean="0">
                  <a:latin typeface="標楷體" panose="03000509000000000000" pitchFamily="65" charset="-120"/>
                  <a:ea typeface="標楷體" panose="03000509000000000000" pitchFamily="65" charset="-120"/>
                </a:rPr>
                <a:t>部</a:t>
              </a:r>
              <a:endParaRPr lang="zh-TW" altLang="en-US" sz="2400" dirty="0">
                <a:latin typeface="標楷體" panose="03000509000000000000" pitchFamily="65" charset="-120"/>
                <a:ea typeface="標楷體" panose="03000509000000000000" pitchFamily="65" charset="-120"/>
              </a:endParaRPr>
            </a:p>
          </p:txBody>
        </p:sp>
      </p:grpSp>
      <p:grpSp>
        <p:nvGrpSpPr>
          <p:cNvPr id="52" name="群組 51"/>
          <p:cNvGrpSpPr/>
          <p:nvPr/>
        </p:nvGrpSpPr>
        <p:grpSpPr>
          <a:xfrm>
            <a:off x="1446062" y="1197"/>
            <a:ext cx="6251876" cy="1295791"/>
            <a:chOff x="1579139" y="1588972"/>
            <a:chExt cx="6251876" cy="1295791"/>
          </a:xfrm>
        </p:grpSpPr>
        <p:pic>
          <p:nvPicPr>
            <p:cNvPr id="53" name="圖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54" name="矩形 53"/>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拭乾</a:t>
              </a:r>
              <a:endParaRPr lang="zh-HK" altLang="en-US" sz="4400" b="1" dirty="0">
                <a:latin typeface="標楷體" panose="03000509000000000000" pitchFamily="65" charset="-120"/>
                <a:ea typeface="標楷體" panose="03000509000000000000" pitchFamily="65" charset="-120"/>
              </a:endParaRPr>
            </a:p>
          </p:txBody>
        </p:sp>
      </p:grpSp>
      <p:pic>
        <p:nvPicPr>
          <p:cNvPr id="55" name="圖片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000" y="3121271"/>
            <a:ext cx="7200000" cy="360523"/>
          </a:xfrm>
          <a:prstGeom prst="rect">
            <a:avLst/>
          </a:prstGeom>
        </p:spPr>
      </p:pic>
      <p:grpSp>
        <p:nvGrpSpPr>
          <p:cNvPr id="56" name="群組 55"/>
          <p:cNvGrpSpPr/>
          <p:nvPr/>
        </p:nvGrpSpPr>
        <p:grpSpPr>
          <a:xfrm>
            <a:off x="5139030" y="5740725"/>
            <a:ext cx="3240137" cy="1158240"/>
            <a:chOff x="778828" y="5440265"/>
            <a:chExt cx="3240137" cy="1158240"/>
          </a:xfrm>
        </p:grpSpPr>
        <p:pic>
          <p:nvPicPr>
            <p:cNvPr id="57" name="圖片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828" y="5440265"/>
              <a:ext cx="3240137" cy="1158240"/>
            </a:xfrm>
            <a:prstGeom prst="rect">
              <a:avLst/>
            </a:prstGeom>
          </p:spPr>
        </p:pic>
        <p:sp>
          <p:nvSpPr>
            <p:cNvPr id="58" name="矩形 57"/>
            <p:cNvSpPr/>
            <p:nvPr/>
          </p:nvSpPr>
          <p:spPr>
            <a:xfrm>
              <a:off x="1703552" y="5674160"/>
              <a:ext cx="1569660" cy="646331"/>
            </a:xfrm>
            <a:prstGeom prst="rect">
              <a:avLst/>
            </a:prstGeom>
          </p:spPr>
          <p:txBody>
            <a:bodyPr wrap="none">
              <a:spAutoFit/>
            </a:bodyPr>
            <a:lstStyle/>
            <a:p>
              <a:pPr algn="ctr"/>
              <a:r>
                <a:rPr lang="zh-TW" altLang="en-US" sz="3600" b="1" dirty="0">
                  <a:solidFill>
                    <a:schemeClr val="bg2">
                      <a:lumMod val="25000"/>
                    </a:schemeClr>
                  </a:solidFill>
                  <a:latin typeface="標楷體" panose="03000509000000000000" pitchFamily="65" charset="-120"/>
                  <a:ea typeface="標楷體" panose="03000509000000000000" pitchFamily="65" charset="-120"/>
                </a:rPr>
                <a:t>擦乾淨</a:t>
              </a:r>
            </a:p>
          </p:txBody>
        </p:sp>
      </p:grpSp>
      <p:sp>
        <p:nvSpPr>
          <p:cNvPr id="59" name="矩形 58"/>
          <p:cNvSpPr/>
          <p:nvPr/>
        </p:nvSpPr>
        <p:spPr>
          <a:xfrm>
            <a:off x="972011" y="6027360"/>
            <a:ext cx="3057247" cy="584775"/>
          </a:xfrm>
          <a:prstGeom prst="rect">
            <a:avLst/>
          </a:prstGeom>
        </p:spPr>
        <p:txBody>
          <a:bodyPr wrap="none">
            <a:spAutoFit/>
          </a:bodyPr>
          <a:lstStyle/>
          <a:p>
            <a:r>
              <a:rPr lang="zh-TW" altLang="en-US" sz="3200" dirty="0" smtClean="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拭乾</a:t>
            </a:r>
            <a:r>
              <a:rPr lang="zh-TW" altLang="en-US" sz="3200" dirty="0" smtClean="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pic>
        <p:nvPicPr>
          <p:cNvPr id="60" name="圖片 59"/>
          <p:cNvPicPr>
            <a:picLocks noChangeAspect="1"/>
          </p:cNvPicPr>
          <p:nvPr/>
        </p:nvPicPr>
        <p:blipFill>
          <a:blip r:embed="rId8"/>
          <a:stretch>
            <a:fillRect/>
          </a:stretch>
        </p:blipFill>
        <p:spPr>
          <a:xfrm>
            <a:off x="4294789" y="6189515"/>
            <a:ext cx="578710" cy="216542"/>
          </a:xfrm>
          <a:prstGeom prst="rect">
            <a:avLst/>
          </a:prstGeom>
        </p:spPr>
      </p:pic>
      <p:grpSp>
        <p:nvGrpSpPr>
          <p:cNvPr id="61" name="群組 60"/>
          <p:cNvGrpSpPr/>
          <p:nvPr/>
        </p:nvGrpSpPr>
        <p:grpSpPr>
          <a:xfrm>
            <a:off x="211609" y="4273350"/>
            <a:ext cx="1598151" cy="1598151"/>
            <a:chOff x="702993" y="2529830"/>
            <a:chExt cx="3183207" cy="3183207"/>
          </a:xfrm>
        </p:grpSpPr>
        <p:pic>
          <p:nvPicPr>
            <p:cNvPr id="62" name="圖片 6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63" name="文字方塊 62"/>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拭</a:t>
              </a:r>
              <a:endParaRPr lang="zh-HK" altLang="en-US" sz="3200" dirty="0">
                <a:latin typeface="標楷體" panose="03000509000000000000" pitchFamily="65" charset="-120"/>
                <a:ea typeface="標楷體" panose="03000509000000000000" pitchFamily="65" charset="-120"/>
              </a:endParaRPr>
            </a:p>
          </p:txBody>
        </p:sp>
      </p:grpSp>
      <p:grpSp>
        <p:nvGrpSpPr>
          <p:cNvPr id="64" name="群組 63"/>
          <p:cNvGrpSpPr/>
          <p:nvPr/>
        </p:nvGrpSpPr>
        <p:grpSpPr>
          <a:xfrm>
            <a:off x="2756997" y="4246751"/>
            <a:ext cx="1680715" cy="1680715"/>
            <a:chOff x="2668511" y="4102055"/>
            <a:chExt cx="1680715" cy="1680715"/>
          </a:xfrm>
        </p:grpSpPr>
        <p:pic>
          <p:nvPicPr>
            <p:cNvPr id="65" name="圖片 6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66" name="文字方塊 65"/>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拭擦</a:t>
              </a:r>
              <a:endParaRPr lang="zh-HK" altLang="en-US" sz="3200" dirty="0">
                <a:latin typeface="標楷體" panose="03000509000000000000" pitchFamily="65" charset="-120"/>
                <a:ea typeface="標楷體" panose="03000509000000000000" pitchFamily="65" charset="-120"/>
              </a:endParaRPr>
            </a:p>
          </p:txBody>
        </p:sp>
      </p:grpSp>
      <p:pic>
        <p:nvPicPr>
          <p:cNvPr id="67" name="圖片 66"/>
          <p:cNvPicPr>
            <a:picLocks noChangeAspect="1"/>
          </p:cNvPicPr>
          <p:nvPr/>
        </p:nvPicPr>
        <p:blipFill>
          <a:blip r:embed="rId11"/>
          <a:stretch>
            <a:fillRect/>
          </a:stretch>
        </p:blipFill>
        <p:spPr>
          <a:xfrm flipH="1">
            <a:off x="1893519" y="4914128"/>
            <a:ext cx="773797" cy="316296"/>
          </a:xfrm>
          <a:prstGeom prst="rect">
            <a:avLst/>
          </a:prstGeom>
        </p:spPr>
      </p:pic>
      <p:grpSp>
        <p:nvGrpSpPr>
          <p:cNvPr id="68" name="群組 67"/>
          <p:cNvGrpSpPr/>
          <p:nvPr/>
        </p:nvGrpSpPr>
        <p:grpSpPr>
          <a:xfrm>
            <a:off x="4779776" y="4305060"/>
            <a:ext cx="1598151" cy="1598151"/>
            <a:chOff x="702993" y="2529830"/>
            <a:chExt cx="3183207" cy="3183207"/>
          </a:xfrm>
        </p:grpSpPr>
        <p:pic>
          <p:nvPicPr>
            <p:cNvPr id="69" name="圖片 6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70" name="文字方塊 69"/>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乾</a:t>
              </a:r>
              <a:endParaRPr lang="zh-HK" altLang="en-US" sz="3200" dirty="0">
                <a:latin typeface="標楷體" panose="03000509000000000000" pitchFamily="65" charset="-120"/>
                <a:ea typeface="標楷體" panose="03000509000000000000" pitchFamily="65" charset="-120"/>
              </a:endParaRPr>
            </a:p>
          </p:txBody>
        </p:sp>
      </p:grpSp>
      <p:pic>
        <p:nvPicPr>
          <p:cNvPr id="71" name="圖片 70"/>
          <p:cNvPicPr>
            <a:picLocks noChangeAspect="1"/>
          </p:cNvPicPr>
          <p:nvPr/>
        </p:nvPicPr>
        <p:blipFill>
          <a:blip r:embed="rId11"/>
          <a:stretch>
            <a:fillRect/>
          </a:stretch>
        </p:blipFill>
        <p:spPr>
          <a:xfrm flipH="1">
            <a:off x="6461686" y="4945838"/>
            <a:ext cx="773797" cy="316296"/>
          </a:xfrm>
          <a:prstGeom prst="rect">
            <a:avLst/>
          </a:prstGeom>
        </p:spPr>
      </p:pic>
      <p:grpSp>
        <p:nvGrpSpPr>
          <p:cNvPr id="72" name="群組 71"/>
          <p:cNvGrpSpPr/>
          <p:nvPr/>
        </p:nvGrpSpPr>
        <p:grpSpPr>
          <a:xfrm>
            <a:off x="7319242" y="4240519"/>
            <a:ext cx="1680715" cy="1680715"/>
            <a:chOff x="2668511" y="4102055"/>
            <a:chExt cx="1680715" cy="1680715"/>
          </a:xfrm>
        </p:grpSpPr>
        <p:pic>
          <p:nvPicPr>
            <p:cNvPr id="73" name="圖片 7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74" name="文字方塊 73"/>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乾淨</a:t>
              </a:r>
              <a:endParaRPr lang="zh-HK" altLang="en-US" sz="3200" dirty="0">
                <a:latin typeface="標楷體" panose="03000509000000000000" pitchFamily="65" charset="-120"/>
                <a:ea typeface="標楷體" panose="03000509000000000000" pitchFamily="65" charset="-120"/>
              </a:endParaRPr>
            </a:p>
          </p:txBody>
        </p:sp>
      </p:grpSp>
      <p:sp>
        <p:nvSpPr>
          <p:cNvPr id="75" name="橢圓形圖說文字 74"/>
          <p:cNvSpPr/>
          <p:nvPr/>
        </p:nvSpPr>
        <p:spPr>
          <a:xfrm rot="10800000" flipV="1">
            <a:off x="755619" y="3389147"/>
            <a:ext cx="7634058" cy="858830"/>
          </a:xfrm>
          <a:prstGeom prst="wedgeEllipseCallout">
            <a:avLst>
              <a:gd name="adj1" fmla="val 56298"/>
              <a:gd name="adj2" fmla="val 46823"/>
            </a:avLst>
          </a:prstGeom>
          <a:gradFill>
            <a:gsLst>
              <a:gs pos="0">
                <a:srgbClr val="23A289"/>
              </a:gs>
              <a:gs pos="100000">
                <a:srgbClr val="7FC04E"/>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標楷體" panose="03000509000000000000" pitchFamily="65" charset="-120"/>
                <a:ea typeface="標楷體" panose="03000509000000000000" pitchFamily="65" charset="-120"/>
              </a:rPr>
              <a:t>請分別為</a:t>
            </a:r>
          </a:p>
          <a:p>
            <a:pPr algn="ctr"/>
            <a:r>
              <a:rPr lang="zh-TW" altLang="en-US" sz="2400" b="1" dirty="0">
                <a:solidFill>
                  <a:schemeClr val="tx1"/>
                </a:solidFill>
                <a:latin typeface="標楷體" panose="03000509000000000000" pitchFamily="65" charset="-120"/>
                <a:ea typeface="標楷體" panose="03000509000000000000" pitchFamily="65" charset="-120"/>
              </a:rPr>
              <a:t>「拭」</a:t>
            </a:r>
            <a:r>
              <a:rPr lang="zh-TW" altLang="en-US" sz="2400" dirty="0">
                <a:solidFill>
                  <a:schemeClr val="tx1"/>
                </a:solidFill>
                <a:latin typeface="標楷體" panose="03000509000000000000" pitchFamily="65" charset="-120"/>
                <a:ea typeface="標楷體" panose="03000509000000000000" pitchFamily="65" charset="-120"/>
              </a:rPr>
              <a:t>及</a:t>
            </a:r>
            <a:r>
              <a:rPr lang="zh-TW" altLang="en-US" sz="2400" b="1" dirty="0">
                <a:solidFill>
                  <a:schemeClr val="tx1"/>
                </a:solidFill>
                <a:latin typeface="標楷體" panose="03000509000000000000" pitchFamily="65" charset="-120"/>
                <a:ea typeface="標楷體" panose="03000509000000000000" pitchFamily="65" charset="-120"/>
              </a:rPr>
              <a:t>「乾」</a:t>
            </a:r>
            <a:r>
              <a:rPr lang="zh-TW" altLang="en-US" sz="2400" dirty="0">
                <a:solidFill>
                  <a:schemeClr val="tx1"/>
                </a:solidFill>
                <a:latin typeface="標楷體" panose="03000509000000000000" pitchFamily="65" charset="-120"/>
                <a:ea typeface="標楷體" panose="03000509000000000000" pitchFamily="65" charset="-120"/>
              </a:rPr>
              <a:t>配上適當詞語</a:t>
            </a:r>
            <a:endParaRPr lang="zh-HK" altLang="en-US" sz="2400" dirty="0">
              <a:solidFill>
                <a:schemeClr val="tx1"/>
              </a:solidFill>
              <a:latin typeface="標楷體" panose="03000509000000000000" pitchFamily="65" charset="-120"/>
              <a:ea typeface="標楷體" panose="03000509000000000000" pitchFamily="65" charset="-120"/>
            </a:endParaRPr>
          </a:p>
        </p:txBody>
      </p:sp>
      <p:grpSp>
        <p:nvGrpSpPr>
          <p:cNvPr id="34" name="群組 33"/>
          <p:cNvGrpSpPr/>
          <p:nvPr/>
        </p:nvGrpSpPr>
        <p:grpSpPr>
          <a:xfrm>
            <a:off x="1658471" y="2721768"/>
            <a:ext cx="3315558" cy="461665"/>
            <a:chOff x="1708554" y="3166723"/>
            <a:chExt cx="3265532" cy="461665"/>
          </a:xfrm>
        </p:grpSpPr>
        <p:sp>
          <p:nvSpPr>
            <p:cNvPr id="35" name="矩形 34"/>
            <p:cNvSpPr/>
            <p:nvPr/>
          </p:nvSpPr>
          <p:spPr>
            <a:xfrm>
              <a:off x="2299956" y="3166723"/>
              <a:ext cx="2674130" cy="461665"/>
            </a:xfrm>
            <a:prstGeom prst="rect">
              <a:avLst/>
            </a:prstGeom>
          </p:spPr>
          <p:txBody>
            <a:bodyPr wrap="square">
              <a:spAutoFit/>
            </a:bodyPr>
            <a:lstStyle/>
            <a:p>
              <a:r>
                <a:rPr lang="zh-TW" altLang="en-US" sz="2400" dirty="0" smtClean="0">
                  <a:solidFill>
                    <a:prstClr val="black"/>
                  </a:solidFill>
                  <a:latin typeface="標楷體" panose="03000509000000000000" pitchFamily="65" charset="-120"/>
                  <a:ea typeface="標楷體" panose="03000509000000000000" pitchFamily="65" charset="-120"/>
                </a:rPr>
                <a:t>與手部有關</a:t>
              </a:r>
              <a:endParaRPr lang="en-US" altLang="zh-TW" sz="2400" dirty="0">
                <a:solidFill>
                  <a:prstClr val="black"/>
                </a:solidFill>
                <a:latin typeface="標楷體" panose="03000509000000000000" pitchFamily="65" charset="-120"/>
                <a:ea typeface="標楷體" panose="03000509000000000000" pitchFamily="65" charset="-120"/>
              </a:endParaRPr>
            </a:p>
          </p:txBody>
        </p:sp>
        <p:pic>
          <p:nvPicPr>
            <p:cNvPr id="36" name="圖片 35"/>
            <p:cNvPicPr>
              <a:picLocks noChangeAspect="1"/>
            </p:cNvPicPr>
            <p:nvPr/>
          </p:nvPicPr>
          <p:blipFill>
            <a:blip r:embed="rId8"/>
            <a:stretch>
              <a:fillRect/>
            </a:stretch>
          </p:blipFill>
          <p:spPr>
            <a:xfrm>
              <a:off x="1708554" y="3345579"/>
              <a:ext cx="569978" cy="216542"/>
            </a:xfrm>
            <a:prstGeom prst="rect">
              <a:avLst/>
            </a:prstGeom>
          </p:spPr>
        </p:pic>
      </p:grpSp>
    </p:spTree>
    <p:extLst>
      <p:ext uri="{BB962C8B-B14F-4D97-AF65-F5344CB8AC3E}">
        <p14:creationId xmlns:p14="http://schemas.microsoft.com/office/powerpoint/2010/main" val="304195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1000"/>
                                        <p:tgtEl>
                                          <p:spTgt spid="75"/>
                                        </p:tgtEl>
                                      </p:cBhvr>
                                    </p:animEffect>
                                    <p:anim calcmode="lin" valueType="num">
                                      <p:cBhvr>
                                        <p:cTn id="33" dur="1000" fill="hold"/>
                                        <p:tgtEl>
                                          <p:spTgt spid="75"/>
                                        </p:tgtEl>
                                        <p:attrNameLst>
                                          <p:attrName>ppt_x</p:attrName>
                                        </p:attrNameLst>
                                      </p:cBhvr>
                                      <p:tavLst>
                                        <p:tav tm="0">
                                          <p:val>
                                            <p:strVal val="#ppt_x"/>
                                          </p:val>
                                        </p:tav>
                                        <p:tav tm="100000">
                                          <p:val>
                                            <p:strVal val="#ppt_x"/>
                                          </p:val>
                                        </p:tav>
                                      </p:tavLst>
                                    </p:anim>
                                    <p:anim calcmode="lin" valueType="num">
                                      <p:cBhvr>
                                        <p:cTn id="34"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additive="base">
                                        <p:cTn id="39" dur="500" fill="hold"/>
                                        <p:tgtEl>
                                          <p:spTgt spid="61"/>
                                        </p:tgtEl>
                                        <p:attrNameLst>
                                          <p:attrName>ppt_x</p:attrName>
                                        </p:attrNameLst>
                                      </p:cBhvr>
                                      <p:tavLst>
                                        <p:tav tm="0">
                                          <p:val>
                                            <p:strVal val="#ppt_x"/>
                                          </p:val>
                                        </p:tav>
                                        <p:tav tm="100000">
                                          <p:val>
                                            <p:strVal val="#ppt_x"/>
                                          </p:val>
                                        </p:tav>
                                      </p:tavLst>
                                    </p:anim>
                                    <p:anim calcmode="lin" valueType="num">
                                      <p:cBhvr additive="base">
                                        <p:cTn id="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500"/>
                            </p:stCondLst>
                            <p:childTnLst>
                              <p:par>
                                <p:cTn id="47" presetID="22" presetClass="entr" presetSubtype="8"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left)">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additive="base">
                                        <p:cTn id="54" dur="500" fill="hold"/>
                                        <p:tgtEl>
                                          <p:spTgt spid="68"/>
                                        </p:tgtEl>
                                        <p:attrNameLst>
                                          <p:attrName>ppt_x</p:attrName>
                                        </p:attrNameLst>
                                      </p:cBhvr>
                                      <p:tavLst>
                                        <p:tav tm="0">
                                          <p:val>
                                            <p:strVal val="#ppt_x"/>
                                          </p:val>
                                        </p:tav>
                                        <p:tav tm="100000">
                                          <p:val>
                                            <p:strVal val="#ppt_x"/>
                                          </p:val>
                                        </p:tav>
                                      </p:tavLst>
                                    </p:anim>
                                    <p:anim calcmode="lin" valueType="num">
                                      <p:cBhvr additive="base">
                                        <p:cTn id="55"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wipe(left)">
                                      <p:cBhvr>
                                        <p:cTn id="60" dur="500"/>
                                        <p:tgtEl>
                                          <p:spTgt spid="71"/>
                                        </p:tgtEl>
                                      </p:cBhvr>
                                    </p:animEffect>
                                  </p:childTnLst>
                                </p:cTn>
                              </p:par>
                            </p:childTnLst>
                          </p:cTn>
                        </p:par>
                        <p:par>
                          <p:cTn id="61" fill="hold">
                            <p:stCondLst>
                              <p:cond delay="500"/>
                            </p:stCondLst>
                            <p:childTnLst>
                              <p:par>
                                <p:cTn id="62" presetID="22" presetClass="entr" presetSubtype="8" fill="hold" nodeType="after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500"/>
                                        <p:tgtEl>
                                          <p:spTgt spid="7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left)">
                                      <p:cBhvr>
                                        <p:cTn id="69" dur="500"/>
                                        <p:tgtEl>
                                          <p:spTgt spid="59"/>
                                        </p:tgtEl>
                                      </p:cBhvr>
                                    </p:animEffect>
                                  </p:childTnLst>
                                </p:cTn>
                              </p:par>
                            </p:childTnLst>
                          </p:cTn>
                        </p:par>
                        <p:par>
                          <p:cTn id="70" fill="hold">
                            <p:stCondLst>
                              <p:cond delay="500"/>
                            </p:stCondLst>
                            <p:childTnLst>
                              <p:par>
                                <p:cTn id="71" presetID="22" presetClass="entr" presetSubtype="8"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left)">
                                      <p:cBhvr>
                                        <p:cTn id="73" dur="500"/>
                                        <p:tgtEl>
                                          <p:spTgt spid="60"/>
                                        </p:tgtEl>
                                      </p:cBhvr>
                                    </p:animEffect>
                                  </p:childTnLst>
                                </p:cTn>
                              </p:par>
                            </p:childTnLst>
                          </p:cTn>
                        </p:par>
                        <p:par>
                          <p:cTn id="74" fill="hold">
                            <p:stCondLst>
                              <p:cond delay="1000"/>
                            </p:stCondLst>
                            <p:childTnLst>
                              <p:par>
                                <p:cTn id="75" presetID="22" presetClass="entr" presetSubtype="8" fill="hold" nodeType="after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wipe(left)">
                                      <p:cBhvr>
                                        <p:cTn id="7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8" grpId="0"/>
      <p:bldP spid="59" grpId="0"/>
      <p:bldP spid="7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554479" y="1798309"/>
            <a:ext cx="4949559" cy="50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None/>
            </a:pPr>
            <a:r>
              <a:rPr lang="en-US" altLang="zh-TW" sz="2400" dirty="0" smtClean="0">
                <a:ea typeface="標楷體" panose="03000509000000000000" pitchFamily="65" charset="-120"/>
              </a:rPr>
              <a:t>1.</a:t>
            </a:r>
            <a:r>
              <a:rPr lang="en-US" altLang="zh-TW" sz="2400" dirty="0" smtClean="0">
                <a:solidFill>
                  <a:schemeClr val="accent6">
                    <a:lumMod val="50000"/>
                  </a:schemeClr>
                </a:solidFill>
                <a:ea typeface="標楷體" panose="03000509000000000000" pitchFamily="65" charset="-120"/>
              </a:rPr>
              <a:t> </a:t>
            </a:r>
            <a:r>
              <a:rPr lang="zh-TW" altLang="en-US" sz="2400" dirty="0" smtClean="0">
                <a:latin typeface="標楷體" panose="03000509000000000000" pitchFamily="65" charset="-120"/>
                <a:ea typeface="標楷體" panose="03000509000000000000" pitchFamily="65" charset="-120"/>
              </a:rPr>
              <a:t>「</a:t>
            </a:r>
            <a:r>
              <a:rPr lang="zh-TW" altLang="en-US" sz="2400" b="1" dirty="0" smtClean="0">
                <a:latin typeface="標楷體" panose="03000509000000000000" pitchFamily="65" charset="-120"/>
                <a:ea typeface="標楷體" panose="03000509000000000000" pitchFamily="65" charset="-120"/>
              </a:rPr>
              <a:t>攙</a:t>
            </a:r>
            <a:r>
              <a:rPr lang="zh-TW" altLang="en-US" sz="2400" dirty="0" smtClean="0">
                <a:latin typeface="標楷體" panose="03000509000000000000" pitchFamily="65" charset="-120"/>
                <a:ea typeface="標楷體" panose="03000509000000000000" pitchFamily="65" charset="-120"/>
              </a:rPr>
              <a:t>」</a:t>
            </a:r>
            <a:r>
              <a:rPr lang="zh-TW" altLang="en-US" sz="2400" dirty="0">
                <a:ea typeface="標楷體" panose="03000509000000000000" pitchFamily="65" charset="-120"/>
              </a:rPr>
              <a:t>的</a:t>
            </a:r>
            <a:r>
              <a:rPr lang="zh-TW" altLang="en-US" sz="2400" dirty="0">
                <a:latin typeface="標楷體" panose="03000509000000000000" pitchFamily="65" charset="-120"/>
                <a:ea typeface="標楷體" panose="03000509000000000000" pitchFamily="65" charset="-120"/>
              </a:rPr>
              <a:t>形旁是甚麼</a:t>
            </a:r>
            <a:r>
              <a:rPr lang="en-US" altLang="zh-TW" sz="2400" dirty="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grpSp>
        <p:nvGrpSpPr>
          <p:cNvPr id="5" name="群組 4"/>
          <p:cNvGrpSpPr/>
          <p:nvPr/>
        </p:nvGrpSpPr>
        <p:grpSpPr>
          <a:xfrm>
            <a:off x="187809" y="1791615"/>
            <a:ext cx="1397151" cy="826122"/>
            <a:chOff x="778241" y="1784736"/>
            <a:chExt cx="2105635" cy="1245042"/>
          </a:xfrm>
        </p:grpSpPr>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7" name="矩形 6"/>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8" name="矩形 7"/>
          <p:cNvSpPr/>
          <p:nvPr/>
        </p:nvSpPr>
        <p:spPr>
          <a:xfrm>
            <a:off x="1554479" y="2302277"/>
            <a:ext cx="5479385" cy="461665"/>
          </a:xfrm>
          <a:prstGeom prst="rect">
            <a:avLst/>
          </a:prstGeom>
        </p:spPr>
        <p:txBody>
          <a:bodyPr wrap="none">
            <a:spAutoFit/>
          </a:bodyPr>
          <a:lstStyle/>
          <a:p>
            <a:pPr>
              <a:spcBef>
                <a:spcPct val="50000"/>
              </a:spcBef>
            </a:pPr>
            <a:r>
              <a:rPr lang="en-US" altLang="zh-TW" sz="2400" dirty="0" smtClean="0">
                <a:ea typeface="標楷體" panose="03000509000000000000" pitchFamily="65" charset="-120"/>
              </a:rPr>
              <a:t>2.</a:t>
            </a:r>
            <a:r>
              <a:rPr lang="zh-TW" altLang="en-US" sz="2400" dirty="0" smtClean="0">
                <a:ea typeface="標楷體" panose="03000509000000000000" pitchFamily="65" charset="-120"/>
              </a:rPr>
              <a:t>  從</a:t>
            </a:r>
            <a:r>
              <a:rPr lang="zh-TW" altLang="en-US" sz="2400" dirty="0" smtClean="0">
                <a:latin typeface="標楷體" panose="03000509000000000000" pitchFamily="65" charset="-120"/>
                <a:ea typeface="標楷體" panose="03000509000000000000" pitchFamily="65" charset="-120"/>
              </a:rPr>
              <a:t>「</a:t>
            </a:r>
            <a:r>
              <a:rPr lang="zh-TW" altLang="en-US" sz="2400" b="1" dirty="0" smtClean="0">
                <a:solidFill>
                  <a:srgbClr val="FF0000"/>
                </a:solidFill>
                <a:latin typeface="標楷體" panose="03000509000000000000" pitchFamily="65" charset="-120"/>
                <a:ea typeface="標楷體" panose="03000509000000000000" pitchFamily="65" charset="-120"/>
              </a:rPr>
              <a:t>手</a:t>
            </a:r>
            <a:r>
              <a:rPr lang="zh-TW" altLang="en-US" sz="2400" dirty="0" smtClean="0">
                <a:latin typeface="標楷體" panose="03000509000000000000" pitchFamily="65" charset="-120"/>
                <a:ea typeface="標楷體" panose="03000509000000000000" pitchFamily="65" charset="-120"/>
              </a:rPr>
              <a:t>」推測「</a:t>
            </a:r>
            <a:r>
              <a:rPr lang="zh-TW" altLang="en-US" sz="2400" b="1" dirty="0">
                <a:latin typeface="標楷體" panose="03000509000000000000" pitchFamily="65" charset="-120"/>
                <a:ea typeface="標楷體" panose="03000509000000000000" pitchFamily="65" charset="-120"/>
              </a:rPr>
              <a:t>攙</a:t>
            </a:r>
            <a:r>
              <a:rPr lang="zh-TW" altLang="en-US" sz="2400" dirty="0" smtClean="0">
                <a:latin typeface="標楷體" panose="03000509000000000000" pitchFamily="65" charset="-120"/>
                <a:ea typeface="標楷體" panose="03000509000000000000" pitchFamily="65" charset="-120"/>
              </a:rPr>
              <a:t>」字與甚麼有關？</a:t>
            </a:r>
            <a:endParaRPr lang="zh-TW" altLang="en-US" sz="2400" dirty="0">
              <a:latin typeface="標楷體" panose="03000509000000000000" pitchFamily="65" charset="-120"/>
              <a:ea typeface="標楷體" panose="03000509000000000000" pitchFamily="65" charset="-120"/>
            </a:endParaRPr>
          </a:p>
        </p:txBody>
      </p:sp>
      <p:grpSp>
        <p:nvGrpSpPr>
          <p:cNvPr id="9" name="群組 8"/>
          <p:cNvGrpSpPr/>
          <p:nvPr/>
        </p:nvGrpSpPr>
        <p:grpSpPr>
          <a:xfrm>
            <a:off x="6145933" y="1755308"/>
            <a:ext cx="1548581" cy="591526"/>
            <a:chOff x="1216468" y="2721412"/>
            <a:chExt cx="1548581" cy="591526"/>
          </a:xfrm>
        </p:grpSpPr>
        <p:pic>
          <p:nvPicPr>
            <p:cNvPr id="10" name="圖片 9"/>
            <p:cNvPicPr>
              <a:picLocks noChangeAspect="1"/>
            </p:cNvPicPr>
            <p:nvPr/>
          </p:nvPicPr>
          <p:blipFill>
            <a:blip r:embed="rId4"/>
            <a:stretch>
              <a:fillRect/>
            </a:stretch>
          </p:blipFill>
          <p:spPr>
            <a:xfrm>
              <a:off x="1216468" y="2739282"/>
              <a:ext cx="1548581" cy="573656"/>
            </a:xfrm>
            <a:prstGeom prst="rect">
              <a:avLst/>
            </a:prstGeom>
          </p:spPr>
        </p:pic>
        <p:sp>
          <p:nvSpPr>
            <p:cNvPr id="11" name="矩形 10"/>
            <p:cNvSpPr/>
            <p:nvPr/>
          </p:nvSpPr>
          <p:spPr>
            <a:xfrm>
              <a:off x="1593343" y="2721412"/>
              <a:ext cx="800219" cy="461665"/>
            </a:xfrm>
            <a:prstGeom prst="rect">
              <a:avLst/>
            </a:prstGeom>
          </p:spPr>
          <p:txBody>
            <a:bodyPr wrap="none">
              <a:spAutoFit/>
            </a:bodyPr>
            <a:lstStyle/>
            <a:p>
              <a:pPr algn="ctr"/>
              <a:r>
                <a:rPr lang="zh-TW" altLang="en-US" sz="2400" dirty="0" smtClean="0">
                  <a:solidFill>
                    <a:srgbClr val="FF0000"/>
                  </a:solidFill>
                  <a:ea typeface="標楷體" panose="03000509000000000000" pitchFamily="65" charset="-120"/>
                </a:rPr>
                <a:t>手</a:t>
              </a:r>
              <a:r>
                <a:rPr lang="zh-TW" altLang="en-US" sz="2400" dirty="0" smtClean="0">
                  <a:latin typeface="標楷體" panose="03000509000000000000" pitchFamily="65" charset="-120"/>
                  <a:ea typeface="標楷體" panose="03000509000000000000" pitchFamily="65" charset="-120"/>
                </a:rPr>
                <a:t>部</a:t>
              </a:r>
              <a:endParaRPr lang="zh-TW" altLang="en-US" sz="2400" dirty="0">
                <a:latin typeface="標楷體" panose="03000509000000000000" pitchFamily="65" charset="-120"/>
                <a:ea typeface="標楷體" panose="03000509000000000000" pitchFamily="65" charset="-120"/>
              </a:endParaRPr>
            </a:p>
          </p:txBody>
        </p:sp>
      </p:grpSp>
      <p:grpSp>
        <p:nvGrpSpPr>
          <p:cNvPr id="12" name="群組 11"/>
          <p:cNvGrpSpPr/>
          <p:nvPr/>
        </p:nvGrpSpPr>
        <p:grpSpPr>
          <a:xfrm>
            <a:off x="1446062" y="1197"/>
            <a:ext cx="6251876" cy="1295791"/>
            <a:chOff x="1579139" y="1588972"/>
            <a:chExt cx="6251876" cy="1295791"/>
          </a:xfrm>
        </p:grpSpPr>
        <p:pic>
          <p:nvPicPr>
            <p:cNvPr id="13" name="圖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14" name="矩形 13"/>
            <p:cNvSpPr/>
            <p:nvPr/>
          </p:nvSpPr>
          <p:spPr>
            <a:xfrm>
              <a:off x="4342111" y="1901980"/>
              <a:ext cx="748923"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攙</a:t>
              </a:r>
              <a:endParaRPr lang="zh-HK" altLang="en-US" sz="4400" b="1" dirty="0">
                <a:latin typeface="標楷體" panose="03000509000000000000" pitchFamily="65" charset="-120"/>
                <a:ea typeface="標楷體" panose="03000509000000000000" pitchFamily="65" charset="-120"/>
              </a:endParaRPr>
            </a:p>
          </p:txBody>
        </p:sp>
      </p:grpSp>
      <p:pic>
        <p:nvPicPr>
          <p:cNvPr id="21" name="圖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000" y="3121271"/>
            <a:ext cx="7200000" cy="360523"/>
          </a:xfrm>
          <a:prstGeom prst="rect">
            <a:avLst/>
          </a:prstGeom>
        </p:spPr>
      </p:pic>
      <p:grpSp>
        <p:nvGrpSpPr>
          <p:cNvPr id="22" name="群組 21"/>
          <p:cNvGrpSpPr/>
          <p:nvPr/>
        </p:nvGrpSpPr>
        <p:grpSpPr>
          <a:xfrm>
            <a:off x="5002638" y="5650881"/>
            <a:ext cx="2286589" cy="1158240"/>
            <a:chOff x="778828" y="5440265"/>
            <a:chExt cx="2286589" cy="1158240"/>
          </a:xfrm>
        </p:grpSpPr>
        <p:pic>
          <p:nvPicPr>
            <p:cNvPr id="23" name="圖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828" y="5440265"/>
              <a:ext cx="2286589" cy="1158240"/>
            </a:xfrm>
            <a:prstGeom prst="rect">
              <a:avLst/>
            </a:prstGeom>
          </p:spPr>
        </p:pic>
        <p:sp>
          <p:nvSpPr>
            <p:cNvPr id="24" name="矩形 23"/>
            <p:cNvSpPr/>
            <p:nvPr/>
          </p:nvSpPr>
          <p:spPr>
            <a:xfrm>
              <a:off x="1368124" y="5650291"/>
              <a:ext cx="1107996" cy="646331"/>
            </a:xfrm>
            <a:prstGeom prst="rect">
              <a:avLst/>
            </a:prstGeom>
          </p:spPr>
          <p:txBody>
            <a:bodyPr wrap="none">
              <a:spAutoFit/>
            </a:bodyPr>
            <a:lstStyle/>
            <a:p>
              <a:r>
                <a:rPr lang="zh-TW" altLang="en-US" sz="3600" b="1" dirty="0">
                  <a:solidFill>
                    <a:schemeClr val="bg2">
                      <a:lumMod val="25000"/>
                    </a:schemeClr>
                  </a:solidFill>
                  <a:latin typeface="標楷體" panose="03000509000000000000" pitchFamily="65" charset="-120"/>
                  <a:ea typeface="標楷體" panose="03000509000000000000" pitchFamily="65" charset="-120"/>
                </a:rPr>
                <a:t>攙扶</a:t>
              </a:r>
              <a:endParaRPr lang="zh-HK" altLang="en-US" sz="3600" b="1" dirty="0">
                <a:solidFill>
                  <a:schemeClr val="bg2">
                    <a:lumMod val="25000"/>
                  </a:schemeClr>
                </a:solidFill>
                <a:latin typeface="標楷體" panose="03000509000000000000" pitchFamily="65" charset="-120"/>
                <a:ea typeface="標楷體" panose="03000509000000000000" pitchFamily="65" charset="-120"/>
              </a:endParaRPr>
            </a:p>
          </p:txBody>
        </p:sp>
      </p:grpSp>
      <p:sp>
        <p:nvSpPr>
          <p:cNvPr id="25" name="矩形 24"/>
          <p:cNvSpPr/>
          <p:nvPr/>
        </p:nvSpPr>
        <p:spPr>
          <a:xfrm>
            <a:off x="1382380" y="5937614"/>
            <a:ext cx="2646878" cy="584775"/>
          </a:xfrm>
          <a:prstGeom prst="rect">
            <a:avLst/>
          </a:prstGeom>
        </p:spPr>
        <p:txBody>
          <a:bodyPr wrap="none">
            <a:spAutoFit/>
          </a:bodyPr>
          <a:lstStyle/>
          <a:p>
            <a:r>
              <a:rPr lang="zh-TW" altLang="en-US" sz="3200" dirty="0" smtClean="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攙</a:t>
            </a:r>
            <a:r>
              <a:rPr lang="zh-TW" altLang="en-US" sz="3200" dirty="0" smtClean="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pic>
        <p:nvPicPr>
          <p:cNvPr id="26" name="圖片 25"/>
          <p:cNvPicPr>
            <a:picLocks noChangeAspect="1"/>
          </p:cNvPicPr>
          <p:nvPr/>
        </p:nvPicPr>
        <p:blipFill>
          <a:blip r:embed="rId8"/>
          <a:stretch>
            <a:fillRect/>
          </a:stretch>
        </p:blipFill>
        <p:spPr>
          <a:xfrm>
            <a:off x="4226593" y="6121730"/>
            <a:ext cx="578710" cy="216542"/>
          </a:xfrm>
          <a:prstGeom prst="rect">
            <a:avLst/>
          </a:prstGeom>
        </p:spPr>
      </p:pic>
      <p:grpSp>
        <p:nvGrpSpPr>
          <p:cNvPr id="27" name="群組 26"/>
          <p:cNvGrpSpPr/>
          <p:nvPr/>
        </p:nvGrpSpPr>
        <p:grpSpPr>
          <a:xfrm>
            <a:off x="2478985" y="4248122"/>
            <a:ext cx="1598151" cy="1598151"/>
            <a:chOff x="702993" y="2529830"/>
            <a:chExt cx="3183207" cy="3183207"/>
          </a:xfrm>
        </p:grpSpPr>
        <p:pic>
          <p:nvPicPr>
            <p:cNvPr id="28" name="圖片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993" y="2529830"/>
              <a:ext cx="3183207" cy="3183207"/>
            </a:xfrm>
            <a:prstGeom prst="rect">
              <a:avLst/>
            </a:prstGeom>
          </p:spPr>
        </p:pic>
        <p:sp>
          <p:nvSpPr>
            <p:cNvPr id="29" name="文字方塊 28"/>
            <p:cNvSpPr txBox="1"/>
            <p:nvPr/>
          </p:nvSpPr>
          <p:spPr>
            <a:xfrm>
              <a:off x="1258161" y="3538757"/>
              <a:ext cx="2072867" cy="1164758"/>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攙</a:t>
              </a:r>
              <a:endParaRPr lang="zh-HK" altLang="en-US" sz="3200" dirty="0">
                <a:latin typeface="標楷體" panose="03000509000000000000" pitchFamily="65" charset="-120"/>
                <a:ea typeface="標楷體" panose="03000509000000000000" pitchFamily="65" charset="-120"/>
              </a:endParaRPr>
            </a:p>
          </p:txBody>
        </p:sp>
      </p:grpSp>
      <p:grpSp>
        <p:nvGrpSpPr>
          <p:cNvPr id="42" name="群組 41"/>
          <p:cNvGrpSpPr/>
          <p:nvPr/>
        </p:nvGrpSpPr>
        <p:grpSpPr>
          <a:xfrm>
            <a:off x="5048823" y="4220140"/>
            <a:ext cx="1680715" cy="1654116"/>
            <a:chOff x="2668511" y="4102055"/>
            <a:chExt cx="1680715" cy="1680715"/>
          </a:xfrm>
        </p:grpSpPr>
        <p:pic>
          <p:nvPicPr>
            <p:cNvPr id="41" name="圖片 4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68511" y="4102055"/>
              <a:ext cx="1680715" cy="1680715"/>
            </a:xfrm>
            <a:prstGeom prst="rect">
              <a:avLst/>
            </a:prstGeom>
          </p:spPr>
        </p:pic>
        <p:sp>
          <p:nvSpPr>
            <p:cNvPr id="32" name="文字方塊 31"/>
            <p:cNvSpPr txBox="1"/>
            <p:nvPr/>
          </p:nvSpPr>
          <p:spPr>
            <a:xfrm>
              <a:off x="2806810" y="4677722"/>
              <a:ext cx="1438513" cy="584775"/>
            </a:xfrm>
            <a:prstGeom prst="rect">
              <a:avLst/>
            </a:prstGeom>
            <a:noFill/>
          </p:spPr>
          <p:txBody>
            <a:bodyPr wrap="square" rtlCol="0">
              <a:spAutoFit/>
            </a:bodyPr>
            <a:lstStyle/>
            <a:p>
              <a:pPr algn="ctr"/>
              <a:r>
                <a:rPr lang="zh-TW" altLang="en-US" sz="3200" dirty="0">
                  <a:latin typeface="標楷體" panose="03000509000000000000" pitchFamily="65" charset="-120"/>
                  <a:ea typeface="標楷體" panose="03000509000000000000" pitchFamily="65" charset="-120"/>
                </a:rPr>
                <a:t>攙扶</a:t>
              </a:r>
              <a:endParaRPr lang="zh-HK" altLang="en-US" sz="3200" dirty="0">
                <a:latin typeface="標楷體" panose="03000509000000000000" pitchFamily="65" charset="-120"/>
                <a:ea typeface="標楷體" panose="03000509000000000000" pitchFamily="65" charset="-120"/>
              </a:endParaRPr>
            </a:p>
          </p:txBody>
        </p:sp>
      </p:grpSp>
      <p:pic>
        <p:nvPicPr>
          <p:cNvPr id="33" name="圖片 32"/>
          <p:cNvPicPr>
            <a:picLocks noChangeAspect="1"/>
          </p:cNvPicPr>
          <p:nvPr/>
        </p:nvPicPr>
        <p:blipFill>
          <a:blip r:embed="rId11"/>
          <a:stretch>
            <a:fillRect/>
          </a:stretch>
        </p:blipFill>
        <p:spPr>
          <a:xfrm flipH="1">
            <a:off x="4257161" y="4934349"/>
            <a:ext cx="631647" cy="280213"/>
          </a:xfrm>
          <a:prstGeom prst="rect">
            <a:avLst/>
          </a:prstGeom>
        </p:spPr>
      </p:pic>
      <p:sp>
        <p:nvSpPr>
          <p:cNvPr id="31" name="橢圓形圖說文字 30"/>
          <p:cNvSpPr/>
          <p:nvPr/>
        </p:nvSpPr>
        <p:spPr>
          <a:xfrm rot="10800000" flipV="1">
            <a:off x="755619" y="3389147"/>
            <a:ext cx="7634058" cy="858830"/>
          </a:xfrm>
          <a:prstGeom prst="wedgeEllipseCallout">
            <a:avLst>
              <a:gd name="adj1" fmla="val 56298"/>
              <a:gd name="adj2" fmla="val 46823"/>
            </a:avLst>
          </a:prstGeom>
          <a:gradFill>
            <a:gsLst>
              <a:gs pos="0">
                <a:srgbClr val="7FC04E"/>
              </a:gs>
              <a:gs pos="100000">
                <a:srgbClr val="23A289"/>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標楷體" panose="03000509000000000000" pitchFamily="65" charset="-120"/>
                <a:ea typeface="標楷體" panose="03000509000000000000" pitchFamily="65" charset="-120"/>
              </a:rPr>
              <a:t>請</a:t>
            </a:r>
            <a:r>
              <a:rPr lang="zh-TW" altLang="en-US" sz="2400" dirty="0" smtClean="0">
                <a:solidFill>
                  <a:schemeClr val="tx1"/>
                </a:solidFill>
                <a:latin typeface="標楷體" panose="03000509000000000000" pitchFamily="65" charset="-120"/>
                <a:ea typeface="標楷體" panose="03000509000000000000" pitchFamily="65" charset="-120"/>
              </a:rPr>
              <a:t>為</a:t>
            </a:r>
            <a:r>
              <a:rPr lang="zh-TW" altLang="en-US" sz="2400" b="1" dirty="0" smtClean="0">
                <a:solidFill>
                  <a:schemeClr val="tx1"/>
                </a:solidFill>
                <a:latin typeface="標楷體" panose="03000509000000000000" pitchFamily="65" charset="-120"/>
                <a:ea typeface="標楷體" panose="03000509000000000000" pitchFamily="65" charset="-120"/>
              </a:rPr>
              <a:t>「</a:t>
            </a:r>
            <a:r>
              <a:rPr lang="zh-TW" altLang="en-US" sz="2400" b="1" dirty="0">
                <a:solidFill>
                  <a:schemeClr val="tx1"/>
                </a:solidFill>
                <a:latin typeface="標楷體" panose="03000509000000000000" pitchFamily="65" charset="-120"/>
                <a:ea typeface="標楷體" panose="03000509000000000000" pitchFamily="65" charset="-120"/>
              </a:rPr>
              <a:t>攙」</a:t>
            </a:r>
            <a:r>
              <a:rPr lang="zh-TW" altLang="en-US" sz="2400" dirty="0">
                <a:solidFill>
                  <a:schemeClr val="tx1"/>
                </a:solidFill>
                <a:latin typeface="標楷體" panose="03000509000000000000" pitchFamily="65" charset="-120"/>
                <a:ea typeface="標楷體" panose="03000509000000000000" pitchFamily="65" charset="-120"/>
              </a:rPr>
              <a:t>配上適當詞語</a:t>
            </a:r>
            <a:endParaRPr lang="zh-HK" altLang="en-US" sz="2400" dirty="0">
              <a:solidFill>
                <a:schemeClr val="tx1"/>
              </a:solidFill>
              <a:latin typeface="標楷體" panose="03000509000000000000" pitchFamily="65" charset="-120"/>
              <a:ea typeface="標楷體" panose="03000509000000000000" pitchFamily="65" charset="-120"/>
            </a:endParaRPr>
          </a:p>
        </p:txBody>
      </p:sp>
      <p:grpSp>
        <p:nvGrpSpPr>
          <p:cNvPr id="30" name="群組 29"/>
          <p:cNvGrpSpPr/>
          <p:nvPr/>
        </p:nvGrpSpPr>
        <p:grpSpPr>
          <a:xfrm>
            <a:off x="1658471" y="2721768"/>
            <a:ext cx="3315558" cy="461665"/>
            <a:chOff x="1708554" y="3166723"/>
            <a:chExt cx="3265532" cy="461665"/>
          </a:xfrm>
        </p:grpSpPr>
        <p:sp>
          <p:nvSpPr>
            <p:cNvPr id="34" name="矩形 33"/>
            <p:cNvSpPr/>
            <p:nvPr/>
          </p:nvSpPr>
          <p:spPr>
            <a:xfrm>
              <a:off x="2299956" y="3166723"/>
              <a:ext cx="2674130" cy="461665"/>
            </a:xfrm>
            <a:prstGeom prst="rect">
              <a:avLst/>
            </a:prstGeom>
          </p:spPr>
          <p:txBody>
            <a:bodyPr wrap="square">
              <a:spAutoFit/>
            </a:bodyPr>
            <a:lstStyle/>
            <a:p>
              <a:r>
                <a:rPr lang="zh-TW" altLang="en-US" sz="2400" dirty="0" smtClean="0">
                  <a:solidFill>
                    <a:prstClr val="black"/>
                  </a:solidFill>
                  <a:latin typeface="標楷體" panose="03000509000000000000" pitchFamily="65" charset="-120"/>
                  <a:ea typeface="標楷體" panose="03000509000000000000" pitchFamily="65" charset="-120"/>
                </a:rPr>
                <a:t>與手部有關</a:t>
              </a:r>
              <a:endParaRPr lang="en-US" altLang="zh-TW" sz="2400" dirty="0">
                <a:solidFill>
                  <a:prstClr val="black"/>
                </a:solidFill>
                <a:latin typeface="標楷體" panose="03000509000000000000" pitchFamily="65" charset="-120"/>
                <a:ea typeface="標楷體" panose="03000509000000000000" pitchFamily="65" charset="-120"/>
              </a:endParaRPr>
            </a:p>
          </p:txBody>
        </p:sp>
        <p:pic>
          <p:nvPicPr>
            <p:cNvPr id="35" name="圖片 34"/>
            <p:cNvPicPr>
              <a:picLocks noChangeAspect="1"/>
            </p:cNvPicPr>
            <p:nvPr/>
          </p:nvPicPr>
          <p:blipFill>
            <a:blip r:embed="rId8"/>
            <a:stretch>
              <a:fillRect/>
            </a:stretch>
          </p:blipFill>
          <p:spPr>
            <a:xfrm>
              <a:off x="1708554" y="3345579"/>
              <a:ext cx="569978" cy="216542"/>
            </a:xfrm>
            <a:prstGeom prst="rect">
              <a:avLst/>
            </a:prstGeom>
          </p:spPr>
        </p:pic>
      </p:grpSp>
    </p:spTree>
    <p:extLst>
      <p:ext uri="{BB962C8B-B14F-4D97-AF65-F5344CB8AC3E}">
        <p14:creationId xmlns:p14="http://schemas.microsoft.com/office/powerpoint/2010/main" val="419872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500"/>
                            </p:stCondLst>
                            <p:childTnLst>
                              <p:par>
                                <p:cTn id="47" presetID="22" presetClass="entr" presetSubtype="8"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left)">
                                      <p:cBhvr>
                                        <p:cTn id="49" dur="500"/>
                                        <p:tgtEl>
                                          <p:spTgt spid="4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500"/>
                                        <p:tgtEl>
                                          <p:spTgt spid="25"/>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par>
                          <p:cTn id="59" fill="hold">
                            <p:stCondLst>
                              <p:cond delay="1000"/>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25" grpId="0"/>
      <p:bldP spid="3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97489" y="3022841"/>
            <a:ext cx="3349022" cy="841814"/>
          </a:xfrm>
        </p:spPr>
        <p:txBody>
          <a:bodyPr>
            <a:normAutofit/>
          </a:bodyPr>
          <a:lstStyle/>
          <a:p>
            <a:pPr algn="ctr"/>
            <a:r>
              <a:rPr lang="zh-TW" altLang="en-US" sz="4800" b="1" dirty="0" smtClean="0">
                <a:latin typeface="標楷體" panose="03000509000000000000" pitchFamily="65" charset="-120"/>
                <a:ea typeface="標楷體" panose="03000509000000000000" pitchFamily="65" charset="-120"/>
              </a:rPr>
              <a:t>第六段</a:t>
            </a:r>
            <a:endParaRPr lang="zh-HK" altLang="en-US" sz="48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201292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群組 31"/>
          <p:cNvGrpSpPr/>
          <p:nvPr/>
        </p:nvGrpSpPr>
        <p:grpSpPr>
          <a:xfrm>
            <a:off x="309465" y="2680538"/>
            <a:ext cx="4288361" cy="4068069"/>
            <a:chOff x="86740" y="2670028"/>
            <a:chExt cx="4288361" cy="4068069"/>
          </a:xfrm>
        </p:grpSpPr>
        <p:pic>
          <p:nvPicPr>
            <p:cNvPr id="33" name="圖片 32"/>
            <p:cNvPicPr>
              <a:picLocks noChangeAspect="1"/>
            </p:cNvPicPr>
            <p:nvPr/>
          </p:nvPicPr>
          <p:blipFill>
            <a:blip r:embed="rId3"/>
            <a:stretch>
              <a:fillRect/>
            </a:stretch>
          </p:blipFill>
          <p:spPr>
            <a:xfrm>
              <a:off x="86740" y="2670028"/>
              <a:ext cx="4288361" cy="4068069"/>
            </a:xfrm>
            <a:prstGeom prst="rect">
              <a:avLst/>
            </a:prstGeom>
          </p:spPr>
        </p:pic>
        <p:sp>
          <p:nvSpPr>
            <p:cNvPr id="34" name="Text Box 14"/>
            <p:cNvSpPr txBox="1">
              <a:spLocks noChangeArrowheads="1"/>
            </p:cNvSpPr>
            <p:nvPr/>
          </p:nvSpPr>
          <p:spPr bwMode="auto">
            <a:xfrm>
              <a:off x="1798326"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kern="0" dirty="0">
                  <a:solidFill>
                    <a:schemeClr val="bg1"/>
                  </a:solidFill>
                  <a:latin typeface="標楷體" panose="03000509000000000000" pitchFamily="65" charset="-120"/>
                  <a:ea typeface="標楷體" panose="03000509000000000000" pitchFamily="65" charset="-120"/>
                </a:rPr>
                <a:t>頹</a:t>
              </a:r>
            </a:p>
          </p:txBody>
        </p:sp>
      </p:grpSp>
      <p:sp>
        <p:nvSpPr>
          <p:cNvPr id="35" name="Text Box 15"/>
          <p:cNvSpPr txBox="1">
            <a:spLocks noChangeArrowheads="1"/>
          </p:cNvSpPr>
          <p:nvPr/>
        </p:nvSpPr>
        <p:spPr bwMode="auto">
          <a:xfrm>
            <a:off x="2741245" y="3049505"/>
            <a:ext cx="107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頹喪</a:t>
            </a:r>
          </a:p>
        </p:txBody>
      </p:sp>
      <p:sp>
        <p:nvSpPr>
          <p:cNvPr id="36" name="Text Box 16"/>
          <p:cNvSpPr txBox="1">
            <a:spLocks noChangeArrowheads="1"/>
          </p:cNvSpPr>
          <p:nvPr/>
        </p:nvSpPr>
        <p:spPr bwMode="auto">
          <a:xfrm>
            <a:off x="3196833" y="4666770"/>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頹勢</a:t>
            </a:r>
          </a:p>
        </p:txBody>
      </p:sp>
      <p:sp>
        <p:nvSpPr>
          <p:cNvPr id="38" name="Text Box 18"/>
          <p:cNvSpPr txBox="1">
            <a:spLocks noChangeArrowheads="1"/>
          </p:cNvSpPr>
          <p:nvPr/>
        </p:nvSpPr>
        <p:spPr bwMode="auto">
          <a:xfrm>
            <a:off x="1680063" y="5653531"/>
            <a:ext cx="1461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頹然</a:t>
            </a:r>
          </a:p>
        </p:txBody>
      </p:sp>
      <p:sp>
        <p:nvSpPr>
          <p:cNvPr id="39" name="Text Box 19"/>
          <p:cNvSpPr txBox="1">
            <a:spLocks noChangeArrowheads="1"/>
          </p:cNvSpPr>
          <p:nvPr/>
        </p:nvSpPr>
        <p:spPr bwMode="auto">
          <a:xfrm>
            <a:off x="608424" y="4660831"/>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頹廢</a:t>
            </a:r>
            <a:endParaRPr lang="zh-TW" altLang="en-US" sz="2800" kern="0" dirty="0">
              <a:solidFill>
                <a:schemeClr val="bg1"/>
              </a:solidFill>
            </a:endParaRPr>
          </a:p>
        </p:txBody>
      </p:sp>
      <p:grpSp>
        <p:nvGrpSpPr>
          <p:cNvPr id="40" name="群組 39"/>
          <p:cNvGrpSpPr/>
          <p:nvPr/>
        </p:nvGrpSpPr>
        <p:grpSpPr>
          <a:xfrm>
            <a:off x="959661" y="174175"/>
            <a:ext cx="7184863" cy="1489166"/>
            <a:chOff x="959661" y="0"/>
            <a:chExt cx="7184863" cy="1489166"/>
          </a:xfrm>
        </p:grpSpPr>
        <p:pic>
          <p:nvPicPr>
            <p:cNvPr id="41" name="圖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661" y="0"/>
              <a:ext cx="7184863" cy="1489166"/>
            </a:xfrm>
            <a:prstGeom prst="rect">
              <a:avLst/>
            </a:prstGeom>
          </p:spPr>
        </p:pic>
        <p:sp>
          <p:nvSpPr>
            <p:cNvPr id="42" name="矩形 41"/>
            <p:cNvSpPr/>
            <p:nvPr/>
          </p:nvSpPr>
          <p:spPr>
            <a:xfrm>
              <a:off x="1282524" y="359862"/>
              <a:ext cx="6578951" cy="769441"/>
            </a:xfrm>
            <a:prstGeom prst="rect">
              <a:avLst/>
            </a:prstGeom>
          </p:spPr>
          <p:txBody>
            <a:bodyPr wrap="square">
              <a:spAutoFit/>
            </a:bodyPr>
            <a:lstStyle/>
            <a:p>
              <a:pPr algn="ctr"/>
              <a:r>
                <a:rPr lang="zh-HK" altLang="en-US" sz="4400" b="1" dirty="0">
                  <a:latin typeface="標楷體" panose="03000509000000000000" pitchFamily="65" charset="-120"/>
                  <a:ea typeface="標楷體" panose="03000509000000000000" pitchFamily="65" charset="-120"/>
                </a:rPr>
                <a:t>頹唐</a:t>
              </a:r>
            </a:p>
          </p:txBody>
        </p:sp>
      </p:grpSp>
      <p:grpSp>
        <p:nvGrpSpPr>
          <p:cNvPr id="43" name="群組 42"/>
          <p:cNvGrpSpPr/>
          <p:nvPr/>
        </p:nvGrpSpPr>
        <p:grpSpPr>
          <a:xfrm>
            <a:off x="955014" y="1418306"/>
            <a:ext cx="2286000" cy="2754806"/>
            <a:chOff x="1390637" y="1394410"/>
            <a:chExt cx="2286000" cy="2754806"/>
          </a:xfrm>
        </p:grpSpPr>
        <p:sp>
          <p:nvSpPr>
            <p:cNvPr id="44" name="橢圓 43"/>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7" name="肘形接點 46"/>
            <p:cNvCxnSpPr>
              <a:stCxn id="44" idx="0"/>
              <a:endCxn id="48"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9" name="矩形 48"/>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kern="0" dirty="0">
                  <a:solidFill>
                    <a:srgbClr val="FF0000"/>
                  </a:solidFill>
                  <a:latin typeface="標楷體" panose="03000509000000000000" pitchFamily="65" charset="-120"/>
                  <a:ea typeface="標楷體" panose="03000509000000000000" pitchFamily="65" charset="-120"/>
                </a:rPr>
                <a:t>頹</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grpSp>
        <p:nvGrpSpPr>
          <p:cNvPr id="50" name="群組 49"/>
          <p:cNvGrpSpPr/>
          <p:nvPr/>
        </p:nvGrpSpPr>
        <p:grpSpPr>
          <a:xfrm>
            <a:off x="4747201" y="2626797"/>
            <a:ext cx="4288361" cy="4068069"/>
            <a:chOff x="4747203" y="2670028"/>
            <a:chExt cx="4288361" cy="4068069"/>
          </a:xfrm>
        </p:grpSpPr>
        <p:pic>
          <p:nvPicPr>
            <p:cNvPr id="51" name="圖片 50"/>
            <p:cNvPicPr>
              <a:picLocks noChangeAspect="1"/>
            </p:cNvPicPr>
            <p:nvPr/>
          </p:nvPicPr>
          <p:blipFill>
            <a:blip r:embed="rId3"/>
            <a:stretch>
              <a:fillRect/>
            </a:stretch>
          </p:blipFill>
          <p:spPr>
            <a:xfrm>
              <a:off x="4747203" y="2670028"/>
              <a:ext cx="4288361" cy="4068069"/>
            </a:xfrm>
            <a:prstGeom prst="rect">
              <a:avLst/>
            </a:prstGeom>
          </p:spPr>
        </p:pic>
        <p:sp>
          <p:nvSpPr>
            <p:cNvPr id="57" name="Text Box 14"/>
            <p:cNvSpPr txBox="1">
              <a:spLocks noChangeArrowheads="1"/>
            </p:cNvSpPr>
            <p:nvPr/>
          </p:nvSpPr>
          <p:spPr bwMode="auto">
            <a:xfrm>
              <a:off x="6458789"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kern="0" dirty="0">
                  <a:solidFill>
                    <a:schemeClr val="bg1"/>
                  </a:solidFill>
                  <a:latin typeface="標楷體" panose="03000509000000000000" pitchFamily="65" charset="-120"/>
                  <a:ea typeface="標楷體" panose="03000509000000000000" pitchFamily="65" charset="-120"/>
                </a:rPr>
                <a:t>唐</a:t>
              </a:r>
            </a:p>
          </p:txBody>
        </p:sp>
      </p:grpSp>
      <p:sp>
        <p:nvSpPr>
          <p:cNvPr id="58" name="Text Box 15"/>
          <p:cNvSpPr txBox="1">
            <a:spLocks noChangeArrowheads="1"/>
          </p:cNvSpPr>
          <p:nvPr/>
        </p:nvSpPr>
        <p:spPr bwMode="auto">
          <a:xfrm>
            <a:off x="7064959" y="3057319"/>
            <a:ext cx="12571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唐人街</a:t>
            </a:r>
          </a:p>
        </p:txBody>
      </p:sp>
      <p:sp>
        <p:nvSpPr>
          <p:cNvPr id="59" name="Text Box 16"/>
          <p:cNvSpPr txBox="1">
            <a:spLocks noChangeArrowheads="1"/>
          </p:cNvSpPr>
          <p:nvPr/>
        </p:nvSpPr>
        <p:spPr bwMode="auto">
          <a:xfrm>
            <a:off x="7676343" y="4660832"/>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2800" kern="0" dirty="0">
                <a:solidFill>
                  <a:schemeClr val="bg1"/>
                </a:solidFill>
                <a:latin typeface="標楷體" panose="03000509000000000000" pitchFamily="65" charset="-120"/>
                <a:ea typeface="標楷體" panose="03000509000000000000" pitchFamily="65" charset="-120"/>
              </a:rPr>
              <a:t>唐詩</a:t>
            </a:r>
          </a:p>
        </p:txBody>
      </p:sp>
      <p:sp>
        <p:nvSpPr>
          <p:cNvPr id="61" name="Text Box 18"/>
          <p:cNvSpPr txBox="1">
            <a:spLocks noChangeArrowheads="1"/>
          </p:cNvSpPr>
          <p:nvPr/>
        </p:nvSpPr>
        <p:spPr bwMode="auto">
          <a:xfrm>
            <a:off x="6337423" y="5648119"/>
            <a:ext cx="11079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唐突</a:t>
            </a:r>
          </a:p>
        </p:txBody>
      </p:sp>
      <p:sp>
        <p:nvSpPr>
          <p:cNvPr id="62" name="Text Box 19"/>
          <p:cNvSpPr txBox="1">
            <a:spLocks noChangeArrowheads="1"/>
          </p:cNvSpPr>
          <p:nvPr/>
        </p:nvSpPr>
        <p:spPr bwMode="auto">
          <a:xfrm>
            <a:off x="5092075" y="4607091"/>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唐代</a:t>
            </a:r>
          </a:p>
        </p:txBody>
      </p:sp>
      <p:grpSp>
        <p:nvGrpSpPr>
          <p:cNvPr id="63" name="群組 62"/>
          <p:cNvGrpSpPr/>
          <p:nvPr/>
        </p:nvGrpSpPr>
        <p:grpSpPr>
          <a:xfrm>
            <a:off x="5401056" y="1418306"/>
            <a:ext cx="2286000" cy="2754806"/>
            <a:chOff x="1390637" y="1394410"/>
            <a:chExt cx="2286000" cy="2754806"/>
          </a:xfrm>
        </p:grpSpPr>
        <p:sp>
          <p:nvSpPr>
            <p:cNvPr id="64" name="橢圓 63"/>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5" name="肘形接點 64"/>
            <p:cNvCxnSpPr>
              <a:stCxn id="64" idx="0"/>
              <a:endCxn id="66"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7" name="矩形 66"/>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kern="0" dirty="0">
                  <a:solidFill>
                    <a:srgbClr val="FF0000"/>
                  </a:solidFill>
                  <a:latin typeface="標楷體" panose="03000509000000000000" pitchFamily="65" charset="-120"/>
                  <a:ea typeface="標楷體" panose="03000509000000000000" pitchFamily="65" charset="-120"/>
                </a:rPr>
                <a:t>唐</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302877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down)">
                                      <p:cBhvr>
                                        <p:cTn id="39" dur="500"/>
                                        <p:tgtEl>
                                          <p:spTgt spid="6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39" grpId="0"/>
      <p:bldP spid="58" grpId="0"/>
      <p:bldP spid="59" grpId="0"/>
      <p:bldP spid="61" grpId="0"/>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p:cNvGrpSpPr/>
          <p:nvPr/>
        </p:nvGrpSpPr>
        <p:grpSpPr>
          <a:xfrm>
            <a:off x="1446062" y="1197"/>
            <a:ext cx="6251876" cy="1295791"/>
            <a:chOff x="1579139" y="1588972"/>
            <a:chExt cx="6251876" cy="1295791"/>
          </a:xfrm>
        </p:grpSpPr>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10" name="矩形 9"/>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頹唐</a:t>
              </a:r>
              <a:endParaRPr lang="zh-HK" altLang="en-US" sz="4400" b="1" dirty="0">
                <a:latin typeface="標楷體" panose="03000509000000000000" pitchFamily="65" charset="-120"/>
                <a:ea typeface="標楷體" panose="03000509000000000000" pitchFamily="65" charset="-120"/>
              </a:endParaRPr>
            </a:p>
          </p:txBody>
        </p:sp>
      </p:grpSp>
      <p:grpSp>
        <p:nvGrpSpPr>
          <p:cNvPr id="11" name="群組 10"/>
          <p:cNvGrpSpPr/>
          <p:nvPr/>
        </p:nvGrpSpPr>
        <p:grpSpPr>
          <a:xfrm>
            <a:off x="621425" y="2220833"/>
            <a:ext cx="7924141" cy="2392210"/>
            <a:chOff x="532883" y="1706526"/>
            <a:chExt cx="7924141" cy="2631381"/>
          </a:xfrm>
        </p:grpSpPr>
        <p:pic>
          <p:nvPicPr>
            <p:cNvPr id="12" name="圖片 11"/>
            <p:cNvPicPr>
              <a:picLocks noChangeAspect="1"/>
            </p:cNvPicPr>
            <p:nvPr/>
          </p:nvPicPr>
          <p:blipFill>
            <a:blip r:embed="rId4"/>
            <a:stretch>
              <a:fillRect/>
            </a:stretch>
          </p:blipFill>
          <p:spPr>
            <a:xfrm>
              <a:off x="532883" y="1706526"/>
              <a:ext cx="7922652" cy="2631381"/>
            </a:xfrm>
            <a:prstGeom prst="rect">
              <a:avLst/>
            </a:prstGeom>
          </p:spPr>
        </p:pic>
        <p:sp>
          <p:nvSpPr>
            <p:cNvPr id="13" name="矩形 12"/>
            <p:cNvSpPr/>
            <p:nvPr/>
          </p:nvSpPr>
          <p:spPr>
            <a:xfrm>
              <a:off x="708370" y="1868054"/>
              <a:ext cx="7748654" cy="2092881"/>
            </a:xfrm>
            <a:prstGeom prst="rect">
              <a:avLst/>
            </a:prstGeom>
          </p:spPr>
          <p:txBody>
            <a:bodyPr wrap="square">
              <a:spAutoFit/>
            </a:bodyPr>
            <a:lstStyle/>
            <a:p>
              <a:r>
                <a:rPr lang="zh-TW" altLang="zh-HK" sz="2600" dirty="0">
                  <a:latin typeface="標楷體" panose="03000509000000000000" pitchFamily="65" charset="-120"/>
                  <a:ea typeface="標楷體" panose="03000509000000000000" pitchFamily="65" charset="-120"/>
                </a:rPr>
                <a:t>近幾年來，父親和我都是東奔西走，家中光景是一日不如一日。</a:t>
              </a:r>
              <a:r>
                <a:rPr lang="zh-TW" altLang="en-US" sz="2600" dirty="0" smtClean="0">
                  <a:latin typeface="標楷體" panose="03000509000000000000" pitchFamily="65" charset="-120"/>
                  <a:ea typeface="標楷體" panose="03000509000000000000" pitchFamily="65" charset="-120"/>
                </a:rPr>
                <a:t>他</a:t>
              </a:r>
              <a:r>
                <a:rPr lang="zh-TW" altLang="en-US" sz="2600" dirty="0">
                  <a:latin typeface="標楷體" panose="03000509000000000000" pitchFamily="65" charset="-120"/>
                  <a:ea typeface="標楷體" panose="03000509000000000000" pitchFamily="65" charset="-120"/>
                </a:rPr>
                <a:t>少年出外謀生，獨力支持，做了許多大事。那知老境卻</a:t>
              </a:r>
              <a:r>
                <a:rPr lang="zh-TW" altLang="en-US" sz="2600" dirty="0" smtClean="0">
                  <a:latin typeface="標楷體" panose="03000509000000000000" pitchFamily="65" charset="-120"/>
                  <a:ea typeface="標楷體" panose="03000509000000000000" pitchFamily="65" charset="-120"/>
                </a:rPr>
                <a:t>如此</a:t>
              </a:r>
              <a:r>
                <a:rPr lang="zh-TW" altLang="en-US" sz="2600" dirty="0">
                  <a:latin typeface="標楷體" panose="03000509000000000000" pitchFamily="65" charset="-120"/>
                  <a:ea typeface="標楷體" panose="03000509000000000000" pitchFamily="65" charset="-120"/>
                </a:rPr>
                <a:t>頹</a:t>
              </a:r>
              <a:r>
                <a:rPr lang="zh-TW" altLang="en-US" sz="2600" dirty="0" smtClean="0">
                  <a:latin typeface="標楷體" panose="03000509000000000000" pitchFamily="65" charset="-120"/>
                  <a:ea typeface="標楷體" panose="03000509000000000000" pitchFamily="65" charset="-120"/>
                </a:rPr>
                <a:t>唐</a:t>
              </a:r>
              <a:r>
                <a:rPr lang="zh-TW" altLang="en-US" sz="2600" dirty="0">
                  <a:latin typeface="標楷體" panose="03000509000000000000" pitchFamily="65" charset="-120"/>
                  <a:ea typeface="標楷體" panose="03000509000000000000" pitchFamily="65" charset="-120"/>
                </a:rPr>
                <a:t>！他觸目傷懷，自然情不能自已。情鬱其中，自然要發之於外；家庭瑣屑便往往觸他之怒。</a:t>
              </a:r>
              <a:endParaRPr lang="zh-HK" altLang="en-US" sz="2600" dirty="0">
                <a:latin typeface="標楷體" panose="03000509000000000000" pitchFamily="65" charset="-120"/>
                <a:ea typeface="標楷體" panose="03000509000000000000" pitchFamily="65" charset="-120"/>
              </a:endParaRPr>
            </a:p>
          </p:txBody>
        </p:sp>
      </p:grpSp>
      <p:grpSp>
        <p:nvGrpSpPr>
          <p:cNvPr id="14" name="群組 13"/>
          <p:cNvGrpSpPr/>
          <p:nvPr/>
        </p:nvGrpSpPr>
        <p:grpSpPr>
          <a:xfrm>
            <a:off x="187809" y="4778943"/>
            <a:ext cx="1397151" cy="826122"/>
            <a:chOff x="778241" y="1784736"/>
            <a:chExt cx="2105635" cy="1245042"/>
          </a:xfrm>
        </p:grpSpPr>
        <p:pic>
          <p:nvPicPr>
            <p:cNvPr id="15" name="圖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241" y="1784736"/>
              <a:ext cx="2105635" cy="1245042"/>
            </a:xfrm>
            <a:prstGeom prst="rect">
              <a:avLst/>
            </a:prstGeom>
          </p:spPr>
        </p:pic>
        <p:sp>
          <p:nvSpPr>
            <p:cNvPr id="16" name="矩形 15"/>
            <p:cNvSpPr/>
            <p:nvPr/>
          </p:nvSpPr>
          <p:spPr>
            <a:xfrm>
              <a:off x="1105307" y="2224195"/>
              <a:ext cx="1360619" cy="788541"/>
            </a:xfrm>
            <a:prstGeom prst="rect">
              <a:avLst/>
            </a:prstGeom>
          </p:spPr>
          <p:txBody>
            <a:bodyPr wrap="none">
              <a:spAutoFit/>
            </a:bodyPr>
            <a:lstStyle/>
            <a:p>
              <a:pPr algn="ctr"/>
              <a:r>
                <a:rPr lang="zh-TW" altLang="en-US" sz="2800" b="1" dirty="0" smtClean="0">
                  <a:latin typeface="標楷體" pitchFamily="65" charset="-120"/>
                  <a:ea typeface="標楷體" pitchFamily="65" charset="-120"/>
                </a:rPr>
                <a:t>提問</a:t>
              </a:r>
              <a:endParaRPr lang="zh-HK" altLang="en-US" sz="2800" b="1" dirty="0"/>
            </a:p>
          </p:txBody>
        </p:sp>
      </p:grpSp>
      <p:sp>
        <p:nvSpPr>
          <p:cNvPr id="17" name="Text Box 7"/>
          <p:cNvSpPr txBox="1">
            <a:spLocks noChangeArrowheads="1"/>
          </p:cNvSpPr>
          <p:nvPr/>
        </p:nvSpPr>
        <p:spPr bwMode="auto">
          <a:xfrm>
            <a:off x="1584960" y="4678605"/>
            <a:ext cx="667260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dirty="0" smtClean="0">
                <a:solidFill>
                  <a:prstClr val="black"/>
                </a:solidFill>
                <a:latin typeface="標楷體" panose="03000509000000000000" pitchFamily="65" charset="-120"/>
                <a:ea typeface="標楷體" panose="03000509000000000000" pitchFamily="65" charset="-120"/>
              </a:rPr>
              <a:t>少年時父親的生活是怎樣呢</a:t>
            </a:r>
            <a:r>
              <a:rPr lang="en-US" altLang="zh-TW" sz="2800" dirty="0" smtClean="0">
                <a:solidFill>
                  <a:prstClr val="black"/>
                </a:solidFill>
                <a:latin typeface="標楷體" panose="03000509000000000000" pitchFamily="65" charset="-120"/>
                <a:ea typeface="標楷體" panose="03000509000000000000" pitchFamily="65" charset="-120"/>
              </a:rPr>
              <a:t>?</a:t>
            </a:r>
            <a:r>
              <a:rPr lang="zh-TW" altLang="en-US" sz="2800" dirty="0" smtClean="0">
                <a:solidFill>
                  <a:prstClr val="black"/>
                </a:solidFill>
                <a:latin typeface="標楷體" panose="03000509000000000000" pitchFamily="65" charset="-120"/>
                <a:ea typeface="標楷體" panose="03000509000000000000" pitchFamily="65" charset="-120"/>
              </a:rPr>
              <a:t>近年父親的生活有轉變嗎</a:t>
            </a:r>
            <a:r>
              <a:rPr lang="en-US" altLang="zh-TW" sz="2800" dirty="0" smtClean="0">
                <a:solidFill>
                  <a:prstClr val="black"/>
                </a:solidFill>
                <a:latin typeface="標楷體" panose="03000509000000000000" pitchFamily="65" charset="-120"/>
                <a:ea typeface="標楷體" panose="03000509000000000000" pitchFamily="65" charset="-120"/>
              </a:rPr>
              <a:t>?</a:t>
            </a:r>
            <a:r>
              <a:rPr lang="zh-TW" altLang="en-US" sz="2800" dirty="0" smtClean="0">
                <a:solidFill>
                  <a:prstClr val="black"/>
                </a:solidFill>
                <a:latin typeface="標楷體" panose="03000509000000000000" pitchFamily="65" charset="-120"/>
                <a:ea typeface="標楷體" panose="03000509000000000000" pitchFamily="65" charset="-120"/>
              </a:rPr>
              <a:t>你會怎樣形容父親近年的生活</a:t>
            </a:r>
            <a:r>
              <a:rPr lang="en-US" altLang="zh-TW" sz="2800" dirty="0" smtClean="0">
                <a:solidFill>
                  <a:prstClr val="black"/>
                </a:solidFill>
                <a:latin typeface="標楷體" panose="03000509000000000000" pitchFamily="65" charset="-120"/>
                <a:ea typeface="標楷體" panose="03000509000000000000" pitchFamily="65" charset="-120"/>
              </a:rPr>
              <a:t>?</a:t>
            </a:r>
            <a:endParaRPr lang="zh-HK" altLang="en-US" sz="2800" dirty="0">
              <a:latin typeface="標楷體" panose="03000509000000000000" pitchFamily="65" charset="-120"/>
              <a:ea typeface="標楷體" panose="03000509000000000000" pitchFamily="65" charset="-120"/>
            </a:endParaRPr>
          </a:p>
        </p:txBody>
      </p:sp>
      <p:sp>
        <p:nvSpPr>
          <p:cNvPr id="18" name="矩形 17"/>
          <p:cNvSpPr/>
          <p:nvPr/>
        </p:nvSpPr>
        <p:spPr>
          <a:xfrm>
            <a:off x="1008523" y="6038040"/>
            <a:ext cx="3057247" cy="584775"/>
          </a:xfrm>
          <a:prstGeom prst="rect">
            <a:avLst/>
          </a:prstGeom>
        </p:spPr>
        <p:txBody>
          <a:bodyPr wrap="none">
            <a:spAutoFit/>
          </a:bodyPr>
          <a:lstStyle/>
          <a:p>
            <a:r>
              <a:rPr lang="zh-TW" altLang="en-US" sz="3200" b="1" dirty="0" smtClean="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頹唐</a:t>
            </a:r>
            <a:r>
              <a:rPr lang="zh-TW" altLang="en-US" sz="3200" b="1" dirty="0" smtClean="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的意思</a:t>
            </a:r>
            <a:endParaRPr lang="zh-HK" altLang="en-US" sz="3200" dirty="0"/>
          </a:p>
        </p:txBody>
      </p:sp>
      <p:grpSp>
        <p:nvGrpSpPr>
          <p:cNvPr id="19" name="群組 18"/>
          <p:cNvGrpSpPr/>
          <p:nvPr/>
        </p:nvGrpSpPr>
        <p:grpSpPr>
          <a:xfrm>
            <a:off x="5126886" y="5747147"/>
            <a:ext cx="3167187" cy="1158240"/>
            <a:chOff x="778828" y="5440265"/>
            <a:chExt cx="3240137" cy="1158240"/>
          </a:xfrm>
        </p:grpSpPr>
        <p:pic>
          <p:nvPicPr>
            <p:cNvPr id="20" name="圖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828" y="5440265"/>
              <a:ext cx="3240137" cy="1158240"/>
            </a:xfrm>
            <a:prstGeom prst="rect">
              <a:avLst/>
            </a:prstGeom>
          </p:spPr>
        </p:pic>
        <p:sp>
          <p:nvSpPr>
            <p:cNvPr id="21" name="矩形 20"/>
            <p:cNvSpPr/>
            <p:nvPr/>
          </p:nvSpPr>
          <p:spPr>
            <a:xfrm>
              <a:off x="1254883" y="5704938"/>
              <a:ext cx="2288025" cy="584775"/>
            </a:xfrm>
            <a:prstGeom prst="rect">
              <a:avLst/>
            </a:prstGeom>
          </p:spPr>
          <p:txBody>
            <a:bodyPr wrap="none">
              <a:spAutoFit/>
            </a:bodyPr>
            <a:lstStyle/>
            <a:p>
              <a:pPr algn="ctr"/>
              <a:r>
                <a:rPr lang="zh-TW" altLang="en-US" sz="3200" b="1" dirty="0">
                  <a:solidFill>
                    <a:schemeClr val="bg2">
                      <a:lumMod val="25000"/>
                    </a:schemeClr>
                  </a:solidFill>
                  <a:latin typeface="標楷體" panose="03000509000000000000" pitchFamily="65" charset="-120"/>
                  <a:ea typeface="標楷體" panose="03000509000000000000" pitchFamily="65" charset="-120"/>
                </a:rPr>
                <a:t>頹廢、頹喪</a:t>
              </a:r>
              <a:endParaRPr lang="zh-HK" altLang="en-US" sz="3200" b="1" dirty="0">
                <a:solidFill>
                  <a:schemeClr val="bg2">
                    <a:lumMod val="25000"/>
                  </a:schemeClr>
                </a:solidFill>
                <a:latin typeface="標楷體" panose="03000509000000000000" pitchFamily="65" charset="-120"/>
                <a:ea typeface="標楷體" panose="03000509000000000000" pitchFamily="65" charset="-120"/>
              </a:endParaRPr>
            </a:p>
          </p:txBody>
        </p:sp>
      </p:grpSp>
      <p:pic>
        <p:nvPicPr>
          <p:cNvPr id="22" name="圖片 21"/>
          <p:cNvPicPr>
            <a:picLocks noChangeAspect="1"/>
          </p:cNvPicPr>
          <p:nvPr/>
        </p:nvPicPr>
        <p:blipFill>
          <a:blip r:embed="rId7"/>
          <a:stretch>
            <a:fillRect/>
          </a:stretch>
        </p:blipFill>
        <p:spPr>
          <a:xfrm>
            <a:off x="4282645" y="6195937"/>
            <a:ext cx="578710" cy="216542"/>
          </a:xfrm>
          <a:prstGeom prst="rect">
            <a:avLst/>
          </a:prstGeom>
        </p:spPr>
      </p:pic>
      <p:sp>
        <p:nvSpPr>
          <p:cNvPr id="24" name="橢圓形圖說文字 23"/>
          <p:cNvSpPr/>
          <p:nvPr/>
        </p:nvSpPr>
        <p:spPr>
          <a:xfrm rot="10800000" flipV="1">
            <a:off x="755619" y="1293039"/>
            <a:ext cx="7634058" cy="858830"/>
          </a:xfrm>
          <a:prstGeom prst="wedgeEllipseCallout">
            <a:avLst>
              <a:gd name="adj1" fmla="val 56298"/>
              <a:gd name="adj2" fmla="val 46823"/>
            </a:avLst>
          </a:prstGeom>
          <a:gradFill>
            <a:gsLst>
              <a:gs pos="0">
                <a:srgbClr val="7FC04E"/>
              </a:gs>
              <a:gs pos="100000">
                <a:srgbClr val="23A289"/>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標楷體" panose="03000509000000000000" pitchFamily="65" charset="-120"/>
                <a:ea typeface="標楷體" panose="03000509000000000000" pitchFamily="65" charset="-120"/>
              </a:rPr>
              <a:t>請看看前後句子去推敲</a:t>
            </a:r>
            <a:r>
              <a:rPr lang="zh-TW" altLang="en-US" sz="2400" b="1" dirty="0">
                <a:solidFill>
                  <a:schemeClr val="tx1"/>
                </a:solidFill>
                <a:latin typeface="標楷體" panose="03000509000000000000" pitchFamily="65" charset="-120"/>
                <a:ea typeface="標楷體" panose="03000509000000000000" pitchFamily="65" charset="-120"/>
              </a:rPr>
              <a:t>「頹唐」</a:t>
            </a:r>
            <a:r>
              <a:rPr lang="zh-TW" altLang="en-US" sz="2400" dirty="0">
                <a:solidFill>
                  <a:schemeClr val="tx1"/>
                </a:solidFill>
                <a:latin typeface="標楷體" panose="03000509000000000000" pitchFamily="65" charset="-120"/>
                <a:ea typeface="標楷體" panose="03000509000000000000" pitchFamily="65" charset="-120"/>
              </a:rPr>
              <a:t>的意思</a:t>
            </a:r>
          </a:p>
        </p:txBody>
      </p:sp>
    </p:spTree>
    <p:extLst>
      <p:ext uri="{BB962C8B-B14F-4D97-AF65-F5344CB8AC3E}">
        <p14:creationId xmlns:p14="http://schemas.microsoft.com/office/powerpoint/2010/main" val="80064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群組 27"/>
          <p:cNvGrpSpPr/>
          <p:nvPr/>
        </p:nvGrpSpPr>
        <p:grpSpPr>
          <a:xfrm>
            <a:off x="309465" y="2680538"/>
            <a:ext cx="4288361" cy="4068069"/>
            <a:chOff x="86740" y="2670028"/>
            <a:chExt cx="4288361" cy="4068069"/>
          </a:xfrm>
        </p:grpSpPr>
        <p:pic>
          <p:nvPicPr>
            <p:cNvPr id="29" name="圖片 28"/>
            <p:cNvPicPr>
              <a:picLocks noChangeAspect="1"/>
            </p:cNvPicPr>
            <p:nvPr/>
          </p:nvPicPr>
          <p:blipFill>
            <a:blip r:embed="rId3"/>
            <a:stretch>
              <a:fillRect/>
            </a:stretch>
          </p:blipFill>
          <p:spPr>
            <a:xfrm>
              <a:off x="86740" y="2670028"/>
              <a:ext cx="4288361" cy="4068069"/>
            </a:xfrm>
            <a:prstGeom prst="rect">
              <a:avLst/>
            </a:prstGeom>
          </p:spPr>
        </p:pic>
        <p:sp>
          <p:nvSpPr>
            <p:cNvPr id="30" name="Text Box 14"/>
            <p:cNvSpPr txBox="1">
              <a:spLocks noChangeArrowheads="1"/>
            </p:cNvSpPr>
            <p:nvPr/>
          </p:nvSpPr>
          <p:spPr bwMode="auto">
            <a:xfrm>
              <a:off x="1798326"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dirty="0">
                  <a:solidFill>
                    <a:schemeClr val="bg1"/>
                  </a:solidFill>
                  <a:latin typeface="標楷體" panose="03000509000000000000" pitchFamily="65" charset="-120"/>
                  <a:ea typeface="標楷體" panose="03000509000000000000" pitchFamily="65" charset="-120"/>
                </a:rPr>
                <a:t>舉</a:t>
              </a:r>
              <a:endParaRPr lang="zh-TW" altLang="en-US" sz="5400" kern="0" dirty="0">
                <a:solidFill>
                  <a:schemeClr val="bg1"/>
                </a:solidFill>
                <a:latin typeface="標楷體" panose="03000509000000000000" pitchFamily="65" charset="-120"/>
                <a:ea typeface="標楷體" panose="03000509000000000000" pitchFamily="65" charset="-120"/>
              </a:endParaRPr>
            </a:p>
          </p:txBody>
        </p:sp>
      </p:grpSp>
      <p:sp>
        <p:nvSpPr>
          <p:cNvPr id="31" name="Text Box 15"/>
          <p:cNvSpPr txBox="1">
            <a:spLocks noChangeArrowheads="1"/>
          </p:cNvSpPr>
          <p:nvPr/>
        </p:nvSpPr>
        <p:spPr bwMode="auto">
          <a:xfrm>
            <a:off x="2741245" y="3049505"/>
            <a:ext cx="107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舉行</a:t>
            </a:r>
          </a:p>
        </p:txBody>
      </p:sp>
      <p:sp>
        <p:nvSpPr>
          <p:cNvPr id="32" name="Text Box 16"/>
          <p:cNvSpPr txBox="1">
            <a:spLocks noChangeArrowheads="1"/>
          </p:cNvSpPr>
          <p:nvPr/>
        </p:nvSpPr>
        <p:spPr bwMode="auto">
          <a:xfrm>
            <a:off x="3196833" y="4666770"/>
            <a:ext cx="1094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舉手</a:t>
            </a:r>
          </a:p>
        </p:txBody>
      </p:sp>
      <p:sp>
        <p:nvSpPr>
          <p:cNvPr id="33" name="Text Box 18"/>
          <p:cNvSpPr txBox="1">
            <a:spLocks noChangeArrowheads="1"/>
          </p:cNvSpPr>
          <p:nvPr/>
        </p:nvSpPr>
        <p:spPr bwMode="auto">
          <a:xfrm>
            <a:off x="342130" y="4660832"/>
            <a:ext cx="1461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舉動</a:t>
            </a:r>
          </a:p>
        </p:txBody>
      </p:sp>
      <p:sp>
        <p:nvSpPr>
          <p:cNvPr id="34" name="Text Box 19"/>
          <p:cNvSpPr txBox="1">
            <a:spLocks noChangeArrowheads="1"/>
          </p:cNvSpPr>
          <p:nvPr/>
        </p:nvSpPr>
        <p:spPr bwMode="auto">
          <a:xfrm>
            <a:off x="1108008" y="3057319"/>
            <a:ext cx="10332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舉起</a:t>
            </a:r>
          </a:p>
        </p:txBody>
      </p:sp>
      <p:grpSp>
        <p:nvGrpSpPr>
          <p:cNvPr id="35" name="群組 34"/>
          <p:cNvGrpSpPr/>
          <p:nvPr/>
        </p:nvGrpSpPr>
        <p:grpSpPr>
          <a:xfrm>
            <a:off x="959661" y="174175"/>
            <a:ext cx="7184863" cy="1489166"/>
            <a:chOff x="959661" y="0"/>
            <a:chExt cx="7184863" cy="1489166"/>
          </a:xfrm>
        </p:grpSpPr>
        <p:pic>
          <p:nvPicPr>
            <p:cNvPr id="36" name="圖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661" y="0"/>
              <a:ext cx="7184863" cy="1489166"/>
            </a:xfrm>
            <a:prstGeom prst="rect">
              <a:avLst/>
            </a:prstGeom>
          </p:spPr>
        </p:pic>
        <p:sp>
          <p:nvSpPr>
            <p:cNvPr id="37" name="矩形 36"/>
            <p:cNvSpPr/>
            <p:nvPr/>
          </p:nvSpPr>
          <p:spPr>
            <a:xfrm>
              <a:off x="1282524" y="359862"/>
              <a:ext cx="6578951" cy="769441"/>
            </a:xfrm>
            <a:prstGeom prst="rect">
              <a:avLst/>
            </a:prstGeom>
          </p:spPr>
          <p:txBody>
            <a:bodyPr wrap="square">
              <a:spAutoFit/>
            </a:bodyPr>
            <a:lstStyle/>
            <a:p>
              <a:pPr algn="ctr"/>
              <a:r>
                <a:rPr lang="zh-TW" altLang="en-US" sz="4400" b="1" dirty="0">
                  <a:latin typeface="標楷體" panose="03000509000000000000" pitchFamily="65" charset="-120"/>
                  <a:ea typeface="標楷體" panose="03000509000000000000" pitchFamily="65" charset="-120"/>
                </a:rPr>
                <a:t>舉箸</a:t>
              </a:r>
            </a:p>
          </p:txBody>
        </p:sp>
      </p:grpSp>
      <p:grpSp>
        <p:nvGrpSpPr>
          <p:cNvPr id="38" name="群組 37"/>
          <p:cNvGrpSpPr/>
          <p:nvPr/>
        </p:nvGrpSpPr>
        <p:grpSpPr>
          <a:xfrm>
            <a:off x="955014" y="1418306"/>
            <a:ext cx="2286000" cy="2754806"/>
            <a:chOff x="1390637" y="1394410"/>
            <a:chExt cx="2286000" cy="2754806"/>
          </a:xfrm>
        </p:grpSpPr>
        <p:sp>
          <p:nvSpPr>
            <p:cNvPr id="39" name="橢圓 38"/>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40" name="肘形接點 39"/>
            <p:cNvCxnSpPr>
              <a:stCxn id="39" idx="0"/>
              <a:endCxn id="41"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2" name="矩形 41"/>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舉</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grpSp>
        <p:nvGrpSpPr>
          <p:cNvPr id="43" name="群組 42"/>
          <p:cNvGrpSpPr/>
          <p:nvPr/>
        </p:nvGrpSpPr>
        <p:grpSpPr>
          <a:xfrm>
            <a:off x="4747203" y="2680538"/>
            <a:ext cx="4288361" cy="4068069"/>
            <a:chOff x="4747203" y="2670028"/>
            <a:chExt cx="4288361" cy="4068069"/>
          </a:xfrm>
        </p:grpSpPr>
        <p:pic>
          <p:nvPicPr>
            <p:cNvPr id="44" name="圖片 43"/>
            <p:cNvPicPr>
              <a:picLocks noChangeAspect="1"/>
            </p:cNvPicPr>
            <p:nvPr/>
          </p:nvPicPr>
          <p:blipFill>
            <a:blip r:embed="rId3"/>
            <a:stretch>
              <a:fillRect/>
            </a:stretch>
          </p:blipFill>
          <p:spPr>
            <a:xfrm>
              <a:off x="4747203" y="2670028"/>
              <a:ext cx="4288361" cy="4068069"/>
            </a:xfrm>
            <a:prstGeom prst="rect">
              <a:avLst/>
            </a:prstGeom>
          </p:spPr>
        </p:pic>
        <p:sp>
          <p:nvSpPr>
            <p:cNvPr id="47" name="Text Box 14"/>
            <p:cNvSpPr txBox="1">
              <a:spLocks noChangeArrowheads="1"/>
            </p:cNvSpPr>
            <p:nvPr/>
          </p:nvSpPr>
          <p:spPr bwMode="auto">
            <a:xfrm>
              <a:off x="6458789" y="3988602"/>
              <a:ext cx="865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5400" dirty="0">
                  <a:solidFill>
                    <a:schemeClr val="bg1"/>
                  </a:solidFill>
                  <a:latin typeface="標楷體" panose="03000509000000000000" pitchFamily="65" charset="-120"/>
                  <a:ea typeface="標楷體" panose="03000509000000000000" pitchFamily="65" charset="-120"/>
                </a:rPr>
                <a:t>箸</a:t>
              </a:r>
            </a:p>
          </p:txBody>
        </p:sp>
      </p:grpSp>
      <p:sp>
        <p:nvSpPr>
          <p:cNvPr id="51" name="Text Box 18"/>
          <p:cNvSpPr txBox="1">
            <a:spLocks noChangeArrowheads="1"/>
          </p:cNvSpPr>
          <p:nvPr/>
        </p:nvSpPr>
        <p:spPr bwMode="auto">
          <a:xfrm>
            <a:off x="7138766" y="2841875"/>
            <a:ext cx="110791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箸子</a:t>
            </a:r>
            <a:endParaRPr lang="en-US" altLang="zh-TW" sz="2800" dirty="0">
              <a:solidFill>
                <a:schemeClr val="bg1"/>
              </a:solidFill>
              <a:latin typeface="標楷體" panose="03000509000000000000" pitchFamily="65" charset="-120"/>
              <a:ea typeface="標楷體" panose="03000509000000000000" pitchFamily="65" charset="-120"/>
            </a:endParaRPr>
          </a:p>
          <a:p>
            <a:pPr algn="ctr">
              <a:defRPr/>
            </a:pPr>
            <a:r>
              <a:rPr lang="en-US" altLang="zh-TW" sz="2800" dirty="0">
                <a:solidFill>
                  <a:schemeClr val="bg1"/>
                </a:solidFill>
                <a:latin typeface="標楷體" panose="03000509000000000000" pitchFamily="65" charset="-120"/>
                <a:ea typeface="標楷體" panose="03000509000000000000" pitchFamily="65" charset="-120"/>
              </a:rPr>
              <a:t>(</a:t>
            </a:r>
            <a:r>
              <a:rPr lang="zh-TW" altLang="en-US" sz="2800" dirty="0">
                <a:solidFill>
                  <a:schemeClr val="bg1"/>
                </a:solidFill>
                <a:latin typeface="標楷體" panose="03000509000000000000" pitchFamily="65" charset="-120"/>
                <a:ea typeface="標楷體" panose="03000509000000000000" pitchFamily="65" charset="-120"/>
              </a:rPr>
              <a:t>筷子</a:t>
            </a:r>
            <a:r>
              <a:rPr lang="en-US" altLang="zh-TW" sz="2800" dirty="0">
                <a:solidFill>
                  <a:schemeClr val="bg1"/>
                </a:solidFill>
                <a:latin typeface="標楷體" panose="03000509000000000000" pitchFamily="65" charset="-120"/>
                <a:ea typeface="標楷體" panose="03000509000000000000" pitchFamily="65" charset="-120"/>
              </a:rPr>
              <a:t>)</a:t>
            </a:r>
            <a:endParaRPr lang="zh-TW" altLang="en-US" sz="2800" dirty="0">
              <a:solidFill>
                <a:schemeClr val="bg1"/>
              </a:solidFill>
              <a:latin typeface="標楷體" panose="03000509000000000000" pitchFamily="65" charset="-120"/>
              <a:ea typeface="標楷體" panose="03000509000000000000" pitchFamily="65" charset="-120"/>
            </a:endParaRPr>
          </a:p>
        </p:txBody>
      </p:sp>
      <p:grpSp>
        <p:nvGrpSpPr>
          <p:cNvPr id="58" name="群組 57"/>
          <p:cNvGrpSpPr/>
          <p:nvPr/>
        </p:nvGrpSpPr>
        <p:grpSpPr>
          <a:xfrm>
            <a:off x="5401056" y="1418306"/>
            <a:ext cx="2286000" cy="2754806"/>
            <a:chOff x="1390637" y="1394410"/>
            <a:chExt cx="2286000" cy="2754806"/>
          </a:xfrm>
        </p:grpSpPr>
        <p:sp>
          <p:nvSpPr>
            <p:cNvPr id="59" name="橢圓 58"/>
            <p:cNvSpPr/>
            <p:nvPr/>
          </p:nvSpPr>
          <p:spPr>
            <a:xfrm>
              <a:off x="2961196" y="3982065"/>
              <a:ext cx="167151" cy="167151"/>
            </a:xfrm>
            <a:prstGeom prst="ellipse">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60" name="肘形接點 59"/>
            <p:cNvCxnSpPr>
              <a:stCxn id="59" idx="0"/>
              <a:endCxn id="61" idx="2"/>
            </p:cNvCxnSpPr>
            <p:nvPr/>
          </p:nvCxnSpPr>
          <p:spPr>
            <a:xfrm rot="16200000" flipV="1">
              <a:off x="1915365" y="2852657"/>
              <a:ext cx="1747681" cy="511135"/>
            </a:xfrm>
            <a:prstGeom prst="bentConnector3">
              <a:avLst>
                <a:gd name="adj1" fmla="val 50000"/>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1427508" y="1394410"/>
              <a:ext cx="2212258" cy="839974"/>
            </a:xfrm>
            <a:prstGeom prst="rect">
              <a:avLst/>
            </a:prstGeom>
            <a:noFill/>
            <a:ln w="2857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2" name="矩形 61"/>
            <p:cNvSpPr/>
            <p:nvPr/>
          </p:nvSpPr>
          <p:spPr>
            <a:xfrm>
              <a:off x="1390637" y="1460745"/>
              <a:ext cx="2286000" cy="707886"/>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請為</a:t>
              </a:r>
              <a:r>
                <a:rPr lang="zh-TW" altLang="en-US" sz="2000" dirty="0" smtClean="0">
                  <a:latin typeface="標楷體" panose="03000509000000000000" pitchFamily="65" charset="-120"/>
                  <a:ea typeface="標楷體" panose="03000509000000000000" pitchFamily="65" charset="-120"/>
                </a:rPr>
                <a:t>「</a:t>
              </a:r>
              <a:r>
                <a:rPr lang="zh-TW" altLang="en-US" sz="2000" dirty="0">
                  <a:solidFill>
                    <a:srgbClr val="FF0000"/>
                  </a:solidFill>
                  <a:latin typeface="標楷體" panose="03000509000000000000" pitchFamily="65" charset="-120"/>
                  <a:ea typeface="標楷體" panose="03000509000000000000" pitchFamily="65" charset="-120"/>
                </a:rPr>
                <a:t>箸</a:t>
              </a:r>
              <a:r>
                <a:rPr lang="zh-TW" altLang="en-US"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字配上</a:t>
              </a:r>
              <a:endParaRPr lang="en-US" altLang="zh-TW" sz="2000" dirty="0">
                <a:latin typeface="標楷體" panose="03000509000000000000" pitchFamily="65" charset="-120"/>
                <a:ea typeface="標楷體" panose="03000509000000000000" pitchFamily="65" charset="-120"/>
              </a:endParaRPr>
            </a:p>
            <a:p>
              <a:pPr algn="ctr"/>
              <a:r>
                <a:rPr lang="zh-TW" altLang="en-US" sz="2000" dirty="0">
                  <a:latin typeface="標楷體" panose="03000509000000000000" pitchFamily="65" charset="-120"/>
                  <a:ea typeface="標楷體" panose="03000509000000000000" pitchFamily="65" charset="-120"/>
                </a:rPr>
                <a:t>適當的字詞</a:t>
              </a:r>
              <a:endParaRPr lang="zh-HK" altLang="en-US" sz="2000" dirty="0">
                <a:latin typeface="標楷體" panose="03000509000000000000" pitchFamily="65" charset="-120"/>
                <a:ea typeface="標楷體" panose="03000509000000000000" pitchFamily="65" charset="-120"/>
              </a:endParaRPr>
            </a:p>
          </p:txBody>
        </p:sp>
      </p:grpSp>
      <p:sp>
        <p:nvSpPr>
          <p:cNvPr id="63" name="Text Box 17"/>
          <p:cNvSpPr txBox="1">
            <a:spLocks noChangeArrowheads="1"/>
          </p:cNvSpPr>
          <p:nvPr/>
        </p:nvSpPr>
        <p:spPr bwMode="auto">
          <a:xfrm>
            <a:off x="1857390" y="5539204"/>
            <a:ext cx="11925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auto">
              <a:spcBef>
                <a:spcPts val="0"/>
              </a:spcBef>
              <a:spcAft>
                <a:spcPts val="0"/>
              </a:spcAft>
              <a:defRPr/>
            </a:pPr>
            <a:r>
              <a:rPr lang="zh-TW" altLang="en-US" sz="2800" kern="0" dirty="0">
                <a:solidFill>
                  <a:schemeClr val="bg1"/>
                </a:solidFill>
                <a:latin typeface="標楷體" panose="03000509000000000000" pitchFamily="65" charset="-120"/>
                <a:ea typeface="標楷體" panose="03000509000000000000" pitchFamily="65" charset="-120"/>
              </a:rPr>
              <a:t>舉重</a:t>
            </a:r>
          </a:p>
        </p:txBody>
      </p:sp>
    </p:spTree>
    <p:extLst>
      <p:ext uri="{BB962C8B-B14F-4D97-AF65-F5344CB8AC3E}">
        <p14:creationId xmlns:p14="http://schemas.microsoft.com/office/powerpoint/2010/main" val="334360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down)">
                                      <p:cBhvr>
                                        <p:cTn id="43" dur="500"/>
                                        <p:tgtEl>
                                          <p:spTgt spid="58"/>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51" grpId="0"/>
      <p:bldP spid="6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圖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337" y="1914755"/>
            <a:ext cx="7726450" cy="2853672"/>
          </a:xfrm>
          <a:prstGeom prst="rect">
            <a:avLst/>
          </a:prstGeom>
        </p:spPr>
      </p:pic>
      <p:grpSp>
        <p:nvGrpSpPr>
          <p:cNvPr id="29" name="群組 28"/>
          <p:cNvGrpSpPr/>
          <p:nvPr/>
        </p:nvGrpSpPr>
        <p:grpSpPr>
          <a:xfrm>
            <a:off x="4567816" y="3404701"/>
            <a:ext cx="3822843" cy="1283255"/>
            <a:chOff x="4546300" y="3404701"/>
            <a:chExt cx="3822843" cy="1283255"/>
          </a:xfrm>
        </p:grpSpPr>
        <p:grpSp>
          <p:nvGrpSpPr>
            <p:cNvPr id="36" name="群組 35"/>
            <p:cNvGrpSpPr/>
            <p:nvPr/>
          </p:nvGrpSpPr>
          <p:grpSpPr>
            <a:xfrm>
              <a:off x="4546300" y="3404701"/>
              <a:ext cx="3822843" cy="1283255"/>
              <a:chOff x="4577830" y="3404701"/>
              <a:chExt cx="3822843" cy="1283255"/>
            </a:xfrm>
          </p:grpSpPr>
          <p:pic>
            <p:nvPicPr>
              <p:cNvPr id="41" name="圖片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7830" y="3404701"/>
                <a:ext cx="3822843" cy="1283255"/>
              </a:xfrm>
              <a:prstGeom prst="rect">
                <a:avLst/>
              </a:prstGeom>
            </p:spPr>
          </p:pic>
          <p:sp>
            <p:nvSpPr>
              <p:cNvPr id="42" name="Rectangle 8"/>
              <p:cNvSpPr>
                <a:spLocks noChangeArrowheads="1"/>
              </p:cNvSpPr>
              <p:nvPr/>
            </p:nvSpPr>
            <p:spPr bwMode="auto">
              <a:xfrm>
                <a:off x="5943997" y="3598126"/>
                <a:ext cx="2367510" cy="4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2400" dirty="0">
                    <a:latin typeface="標楷體" panose="03000509000000000000" pitchFamily="65" charset="-120"/>
                    <a:ea typeface="標楷體" panose="03000509000000000000" pitchFamily="65" charset="-120"/>
                    <a:cs typeface="Times New Roman" panose="02020603050405020304" pitchFamily="18" charset="0"/>
                  </a:rPr>
                  <a:t>「箸」</a:t>
                </a:r>
                <a:r>
                  <a:rPr lang="en-US" altLang="zh-TW"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zh-HK" altLang="en-US"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箸</a:t>
                </a:r>
                <a:r>
                  <a:rPr lang="zh-HK" altLang="en-US" sz="2400" dirty="0" smtClean="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子</a:t>
                </a:r>
                <a:endParaRPr lang="en-US" altLang="zh-HK"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endParaRPr>
              </a:p>
            </p:txBody>
          </p:sp>
        </p:grpSp>
        <p:sp>
          <p:nvSpPr>
            <p:cNvPr id="40" name="文字方塊 39"/>
            <p:cNvSpPr txBox="1"/>
            <p:nvPr/>
          </p:nvSpPr>
          <p:spPr>
            <a:xfrm>
              <a:off x="7334847" y="4061934"/>
              <a:ext cx="882869" cy="430887"/>
            </a:xfrm>
            <a:prstGeom prst="rect">
              <a:avLst/>
            </a:prstGeom>
            <a:noFill/>
          </p:spPr>
          <p:txBody>
            <a:bodyPr wrap="square" rtlCol="0">
              <a:spAutoFit/>
            </a:bodyPr>
            <a:lstStyle/>
            <a:p>
              <a:pPr algn="ctr">
                <a:spcBef>
                  <a:spcPct val="20000"/>
                </a:spcBef>
                <a:buClr>
                  <a:schemeClr val="accent1"/>
                </a:buClr>
                <a:buSzPct val="100000"/>
              </a:pPr>
              <a:r>
                <a:rPr lang="en-US" altLang="zh-HK" sz="22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zh-HK" altLang="en-US" sz="22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筷子</a:t>
              </a:r>
              <a:r>
                <a:rPr lang="en-US" altLang="zh-HK" sz="22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p>
          </p:txBody>
        </p:sp>
      </p:grpSp>
      <p:grpSp>
        <p:nvGrpSpPr>
          <p:cNvPr id="44" name="群組 43"/>
          <p:cNvGrpSpPr/>
          <p:nvPr/>
        </p:nvGrpSpPr>
        <p:grpSpPr>
          <a:xfrm>
            <a:off x="749653" y="3404701"/>
            <a:ext cx="3822843" cy="1283255"/>
            <a:chOff x="749157" y="3404701"/>
            <a:chExt cx="3822843" cy="1283255"/>
          </a:xfrm>
        </p:grpSpPr>
        <p:pic>
          <p:nvPicPr>
            <p:cNvPr id="46" name="圖片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157" y="3404701"/>
              <a:ext cx="3822843" cy="1283255"/>
            </a:xfrm>
            <a:prstGeom prst="rect">
              <a:avLst/>
            </a:prstGeom>
          </p:spPr>
        </p:pic>
        <p:grpSp>
          <p:nvGrpSpPr>
            <p:cNvPr id="47" name="群組 46"/>
            <p:cNvGrpSpPr/>
            <p:nvPr/>
          </p:nvGrpSpPr>
          <p:grpSpPr>
            <a:xfrm>
              <a:off x="837740" y="3816182"/>
              <a:ext cx="2261706" cy="768699"/>
              <a:chOff x="837740" y="3904674"/>
              <a:chExt cx="2261706" cy="768699"/>
            </a:xfrm>
          </p:grpSpPr>
          <p:sp>
            <p:nvSpPr>
              <p:cNvPr id="48" name="Rectangle 7"/>
              <p:cNvSpPr>
                <a:spLocks noChangeArrowheads="1"/>
              </p:cNvSpPr>
              <p:nvPr/>
            </p:nvSpPr>
            <p:spPr bwMode="auto">
              <a:xfrm>
                <a:off x="1531669" y="4230567"/>
                <a:ext cx="874726" cy="442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fontAlgn="base">
                  <a:spcBef>
                    <a:spcPct val="0"/>
                  </a:spcBef>
                  <a:spcAft>
                    <a:spcPct val="0"/>
                  </a:spcAft>
                </a:pPr>
                <a:endParaRPr lang="en-US" altLang="zh-TW" sz="24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49" name="Rectangle 10"/>
              <p:cNvSpPr>
                <a:spLocks noChangeArrowheads="1"/>
              </p:cNvSpPr>
              <p:nvPr/>
            </p:nvSpPr>
            <p:spPr bwMode="auto">
              <a:xfrm>
                <a:off x="837740" y="3904674"/>
                <a:ext cx="2261706" cy="45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lang="zh-TW" altLang="en-US" sz="2400" dirty="0">
                    <a:latin typeface="標楷體" panose="03000509000000000000" pitchFamily="65" charset="-120"/>
                    <a:ea typeface="標楷體" panose="03000509000000000000" pitchFamily="65" charset="-120"/>
                    <a:cs typeface="Times New Roman" panose="02020603050405020304" pitchFamily="18" charset="0"/>
                  </a:rPr>
                  <a:t>「舉」</a:t>
                </a:r>
                <a:r>
                  <a:rPr lang="en-US" altLang="zh-TW"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zh-HK" altLang="en-US" sz="2400" dirty="0" smtClean="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舉起</a:t>
                </a:r>
                <a:endParaRPr lang="zh-HK" altLang="en-US" sz="2400" dirty="0">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endParaRPr>
              </a:p>
            </p:txBody>
          </p:sp>
        </p:grpSp>
      </p:grpSp>
      <p:grpSp>
        <p:nvGrpSpPr>
          <p:cNvPr id="50" name="群組 49"/>
          <p:cNvGrpSpPr/>
          <p:nvPr/>
        </p:nvGrpSpPr>
        <p:grpSpPr>
          <a:xfrm>
            <a:off x="693779" y="4584881"/>
            <a:ext cx="7726450" cy="1974238"/>
            <a:chOff x="720589" y="4584881"/>
            <a:chExt cx="7726450" cy="1974238"/>
          </a:xfrm>
        </p:grpSpPr>
        <p:pic>
          <p:nvPicPr>
            <p:cNvPr id="51" name="圖片 5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589" y="4584881"/>
              <a:ext cx="7726450" cy="1974238"/>
            </a:xfrm>
            <a:prstGeom prst="rect">
              <a:avLst/>
            </a:prstGeom>
          </p:spPr>
        </p:pic>
        <p:sp>
          <p:nvSpPr>
            <p:cNvPr id="52" name="Rectangle 11"/>
            <p:cNvSpPr>
              <a:spLocks noChangeArrowheads="1"/>
            </p:cNvSpPr>
            <p:nvPr/>
          </p:nvSpPr>
          <p:spPr bwMode="auto">
            <a:xfrm>
              <a:off x="1626411" y="5779809"/>
              <a:ext cx="5909296" cy="68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spcBef>
                  <a:spcPct val="20000"/>
                </a:spcBef>
                <a:buClr>
                  <a:schemeClr val="accent1"/>
                </a:buClr>
                <a:buSzPct val="100000"/>
              </a:pPr>
              <a:r>
                <a:rPr kumimoji="0" lang="zh-TW" altLang="en-US" sz="3200" dirty="0">
                  <a:solidFill>
                    <a:schemeClr val="bg1"/>
                  </a:solidFill>
                  <a:latin typeface="標楷體" panose="03000509000000000000" pitchFamily="65" charset="-120"/>
                  <a:ea typeface="標楷體" panose="03000509000000000000" pitchFamily="65" charset="-120"/>
                </a:rPr>
                <a:t>拿起</a:t>
              </a:r>
              <a:r>
                <a:rPr kumimoji="0" lang="en-US" altLang="zh-TW" sz="3200" dirty="0">
                  <a:solidFill>
                    <a:schemeClr val="bg1"/>
                  </a:solidFill>
                  <a:latin typeface="標楷體" panose="03000509000000000000" pitchFamily="65" charset="-120"/>
                  <a:ea typeface="標楷體" panose="03000509000000000000" pitchFamily="65" charset="-120"/>
                </a:rPr>
                <a:t>(</a:t>
              </a:r>
              <a:r>
                <a:rPr kumimoji="0" lang="zh-TW" altLang="en-US" sz="3200" dirty="0">
                  <a:solidFill>
                    <a:schemeClr val="bg1"/>
                  </a:solidFill>
                  <a:latin typeface="標楷體" panose="03000509000000000000" pitchFamily="65" charset="-120"/>
                  <a:ea typeface="標楷體" panose="03000509000000000000" pitchFamily="65" charset="-120"/>
                </a:rPr>
                <a:t>舉</a:t>
              </a:r>
              <a:r>
                <a:rPr kumimoji="0" lang="en-US" altLang="zh-TW" sz="3200" dirty="0">
                  <a:solidFill>
                    <a:schemeClr val="bg1"/>
                  </a:solidFill>
                  <a:latin typeface="標楷體" panose="03000509000000000000" pitchFamily="65" charset="-120"/>
                  <a:ea typeface="標楷體" panose="03000509000000000000" pitchFamily="65" charset="-120"/>
                </a:rPr>
                <a:t>)</a:t>
              </a:r>
              <a:r>
                <a:rPr lang="zh-TW" altLang="en-US" sz="3200" dirty="0">
                  <a:solidFill>
                    <a:schemeClr val="bg1"/>
                  </a:solidFill>
                  <a:latin typeface="標楷體" panose="03000509000000000000" pitchFamily="65" charset="-120"/>
                  <a:ea typeface="標楷體" panose="03000509000000000000" pitchFamily="65" charset="-120"/>
                </a:rPr>
                <a:t>筷子</a:t>
              </a:r>
              <a:r>
                <a:rPr lang="en-US" altLang="zh-TW" sz="3200" dirty="0">
                  <a:solidFill>
                    <a:schemeClr val="bg1"/>
                  </a:solidFill>
                  <a:latin typeface="標楷體" panose="03000509000000000000" pitchFamily="65" charset="-120"/>
                  <a:ea typeface="標楷體" panose="03000509000000000000" pitchFamily="65" charset="-120"/>
                </a:rPr>
                <a:t>(</a:t>
              </a:r>
              <a:r>
                <a:rPr lang="zh-TW" altLang="en-US" sz="3200" dirty="0">
                  <a:solidFill>
                    <a:schemeClr val="bg1"/>
                  </a:solidFill>
                  <a:latin typeface="標楷體" panose="03000509000000000000" pitchFamily="65" charset="-120"/>
                  <a:ea typeface="標楷體" panose="03000509000000000000" pitchFamily="65" charset="-120"/>
                </a:rPr>
                <a:t>箸子</a:t>
              </a:r>
              <a:r>
                <a:rPr lang="en-US" altLang="zh-TW" sz="3200" dirty="0">
                  <a:solidFill>
                    <a:schemeClr val="bg1"/>
                  </a:solidFill>
                  <a:latin typeface="標楷體" panose="03000509000000000000" pitchFamily="65" charset="-120"/>
                  <a:ea typeface="標楷體" panose="03000509000000000000" pitchFamily="65" charset="-120"/>
                </a:rPr>
                <a:t>)</a:t>
              </a:r>
              <a:endParaRPr kumimoji="0" lang="en-US" altLang="zh-TW" sz="3200" dirty="0">
                <a:solidFill>
                  <a:schemeClr val="bg1"/>
                </a:solidFill>
                <a:latin typeface="標楷體" panose="03000509000000000000" pitchFamily="65" charset="-120"/>
                <a:ea typeface="標楷體" panose="03000509000000000000" pitchFamily="65" charset="-120"/>
              </a:endParaRPr>
            </a:p>
          </p:txBody>
        </p:sp>
      </p:grpSp>
      <p:grpSp>
        <p:nvGrpSpPr>
          <p:cNvPr id="24" name="群組 23"/>
          <p:cNvGrpSpPr/>
          <p:nvPr/>
        </p:nvGrpSpPr>
        <p:grpSpPr>
          <a:xfrm>
            <a:off x="1446062" y="1197"/>
            <a:ext cx="6251876" cy="1295791"/>
            <a:chOff x="1579139" y="1588972"/>
            <a:chExt cx="6251876" cy="1295791"/>
          </a:xfrm>
        </p:grpSpPr>
        <p:pic>
          <p:nvPicPr>
            <p:cNvPr id="25" name="圖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9139" y="1588972"/>
              <a:ext cx="6251876" cy="1295791"/>
            </a:xfrm>
            <a:prstGeom prst="rect">
              <a:avLst/>
            </a:prstGeom>
          </p:spPr>
        </p:pic>
        <p:sp>
          <p:nvSpPr>
            <p:cNvPr id="26" name="矩形 25"/>
            <p:cNvSpPr/>
            <p:nvPr/>
          </p:nvSpPr>
          <p:spPr>
            <a:xfrm>
              <a:off x="4059983" y="1901980"/>
              <a:ext cx="1313180" cy="769441"/>
            </a:xfrm>
            <a:prstGeom prst="rect">
              <a:avLst/>
            </a:prstGeom>
          </p:spPr>
          <p:txBody>
            <a:bodyPr wrap="none">
              <a:spAutoFit/>
            </a:bodyPr>
            <a:lstStyle/>
            <a:p>
              <a:pPr algn="ctr"/>
              <a:r>
                <a:rPr lang="zh-TW" altLang="en-US" sz="4400" b="1" dirty="0">
                  <a:latin typeface="標楷體" panose="03000509000000000000" pitchFamily="65" charset="-120"/>
                  <a:ea typeface="標楷體" panose="03000509000000000000" pitchFamily="65" charset="-120"/>
                </a:rPr>
                <a:t>舉箸</a:t>
              </a:r>
            </a:p>
          </p:txBody>
        </p:sp>
      </p:grpSp>
      <p:sp>
        <p:nvSpPr>
          <p:cNvPr id="27" name="矩形 26"/>
          <p:cNvSpPr/>
          <p:nvPr/>
        </p:nvSpPr>
        <p:spPr>
          <a:xfrm>
            <a:off x="3915410" y="3665242"/>
            <a:ext cx="1313180" cy="769441"/>
          </a:xfrm>
          <a:prstGeom prst="rect">
            <a:avLst/>
          </a:prstGeom>
        </p:spPr>
        <p:txBody>
          <a:bodyPr wrap="none">
            <a:spAutoFit/>
          </a:bodyPr>
          <a:lstStyle/>
          <a:p>
            <a:pPr algn="ctr"/>
            <a:r>
              <a:rPr lang="zh-TW" altLang="en-US" sz="4400" dirty="0">
                <a:solidFill>
                  <a:schemeClr val="bg1"/>
                </a:solidFill>
                <a:latin typeface="標楷體" panose="03000509000000000000" pitchFamily="65" charset="-120"/>
                <a:ea typeface="標楷體" panose="03000509000000000000" pitchFamily="65" charset="-120"/>
              </a:rPr>
              <a:t>舉箸</a:t>
            </a:r>
          </a:p>
        </p:txBody>
      </p:sp>
      <p:sp>
        <p:nvSpPr>
          <p:cNvPr id="28" name="Rectangle 11"/>
          <p:cNvSpPr>
            <a:spLocks noChangeArrowheads="1"/>
          </p:cNvSpPr>
          <p:nvPr/>
        </p:nvSpPr>
        <p:spPr bwMode="auto">
          <a:xfrm>
            <a:off x="2016744" y="2046413"/>
            <a:ext cx="5111504" cy="68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0" algn="ctr" fontAlgn="base">
              <a:spcBef>
                <a:spcPct val="0"/>
              </a:spcBef>
              <a:spcAft>
                <a:spcPct val="0"/>
              </a:spcAft>
            </a:pPr>
            <a:r>
              <a:rPr lang="zh-TW" altLang="en-US" sz="32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舉箸的意思是</a:t>
            </a:r>
            <a:r>
              <a:rPr lang="en-US" altLang="zh-TW" sz="32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a:t>
            </a:r>
          </a:p>
        </p:txBody>
      </p:sp>
    </p:spTree>
    <p:extLst>
      <p:ext uri="{BB962C8B-B14F-4D97-AF65-F5344CB8AC3E}">
        <p14:creationId xmlns:p14="http://schemas.microsoft.com/office/powerpoint/2010/main" val="35399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righ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up)">
                                      <p:cBhvr>
                                        <p:cTn id="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1060370" y="3120545"/>
            <a:ext cx="7023260" cy="6464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TW" b="1" dirty="0" smtClean="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二</a:t>
            </a:r>
            <a:r>
              <a:rPr lang="en-US" altLang="zh-TW" b="1" dirty="0" smtClean="0">
                <a:latin typeface="標楷體" panose="03000509000000000000" pitchFamily="65" charset="-120"/>
                <a:ea typeface="標楷體" panose="03000509000000000000" pitchFamily="65" charset="-120"/>
              </a:rPr>
              <a:t>) </a:t>
            </a:r>
            <a:r>
              <a:rPr lang="zh-TW" altLang="en-US" b="1" dirty="0" smtClean="0">
                <a:latin typeface="標楷體" panose="03000509000000000000" pitchFamily="65" charset="-120"/>
                <a:ea typeface="標楷體" panose="03000509000000000000" pitchFamily="65" charset="-120"/>
              </a:rPr>
              <a:t>理解</a:t>
            </a:r>
            <a:r>
              <a:rPr lang="zh-TW" altLang="en-US" b="1" dirty="0">
                <a:latin typeface="標楷體" panose="03000509000000000000" pitchFamily="65" charset="-120"/>
                <a:ea typeface="標楷體" panose="03000509000000000000" pitchFamily="65" charset="-120"/>
              </a:rPr>
              <a:t>及整合篇章</a:t>
            </a:r>
            <a:r>
              <a:rPr lang="zh-TW" altLang="en-US" b="1" dirty="0" smtClean="0">
                <a:latin typeface="標楷體" panose="03000509000000000000" pitchFamily="65" charset="-120"/>
                <a:ea typeface="標楷體" panose="03000509000000000000" pitchFamily="65" charset="-120"/>
              </a:rPr>
              <a:t>內容</a:t>
            </a:r>
            <a:endParaRPr lang="en-US" altLang="zh-TW" b="1"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772686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p:cNvGrpSpPr/>
          <p:nvPr/>
        </p:nvGrpSpPr>
        <p:grpSpPr>
          <a:xfrm>
            <a:off x="811174" y="1150492"/>
            <a:ext cx="7545714" cy="5328597"/>
            <a:chOff x="811174" y="1150492"/>
            <a:chExt cx="7545714" cy="5328597"/>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74" y="1150492"/>
              <a:ext cx="7545714" cy="5328597"/>
            </a:xfrm>
            <a:prstGeom prst="rect">
              <a:avLst/>
            </a:prstGeom>
          </p:spPr>
        </p:pic>
        <p:sp>
          <p:nvSpPr>
            <p:cNvPr id="6" name="文字方塊 5"/>
            <p:cNvSpPr txBox="1"/>
            <p:nvPr/>
          </p:nvSpPr>
          <p:spPr>
            <a:xfrm>
              <a:off x="1578569" y="2042666"/>
              <a:ext cx="5986862" cy="3046988"/>
            </a:xfrm>
            <a:prstGeom prst="rect">
              <a:avLst/>
            </a:prstGeom>
            <a:noFill/>
          </p:spPr>
          <p:txBody>
            <a:bodyPr wrap="square" rtlCol="0">
              <a:spAutoFit/>
            </a:bodyPr>
            <a:lstStyle/>
            <a:p>
              <a:pPr algn="ctr"/>
              <a:r>
                <a:rPr lang="zh-TW" altLang="en-US" sz="4800" dirty="0">
                  <a:solidFill>
                    <a:schemeClr val="bg1"/>
                  </a:solidFill>
                  <a:latin typeface="標楷體" panose="03000509000000000000" pitchFamily="65" charset="-120"/>
                  <a:ea typeface="標楷體" panose="03000509000000000000" pitchFamily="65" charset="-120"/>
                </a:rPr>
                <a:t>有甚麼方法</a:t>
              </a:r>
              <a:r>
                <a:rPr lang="en-US" altLang="zh-TW" sz="4800" dirty="0">
                  <a:solidFill>
                    <a:schemeClr val="bg1"/>
                  </a:solidFill>
                  <a:latin typeface="標楷體" panose="03000509000000000000" pitchFamily="65" charset="-120"/>
                  <a:ea typeface="標楷體" panose="03000509000000000000" pitchFamily="65" charset="-120"/>
                </a:rPr>
                <a:t/>
              </a:r>
              <a:br>
                <a:rPr lang="en-US" altLang="zh-TW" sz="4800" dirty="0">
                  <a:solidFill>
                    <a:schemeClr val="bg1"/>
                  </a:solidFill>
                  <a:latin typeface="標楷體" panose="03000509000000000000" pitchFamily="65" charset="-120"/>
                  <a:ea typeface="標楷體" panose="03000509000000000000" pitchFamily="65" charset="-120"/>
                </a:rPr>
              </a:br>
              <a:r>
                <a:rPr lang="zh-TW" altLang="en-US" sz="4800" dirty="0">
                  <a:solidFill>
                    <a:schemeClr val="bg1"/>
                  </a:solidFill>
                  <a:latin typeface="標楷體" panose="03000509000000000000" pitchFamily="65" charset="-120"/>
                  <a:ea typeface="標楷體" panose="03000509000000000000" pitchFamily="65" charset="-120"/>
                </a:rPr>
                <a:t>可以幫助理解和整理</a:t>
              </a:r>
              <a:r>
                <a:rPr lang="zh-TW" altLang="en-US" sz="4800" b="1" dirty="0">
                  <a:latin typeface="標楷體" panose="03000509000000000000" pitchFamily="65" charset="-120"/>
                  <a:ea typeface="標楷體" panose="03000509000000000000" pitchFamily="65" charset="-120"/>
                </a:rPr>
                <a:t>「背影」</a:t>
              </a:r>
              <a:endParaRPr lang="zh-HK" altLang="en-US" sz="4800" b="1" dirty="0">
                <a:latin typeface="標楷體" panose="03000509000000000000" pitchFamily="65" charset="-120"/>
                <a:ea typeface="標楷體" panose="03000509000000000000" pitchFamily="65" charset="-120"/>
              </a:endParaRPr>
            </a:p>
            <a:p>
              <a:pPr algn="ctr"/>
              <a:r>
                <a:rPr lang="zh-TW" altLang="en-US" sz="4800" dirty="0">
                  <a:solidFill>
                    <a:schemeClr val="bg1"/>
                  </a:solidFill>
                  <a:latin typeface="標楷體" panose="03000509000000000000" pitchFamily="65" charset="-120"/>
                  <a:ea typeface="標楷體" panose="03000509000000000000" pitchFamily="65" charset="-120"/>
                </a:rPr>
                <a:t>這篇文章</a:t>
              </a:r>
              <a:r>
                <a:rPr lang="en-US" altLang="zh-TW" sz="4800" dirty="0">
                  <a:solidFill>
                    <a:schemeClr val="bg1"/>
                  </a:solidFill>
                  <a:latin typeface="標楷體" panose="03000509000000000000" pitchFamily="65" charset="-120"/>
                  <a:ea typeface="標楷體" panose="03000509000000000000" pitchFamily="65" charset="-120"/>
                </a:rPr>
                <a:t>?</a:t>
              </a:r>
            </a:p>
          </p:txBody>
        </p:sp>
      </p:grpSp>
    </p:spTree>
    <p:extLst>
      <p:ext uri="{BB962C8B-B14F-4D97-AF65-F5344CB8AC3E}">
        <p14:creationId xmlns:p14="http://schemas.microsoft.com/office/powerpoint/2010/main" val="370642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8619"/>
            <a:ext cx="9144000" cy="5580761"/>
          </a:xfrm>
          <a:prstGeom prst="rect">
            <a:avLst/>
          </a:prstGeom>
        </p:spPr>
      </p:pic>
      <p:sp>
        <p:nvSpPr>
          <p:cNvPr id="3" name="文字方塊 2"/>
          <p:cNvSpPr txBox="1"/>
          <p:nvPr/>
        </p:nvSpPr>
        <p:spPr>
          <a:xfrm>
            <a:off x="586155" y="673788"/>
            <a:ext cx="5943600" cy="461665"/>
          </a:xfrm>
          <a:prstGeom prst="rect">
            <a:avLst/>
          </a:prstGeom>
          <a:noFill/>
        </p:spPr>
        <p:txBody>
          <a:bodyPr wrap="square" rtlCol="0">
            <a:spAutoFit/>
          </a:bodyPr>
          <a:lstStyle/>
          <a:p>
            <a:pPr algn="ctr"/>
            <a:r>
              <a:rPr lang="zh-TW" altLang="en-US" sz="2400" b="1" dirty="0" smtClean="0">
                <a:latin typeface="標楷體" panose="03000509000000000000" pitchFamily="65" charset="-120"/>
                <a:ea typeface="標楷體" panose="03000509000000000000" pitchFamily="65" charset="-120"/>
              </a:rPr>
              <a:t>從篇名或首一、二段及尾段推測文體類別</a:t>
            </a:r>
            <a:endParaRPr lang="zh-HK" altLang="en-US" sz="2400" b="1" dirty="0">
              <a:latin typeface="標楷體" panose="03000509000000000000" pitchFamily="65" charset="-120"/>
              <a:ea typeface="標楷體" panose="03000509000000000000" pitchFamily="65" charset="-120"/>
            </a:endParaRPr>
          </a:p>
        </p:txBody>
      </p:sp>
      <p:sp>
        <p:nvSpPr>
          <p:cNvPr id="4" name="文字方塊 3"/>
          <p:cNvSpPr txBox="1"/>
          <p:nvPr/>
        </p:nvSpPr>
        <p:spPr>
          <a:xfrm>
            <a:off x="240231" y="2145324"/>
            <a:ext cx="615553" cy="2895600"/>
          </a:xfrm>
          <a:prstGeom prst="rect">
            <a:avLst/>
          </a:prstGeom>
          <a:noFill/>
        </p:spPr>
        <p:txBody>
          <a:bodyPr vert="eaVert" wrap="square" rtlCol="0">
            <a:spAutoFit/>
          </a:bodyPr>
          <a:lstStyle/>
          <a:p>
            <a:pPr algn="ctr"/>
            <a:r>
              <a:rPr lang="zh-TW" altLang="en-US" sz="2800" b="1" dirty="0">
                <a:latin typeface="標楷體" panose="03000509000000000000" pitchFamily="65" charset="-120"/>
                <a:ea typeface="標楷體" panose="03000509000000000000" pitchFamily="65" charset="-120"/>
              </a:rPr>
              <a:t>從篇</a:t>
            </a:r>
            <a:r>
              <a:rPr lang="zh-TW" altLang="en-US" sz="2800" b="1" dirty="0" smtClean="0">
                <a:latin typeface="標楷體" panose="03000509000000000000" pitchFamily="65" charset="-120"/>
                <a:ea typeface="標楷體" panose="03000509000000000000" pitchFamily="65" charset="-120"/>
              </a:rPr>
              <a:t>名推測文體</a:t>
            </a:r>
            <a:endParaRPr lang="zh-HK" altLang="en-US" sz="2800" b="1" dirty="0">
              <a:latin typeface="標楷體" panose="03000509000000000000" pitchFamily="65" charset="-120"/>
              <a:ea typeface="標楷體" panose="03000509000000000000" pitchFamily="65" charset="-120"/>
            </a:endParaRPr>
          </a:p>
        </p:txBody>
      </p:sp>
      <p:sp>
        <p:nvSpPr>
          <p:cNvPr id="5" name="文字方塊 4"/>
          <p:cNvSpPr txBox="1"/>
          <p:nvPr/>
        </p:nvSpPr>
        <p:spPr>
          <a:xfrm>
            <a:off x="1547447" y="1512277"/>
            <a:ext cx="1617784" cy="1015663"/>
          </a:xfrm>
          <a:prstGeom prst="rect">
            <a:avLst/>
          </a:prstGeom>
          <a:noFill/>
        </p:spPr>
        <p:txBody>
          <a:bodyPr wrap="square" rtlCol="0">
            <a:spAutoFit/>
          </a:bodyPr>
          <a:lstStyle/>
          <a:p>
            <a:r>
              <a:rPr lang="zh-TW" altLang="en-US" sz="2000" b="1" dirty="0" smtClean="0">
                <a:latin typeface="標楷體" panose="03000509000000000000" pitchFamily="65" charset="-120"/>
                <a:ea typeface="標楷體" panose="03000509000000000000" pitchFamily="65" charset="-120"/>
              </a:rPr>
              <a:t>文體標誌：</a:t>
            </a:r>
            <a:endParaRPr lang="en-US" altLang="zh-TW" sz="2000" b="1"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如：</a:t>
            </a:r>
            <a:r>
              <a:rPr lang="en-US" altLang="zh-TW" sz="2000" dirty="0" smtClean="0">
                <a:latin typeface="標楷體" panose="03000509000000000000" pitchFamily="65" charset="-120"/>
                <a:ea typeface="標楷體" panose="03000509000000000000" pitchFamily="65" charset="-120"/>
              </a:rPr>
              <a:t/>
            </a:r>
            <a:br>
              <a:rPr lang="en-US" altLang="zh-TW" sz="2000" dirty="0" smtClean="0">
                <a:latin typeface="標楷體" panose="03000509000000000000" pitchFamily="65" charset="-120"/>
                <a:ea typeface="標楷體" panose="03000509000000000000" pitchFamily="65" charset="-120"/>
              </a:rPr>
            </a:br>
            <a:r>
              <a:rPr lang="zh-TW" altLang="en-US" sz="2000" dirty="0" smtClean="0">
                <a:latin typeface="標楷體" panose="03000509000000000000" pitchFamily="65" charset="-120"/>
                <a:ea typeface="標楷體" panose="03000509000000000000" pitchFamily="65" charset="-120"/>
              </a:rPr>
              <a:t>記</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傳</a:t>
            </a:r>
            <a:r>
              <a:rPr lang="en-US" altLang="zh-TW" sz="2000" dirty="0" smtClean="0">
                <a:latin typeface="標楷體" panose="03000509000000000000" pitchFamily="65" charset="-120"/>
                <a:ea typeface="標楷體" panose="03000509000000000000" pitchFamily="65" charset="-120"/>
              </a:rPr>
              <a:t>/</a:t>
            </a:r>
            <a:r>
              <a:rPr lang="zh-TW" altLang="en-US" sz="2000" dirty="0" smtClean="0">
                <a:latin typeface="標楷體" panose="03000509000000000000" pitchFamily="65" charset="-120"/>
                <a:ea typeface="標楷體" panose="03000509000000000000" pitchFamily="65" charset="-120"/>
              </a:rPr>
              <a:t>自述</a:t>
            </a:r>
            <a:endParaRPr lang="zh-HK" altLang="en-US" sz="2000" dirty="0">
              <a:latin typeface="標楷體" panose="03000509000000000000" pitchFamily="65" charset="-120"/>
              <a:ea typeface="標楷體" panose="03000509000000000000" pitchFamily="65" charset="-120"/>
            </a:endParaRPr>
          </a:p>
        </p:txBody>
      </p:sp>
      <p:sp>
        <p:nvSpPr>
          <p:cNvPr id="6" name="文字方塊 5"/>
          <p:cNvSpPr txBox="1"/>
          <p:nvPr/>
        </p:nvSpPr>
        <p:spPr>
          <a:xfrm>
            <a:off x="1547446" y="2922214"/>
            <a:ext cx="1781907" cy="707886"/>
          </a:xfrm>
          <a:prstGeom prst="rect">
            <a:avLst/>
          </a:prstGeom>
          <a:noFill/>
        </p:spPr>
        <p:txBody>
          <a:bodyPr wrap="square" rtlCol="0">
            <a:spAutoFit/>
          </a:bodyPr>
          <a:lstStyle/>
          <a:p>
            <a:r>
              <a:rPr lang="zh-TW" altLang="en-US" sz="2000" b="1" dirty="0" smtClean="0">
                <a:latin typeface="標楷體" panose="03000509000000000000" pitchFamily="65" charset="-120"/>
                <a:ea typeface="標楷體" panose="03000509000000000000" pitchFamily="65" charset="-120"/>
              </a:rPr>
              <a:t>文體標誌：</a:t>
            </a:r>
            <a:endParaRPr lang="en-US" altLang="zh-TW" sz="2000" b="1"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如：評</a:t>
            </a:r>
            <a:r>
              <a:rPr lang="en-US" altLang="zh-TW"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論</a:t>
            </a:r>
            <a:r>
              <a:rPr lang="en-US" altLang="zh-TW" sz="2000" dirty="0" smtClean="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談</a:t>
            </a:r>
            <a:endParaRPr lang="zh-HK" altLang="en-US" sz="2000" dirty="0">
              <a:latin typeface="標楷體" panose="03000509000000000000" pitchFamily="65" charset="-120"/>
              <a:ea typeface="標楷體" panose="03000509000000000000" pitchFamily="65" charset="-120"/>
            </a:endParaRPr>
          </a:p>
        </p:txBody>
      </p:sp>
      <p:sp>
        <p:nvSpPr>
          <p:cNvPr id="7" name="文字方塊 6"/>
          <p:cNvSpPr txBox="1"/>
          <p:nvPr/>
        </p:nvSpPr>
        <p:spPr>
          <a:xfrm>
            <a:off x="1547446" y="3537137"/>
            <a:ext cx="1781907" cy="707886"/>
          </a:xfrm>
          <a:prstGeom prst="rect">
            <a:avLst/>
          </a:prstGeom>
          <a:noFill/>
        </p:spPr>
        <p:txBody>
          <a:bodyPr wrap="square" rtlCol="0">
            <a:spAutoFit/>
          </a:bodyPr>
          <a:lstStyle/>
          <a:p>
            <a:r>
              <a:rPr lang="zh-TW" altLang="en-US" sz="2000" b="1" dirty="0" smtClean="0">
                <a:latin typeface="標楷體" panose="03000509000000000000" pitchFamily="65" charset="-120"/>
                <a:ea typeface="標楷體" panose="03000509000000000000" pitchFamily="65" charset="-120"/>
              </a:rPr>
              <a:t>篇名性質：</a:t>
            </a:r>
            <a:endParaRPr lang="en-US" altLang="zh-TW" sz="2000" b="1"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有作者立場</a:t>
            </a:r>
            <a:endParaRPr lang="zh-HK" altLang="en-US" sz="2000" dirty="0">
              <a:latin typeface="標楷體" panose="03000509000000000000" pitchFamily="65" charset="-120"/>
              <a:ea typeface="標楷體" panose="03000509000000000000" pitchFamily="65" charset="-120"/>
            </a:endParaRPr>
          </a:p>
        </p:txBody>
      </p:sp>
      <p:sp>
        <p:nvSpPr>
          <p:cNvPr id="8" name="文字方塊 7"/>
          <p:cNvSpPr txBox="1"/>
          <p:nvPr/>
        </p:nvSpPr>
        <p:spPr>
          <a:xfrm>
            <a:off x="1547446" y="4656601"/>
            <a:ext cx="1781907" cy="1015663"/>
          </a:xfrm>
          <a:prstGeom prst="rect">
            <a:avLst/>
          </a:prstGeom>
          <a:noFill/>
        </p:spPr>
        <p:txBody>
          <a:bodyPr wrap="square" rtlCol="0">
            <a:spAutoFit/>
          </a:bodyPr>
          <a:lstStyle/>
          <a:p>
            <a:r>
              <a:rPr lang="zh-TW" altLang="en-US" sz="2000" b="1" dirty="0" smtClean="0">
                <a:latin typeface="標楷體" panose="03000509000000000000" pitchFamily="65" charset="-120"/>
                <a:ea typeface="標楷體" panose="03000509000000000000" pitchFamily="65" charset="-120"/>
              </a:rPr>
              <a:t>篇名性質：</a:t>
            </a:r>
            <a:endParaRPr lang="en-US" altLang="zh-TW" sz="2000" b="1"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有關事物的問題或道理</a:t>
            </a:r>
            <a:endParaRPr lang="zh-HK" altLang="en-US" sz="2000" dirty="0">
              <a:latin typeface="標楷體" panose="03000509000000000000" pitchFamily="65" charset="-120"/>
              <a:ea typeface="標楷體" panose="03000509000000000000" pitchFamily="65" charset="-120"/>
            </a:endParaRPr>
          </a:p>
        </p:txBody>
      </p:sp>
      <p:sp>
        <p:nvSpPr>
          <p:cNvPr id="9" name="文字方塊 8"/>
          <p:cNvSpPr txBox="1"/>
          <p:nvPr/>
        </p:nvSpPr>
        <p:spPr>
          <a:xfrm>
            <a:off x="3645877" y="1727720"/>
            <a:ext cx="1547446" cy="584775"/>
          </a:xfrm>
          <a:prstGeom prst="rect">
            <a:avLst/>
          </a:prstGeom>
          <a:noFill/>
        </p:spPr>
        <p:txBody>
          <a:bodyPr wrap="square" rtlCol="0">
            <a:spAutoFit/>
          </a:bodyPr>
          <a:lstStyle/>
          <a:p>
            <a:pPr algn="ctr"/>
            <a:r>
              <a:rPr lang="zh-TW" altLang="en-US" sz="3200" b="1" dirty="0" smtClean="0">
                <a:solidFill>
                  <a:schemeClr val="tx1">
                    <a:lumMod val="75000"/>
                    <a:lumOff val="25000"/>
                  </a:schemeClr>
                </a:solidFill>
                <a:latin typeface="標楷體" panose="03000509000000000000" pitchFamily="65" charset="-120"/>
                <a:ea typeface="標楷體" panose="03000509000000000000" pitchFamily="65" charset="-120"/>
              </a:rPr>
              <a:t>記敍文</a:t>
            </a:r>
            <a:endParaRPr lang="zh-HK" altLang="en-US" sz="32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10" name="文字方塊 9"/>
          <p:cNvSpPr txBox="1"/>
          <p:nvPr/>
        </p:nvSpPr>
        <p:spPr>
          <a:xfrm>
            <a:off x="3645877" y="3306305"/>
            <a:ext cx="1547446" cy="584775"/>
          </a:xfrm>
          <a:prstGeom prst="rect">
            <a:avLst/>
          </a:prstGeom>
          <a:noFill/>
        </p:spPr>
        <p:txBody>
          <a:bodyPr wrap="square" rtlCol="0">
            <a:spAutoFit/>
          </a:bodyPr>
          <a:lstStyle/>
          <a:p>
            <a:pPr algn="ctr"/>
            <a:r>
              <a:rPr lang="zh-TW" altLang="en-US" sz="3200" b="1" dirty="0" smtClean="0">
                <a:solidFill>
                  <a:schemeClr val="tx1">
                    <a:lumMod val="75000"/>
                    <a:lumOff val="25000"/>
                  </a:schemeClr>
                </a:solidFill>
                <a:latin typeface="標楷體" panose="03000509000000000000" pitchFamily="65" charset="-120"/>
                <a:ea typeface="標楷體" panose="03000509000000000000" pitchFamily="65" charset="-120"/>
              </a:rPr>
              <a:t>議論文</a:t>
            </a:r>
            <a:endParaRPr lang="zh-HK" altLang="en-US" sz="32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11" name="文字方塊 10"/>
          <p:cNvSpPr txBox="1"/>
          <p:nvPr/>
        </p:nvSpPr>
        <p:spPr>
          <a:xfrm>
            <a:off x="3645877" y="4884890"/>
            <a:ext cx="1547446" cy="584775"/>
          </a:xfrm>
          <a:prstGeom prst="rect">
            <a:avLst/>
          </a:prstGeom>
          <a:noFill/>
        </p:spPr>
        <p:txBody>
          <a:bodyPr wrap="square" rtlCol="0">
            <a:spAutoFit/>
          </a:bodyPr>
          <a:lstStyle/>
          <a:p>
            <a:pPr algn="ctr"/>
            <a:r>
              <a:rPr lang="zh-TW" altLang="en-US" sz="3200" b="1" dirty="0" smtClean="0">
                <a:solidFill>
                  <a:schemeClr val="tx1">
                    <a:lumMod val="75000"/>
                    <a:lumOff val="25000"/>
                  </a:schemeClr>
                </a:solidFill>
                <a:latin typeface="標楷體" panose="03000509000000000000" pitchFamily="65" charset="-120"/>
                <a:ea typeface="標楷體" panose="03000509000000000000" pitchFamily="65" charset="-120"/>
              </a:rPr>
              <a:t>說明文</a:t>
            </a:r>
            <a:endParaRPr lang="zh-HK" altLang="en-US" sz="32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12" name="文字方塊 11"/>
          <p:cNvSpPr txBox="1"/>
          <p:nvPr/>
        </p:nvSpPr>
        <p:spPr>
          <a:xfrm>
            <a:off x="5597771" y="1570165"/>
            <a:ext cx="1863968" cy="923330"/>
          </a:xfrm>
          <a:prstGeom prst="rect">
            <a:avLst/>
          </a:prstGeom>
          <a:noFill/>
        </p:spPr>
        <p:txBody>
          <a:bodyPr wrap="square" rtlCol="0">
            <a:spAutoFit/>
          </a:bodyPr>
          <a:lstStyle/>
          <a:p>
            <a:r>
              <a:rPr lang="zh-TW" altLang="en-US" dirty="0" smtClean="0">
                <a:latin typeface="標楷體" panose="03000509000000000000" pitchFamily="65" charset="-120"/>
                <a:ea typeface="標楷體" panose="03000509000000000000" pitchFamily="65" charset="-120"/>
              </a:rPr>
              <a:t>有「時」、「地」、「人」、「事」等元素</a:t>
            </a:r>
            <a:endParaRPr lang="zh-HK" altLang="en-US" dirty="0">
              <a:latin typeface="標楷體" panose="03000509000000000000" pitchFamily="65" charset="-120"/>
              <a:ea typeface="標楷體" panose="03000509000000000000" pitchFamily="65" charset="-120"/>
            </a:endParaRPr>
          </a:p>
        </p:txBody>
      </p:sp>
      <p:sp>
        <p:nvSpPr>
          <p:cNvPr id="13" name="文字方塊 12"/>
          <p:cNvSpPr txBox="1"/>
          <p:nvPr/>
        </p:nvSpPr>
        <p:spPr>
          <a:xfrm>
            <a:off x="5720861" y="3306934"/>
            <a:ext cx="1781907" cy="646331"/>
          </a:xfrm>
          <a:prstGeom prst="rect">
            <a:avLst/>
          </a:prstGeom>
          <a:noFill/>
        </p:spPr>
        <p:txBody>
          <a:bodyPr wrap="square" rtlCol="0">
            <a:spAutoFit/>
          </a:bodyPr>
          <a:lstStyle/>
          <a:p>
            <a:r>
              <a:rPr lang="zh-TW" altLang="en-US" dirty="0" smtClean="0">
                <a:latin typeface="標楷體" panose="03000509000000000000" pitchFamily="65" charset="-120"/>
                <a:ea typeface="標楷體" panose="03000509000000000000" pitchFamily="65" charset="-120"/>
              </a:rPr>
              <a:t>有作者立場或看法</a:t>
            </a:r>
            <a:endParaRPr lang="zh-HK" altLang="en-US" dirty="0">
              <a:latin typeface="標楷體" panose="03000509000000000000" pitchFamily="65" charset="-120"/>
              <a:ea typeface="標楷體" panose="03000509000000000000" pitchFamily="65" charset="-120"/>
            </a:endParaRPr>
          </a:p>
        </p:txBody>
      </p:sp>
      <p:sp>
        <p:nvSpPr>
          <p:cNvPr id="14" name="文字方塊 13"/>
          <p:cNvSpPr txBox="1"/>
          <p:nvPr/>
        </p:nvSpPr>
        <p:spPr>
          <a:xfrm>
            <a:off x="5597772" y="4746311"/>
            <a:ext cx="2033952" cy="830997"/>
          </a:xfrm>
          <a:prstGeom prst="rect">
            <a:avLst/>
          </a:prstGeom>
          <a:noFill/>
        </p:spPr>
        <p:txBody>
          <a:bodyPr wrap="square" rtlCol="0">
            <a:spAutoFit/>
          </a:bodyPr>
          <a:lstStyle/>
          <a:p>
            <a:r>
              <a:rPr lang="en-US" altLang="zh-TW" sz="1600" dirty="0" smtClean="0">
                <a:latin typeface="標楷體" panose="03000509000000000000" pitchFamily="65" charset="-120"/>
                <a:ea typeface="標楷體" panose="03000509000000000000" pitchFamily="65" charset="-120"/>
              </a:rPr>
              <a:t>1.</a:t>
            </a:r>
            <a:r>
              <a:rPr lang="zh-TW" altLang="en-US" sz="1600" dirty="0" smtClean="0">
                <a:latin typeface="標楷體" panose="03000509000000000000" pitchFamily="65" charset="-120"/>
                <a:ea typeface="標楷體" panose="03000509000000000000" pitchFamily="65" charset="-120"/>
              </a:rPr>
              <a:t>事物</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道理的問題</a:t>
            </a:r>
            <a:endParaRPr lang="en-US" altLang="zh-TW" sz="1600" dirty="0">
              <a:latin typeface="標楷體" panose="03000509000000000000" pitchFamily="65" charset="-120"/>
              <a:ea typeface="標楷體" panose="03000509000000000000" pitchFamily="65" charset="-120"/>
            </a:endParaRPr>
          </a:p>
          <a:p>
            <a:r>
              <a:rPr lang="en-US" altLang="zh-TW" sz="1600" dirty="0" smtClean="0">
                <a:latin typeface="標楷體" panose="03000509000000000000" pitchFamily="65" charset="-120"/>
                <a:ea typeface="標楷體" panose="03000509000000000000" pitchFamily="65" charset="-120"/>
              </a:rPr>
              <a:t>2.</a:t>
            </a:r>
            <a:r>
              <a:rPr lang="zh-TW" altLang="en-US" sz="1600" dirty="0" smtClean="0">
                <a:latin typeface="標楷體" panose="03000509000000000000" pitchFamily="65" charset="-120"/>
                <a:ea typeface="標楷體" panose="03000509000000000000" pitchFamily="65" charset="-120"/>
              </a:rPr>
              <a:t>說明</a:t>
            </a:r>
            <a:r>
              <a:rPr lang="zh-TW" altLang="en-US" sz="1600" dirty="0">
                <a:latin typeface="標楷體" panose="03000509000000000000" pitchFamily="65" charset="-120"/>
                <a:ea typeface="標楷體" panose="03000509000000000000" pitchFamily="65" charset="-120"/>
              </a:rPr>
              <a:t>事物</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道理的由來、性質、現象</a:t>
            </a:r>
            <a:endParaRPr lang="zh-HK" altLang="en-US" sz="1600" dirty="0">
              <a:latin typeface="標楷體" panose="03000509000000000000" pitchFamily="65" charset="-120"/>
              <a:ea typeface="標楷體" panose="03000509000000000000" pitchFamily="65" charset="-120"/>
            </a:endParaRPr>
          </a:p>
        </p:txBody>
      </p:sp>
      <p:sp>
        <p:nvSpPr>
          <p:cNvPr id="15" name="文字方塊 14"/>
          <p:cNvSpPr txBox="1"/>
          <p:nvPr/>
        </p:nvSpPr>
        <p:spPr>
          <a:xfrm>
            <a:off x="8183995" y="2406279"/>
            <a:ext cx="800219" cy="2354394"/>
          </a:xfrm>
          <a:prstGeom prst="rect">
            <a:avLst/>
          </a:prstGeom>
          <a:noFill/>
        </p:spPr>
        <p:txBody>
          <a:bodyPr vert="eaVert" wrap="square" rtlCol="0">
            <a:spAutoFit/>
          </a:bodyPr>
          <a:lstStyle/>
          <a:p>
            <a:pPr algn="ctr"/>
            <a:r>
              <a:rPr lang="zh-TW" altLang="en-US" sz="2000" b="1" dirty="0" smtClean="0">
                <a:latin typeface="標楷體" panose="03000509000000000000" pitchFamily="65" charset="-120"/>
                <a:ea typeface="標楷體" panose="03000509000000000000" pitchFamily="65" charset="-120"/>
              </a:rPr>
              <a:t>從首</a:t>
            </a:r>
            <a:r>
              <a:rPr lang="zh-TW" altLang="en-US" sz="2000" b="1" dirty="0">
                <a:latin typeface="標楷體" panose="03000509000000000000" pitchFamily="65" charset="-120"/>
                <a:ea typeface="標楷體" panose="03000509000000000000" pitchFamily="65" charset="-120"/>
              </a:rPr>
              <a:t>一、二段及尾</a:t>
            </a:r>
            <a:r>
              <a:rPr lang="zh-TW" altLang="en-US" sz="2000" b="1" dirty="0" smtClean="0">
                <a:latin typeface="標楷體" panose="03000509000000000000" pitchFamily="65" charset="-120"/>
                <a:ea typeface="標楷體" panose="03000509000000000000" pitchFamily="65" charset="-120"/>
              </a:rPr>
              <a:t>段內容推測文體</a:t>
            </a:r>
            <a:endParaRPr lang="zh-HK" altLang="en-US" sz="2000" b="1" dirty="0">
              <a:latin typeface="標楷體" panose="03000509000000000000" pitchFamily="65" charset="-120"/>
              <a:ea typeface="標楷體" panose="03000509000000000000" pitchFamily="65" charset="-120"/>
            </a:endParaRPr>
          </a:p>
        </p:txBody>
      </p:sp>
      <p:sp>
        <p:nvSpPr>
          <p:cNvPr id="22" name="圓角矩形 21"/>
          <p:cNvSpPr/>
          <p:nvPr/>
        </p:nvSpPr>
        <p:spPr>
          <a:xfrm>
            <a:off x="138411" y="2031830"/>
            <a:ext cx="856764" cy="31301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圓角矩形 22"/>
          <p:cNvSpPr/>
          <p:nvPr/>
        </p:nvSpPr>
        <p:spPr>
          <a:xfrm>
            <a:off x="8124192" y="2031830"/>
            <a:ext cx="914706" cy="31301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396484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4"/>
          <p:cNvSpPr txBox="1">
            <a:spLocks noChangeArrowheads="1"/>
          </p:cNvSpPr>
          <p:nvPr/>
        </p:nvSpPr>
        <p:spPr bwMode="auto">
          <a:xfrm>
            <a:off x="4031746" y="5157559"/>
            <a:ext cx="51117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buNone/>
            </a:pPr>
            <a:r>
              <a:rPr lang="zh-TW" altLang="en-US" sz="6000" b="1" dirty="0">
                <a:solidFill>
                  <a:schemeClr val="tx1"/>
                </a:solidFill>
                <a:latin typeface="標楷體" panose="03000509000000000000" pitchFamily="65" charset="-120"/>
                <a:ea typeface="標楷體" panose="03000509000000000000" pitchFamily="65" charset="-120"/>
              </a:rPr>
              <a:t>背影</a:t>
            </a:r>
            <a:endParaRPr lang="zh-HK" altLang="en-US" sz="6000" b="1" dirty="0">
              <a:solidFill>
                <a:schemeClr val="tx1"/>
              </a:solidFill>
              <a:latin typeface="標楷體" panose="03000509000000000000" pitchFamily="65" charset="-120"/>
              <a:ea typeface="標楷體" panose="03000509000000000000" pitchFamily="65" charset="-120"/>
            </a:endParaRPr>
          </a:p>
        </p:txBody>
      </p:sp>
      <p:grpSp>
        <p:nvGrpSpPr>
          <p:cNvPr id="12" name="群組 11"/>
          <p:cNvGrpSpPr/>
          <p:nvPr/>
        </p:nvGrpSpPr>
        <p:grpSpPr>
          <a:xfrm>
            <a:off x="4108660" y="132347"/>
            <a:ext cx="4915884" cy="3471476"/>
            <a:chOff x="4108660" y="132347"/>
            <a:chExt cx="4915884" cy="3471476"/>
          </a:xfrm>
        </p:grpSpPr>
        <p:pic>
          <p:nvPicPr>
            <p:cNvPr id="11" name="圖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8660" y="132347"/>
              <a:ext cx="4915884" cy="3471476"/>
            </a:xfrm>
            <a:prstGeom prst="rect">
              <a:avLst/>
            </a:prstGeom>
          </p:spPr>
        </p:pic>
        <p:sp>
          <p:nvSpPr>
            <p:cNvPr id="5" name="文字方塊 4"/>
            <p:cNvSpPr txBox="1"/>
            <p:nvPr/>
          </p:nvSpPr>
          <p:spPr>
            <a:xfrm>
              <a:off x="4938922" y="843302"/>
              <a:ext cx="3255359" cy="2092881"/>
            </a:xfrm>
            <a:prstGeom prst="rect">
              <a:avLst/>
            </a:prstGeom>
            <a:noFill/>
          </p:spPr>
          <p:txBody>
            <a:bodyPr wrap="square" rtlCol="0">
              <a:spAutoFit/>
            </a:bodyPr>
            <a:lstStyle/>
            <a:p>
              <a:pPr algn="ctr">
                <a:spcBef>
                  <a:spcPct val="0"/>
                </a:spcBef>
                <a:defRPr/>
              </a:pPr>
              <a:r>
                <a:rPr lang="zh-TW" altLang="en-US" sz="2600" dirty="0">
                  <a:solidFill>
                    <a:schemeClr val="tx1">
                      <a:lumMod val="85000"/>
                      <a:lumOff val="15000"/>
                    </a:schemeClr>
                  </a:solidFill>
                  <a:latin typeface="標楷體" panose="03000509000000000000" pitchFamily="65" charset="-120"/>
                  <a:ea typeface="標楷體" panose="03000509000000000000" pitchFamily="65" charset="-120"/>
                </a:rPr>
                <a:t>可嘗試辨識這文章的</a:t>
              </a:r>
              <a: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t/>
              </a:r>
              <a:b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br>
              <a:r>
                <a:rPr lang="zh-TW" altLang="en-US" sz="2600" dirty="0" smtClean="0">
                  <a:solidFill>
                    <a:schemeClr val="tx1">
                      <a:lumMod val="85000"/>
                      <a:lumOff val="15000"/>
                    </a:schemeClr>
                  </a:solidFill>
                  <a:latin typeface="標楷體" panose="03000509000000000000" pitchFamily="65" charset="-120"/>
                  <a:ea typeface="標楷體" panose="03000509000000000000" pitchFamily="65" charset="-120"/>
                </a:rPr>
                <a:t>寫作目的</a:t>
              </a:r>
              <a: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2600" dirty="0">
                  <a:solidFill>
                    <a:schemeClr val="tx1">
                      <a:lumMod val="85000"/>
                      <a:lumOff val="15000"/>
                    </a:schemeClr>
                  </a:solidFill>
                  <a:latin typeface="標楷體" panose="03000509000000000000" pitchFamily="65" charset="-120"/>
                  <a:ea typeface="標楷體" panose="03000509000000000000" pitchFamily="65" charset="-120"/>
                </a:rPr>
                <a:t>功能</a:t>
              </a:r>
              <a: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t/>
              </a:r>
              <a:b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br>
              <a:r>
                <a:rPr lang="zh-TW" altLang="en-US" sz="2600" dirty="0">
                  <a:solidFill>
                    <a:schemeClr val="tx1">
                      <a:lumMod val="85000"/>
                      <a:lumOff val="15000"/>
                    </a:schemeClr>
                  </a:solidFill>
                  <a:latin typeface="標楷體" panose="03000509000000000000" pitchFamily="65" charset="-120"/>
                  <a:ea typeface="標楷體" panose="03000509000000000000" pitchFamily="65" charset="-120"/>
                </a:rPr>
                <a:t>來</a:t>
              </a:r>
              <a:r>
                <a:rPr lang="zh-TW" altLang="en-US" sz="2600" dirty="0">
                  <a:solidFill>
                    <a:schemeClr val="tx1">
                      <a:lumMod val="85000"/>
                      <a:lumOff val="15000"/>
                    </a:schemeClr>
                  </a:solidFill>
                  <a:latin typeface="標楷體" panose="03000509000000000000" pitchFamily="65" charset="-120"/>
                  <a:ea typeface="標楷體" panose="03000509000000000000" pitchFamily="65" charset="-120"/>
                  <a:sym typeface="Wingdings" pitchFamily="2" charset="2"/>
                </a:rPr>
                <a:t>推測文</a:t>
              </a:r>
              <a:r>
                <a:rPr lang="zh-TW" altLang="en-US" sz="2600" dirty="0">
                  <a:solidFill>
                    <a:schemeClr val="tx1">
                      <a:lumMod val="85000"/>
                      <a:lumOff val="15000"/>
                    </a:schemeClr>
                  </a:solidFill>
                  <a:latin typeface="標楷體" panose="03000509000000000000" pitchFamily="65" charset="-120"/>
                  <a:ea typeface="標楷體" panose="03000509000000000000" pitchFamily="65" charset="-120"/>
                </a:rPr>
                <a:t>體類別</a:t>
              </a:r>
              <a: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t/>
              </a:r>
              <a:br>
                <a:rPr lang="en-US" altLang="zh-TW" sz="2600" dirty="0">
                  <a:solidFill>
                    <a:schemeClr val="tx1">
                      <a:lumMod val="85000"/>
                      <a:lumOff val="15000"/>
                    </a:schemeClr>
                  </a:solidFill>
                  <a:latin typeface="標楷體" panose="03000509000000000000" pitchFamily="65" charset="-120"/>
                  <a:ea typeface="標楷體" panose="03000509000000000000" pitchFamily="65" charset="-120"/>
                </a:rPr>
              </a:br>
              <a:r>
                <a:rPr lang="en-US" altLang="zh-TW" sz="2600" dirty="0" smtClean="0">
                  <a:solidFill>
                    <a:schemeClr val="tx1">
                      <a:lumMod val="85000"/>
                      <a:lumOff val="15000"/>
                    </a:schemeClr>
                  </a:solidFill>
                  <a:latin typeface="標楷體" panose="03000509000000000000" pitchFamily="65" charset="-120"/>
                  <a:ea typeface="標楷體" panose="03000509000000000000" pitchFamily="65" charset="-120"/>
                  <a:sym typeface="Wingdings" panose="05000000000000000000" pitchFamily="2" charset="2"/>
                </a:rPr>
                <a:t> </a:t>
              </a:r>
              <a:r>
                <a:rPr lang="zh-TW" altLang="en-US" sz="2600" dirty="0" smtClean="0">
                  <a:solidFill>
                    <a:schemeClr val="tx1">
                      <a:lumMod val="85000"/>
                      <a:lumOff val="15000"/>
                    </a:schemeClr>
                  </a:solidFill>
                  <a:latin typeface="標楷體" panose="03000509000000000000" pitchFamily="65" charset="-120"/>
                  <a:ea typeface="標楷體" panose="03000509000000000000" pitchFamily="65" charset="-120"/>
                  <a:sym typeface="Wingdings" pitchFamily="2" charset="2"/>
                </a:rPr>
                <a:t>幫助</a:t>
              </a:r>
              <a:r>
                <a:rPr lang="zh-TW" altLang="en-US" sz="2600" dirty="0">
                  <a:solidFill>
                    <a:schemeClr val="tx1">
                      <a:lumMod val="85000"/>
                      <a:lumOff val="15000"/>
                    </a:schemeClr>
                  </a:solidFill>
                  <a:latin typeface="標楷體" panose="03000509000000000000" pitchFamily="65" charset="-120"/>
                  <a:ea typeface="標楷體" panose="03000509000000000000" pitchFamily="65" charset="-120"/>
                </a:rPr>
                <a:t>理解及整理文章</a:t>
              </a:r>
              <a:endParaRPr lang="en-US" altLang="zh-TW" sz="2600" dirty="0">
                <a:solidFill>
                  <a:schemeClr val="tx1">
                    <a:lumMod val="85000"/>
                    <a:lumOff val="15000"/>
                  </a:schemeClr>
                </a:solidFill>
                <a:latin typeface="標楷體" panose="03000509000000000000" pitchFamily="65" charset="-120"/>
                <a:ea typeface="標楷體" panose="03000509000000000000" pitchFamily="65" charset="-120"/>
              </a:endParaRPr>
            </a:p>
          </p:txBody>
        </p:sp>
      </p:grpSp>
      <p:grpSp>
        <p:nvGrpSpPr>
          <p:cNvPr id="10" name="群組 9"/>
          <p:cNvGrpSpPr/>
          <p:nvPr/>
        </p:nvGrpSpPr>
        <p:grpSpPr>
          <a:xfrm>
            <a:off x="331470" y="2089661"/>
            <a:ext cx="4911720" cy="3621095"/>
            <a:chOff x="98907" y="2089661"/>
            <a:chExt cx="5144283" cy="3621095"/>
          </a:xfrm>
        </p:grpSpPr>
        <p:pic>
          <p:nvPicPr>
            <p:cNvPr id="9" name="圖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8907" y="2089661"/>
              <a:ext cx="5127756" cy="3621095"/>
            </a:xfrm>
            <a:prstGeom prst="rect">
              <a:avLst/>
            </a:prstGeom>
          </p:spPr>
        </p:pic>
        <p:sp>
          <p:nvSpPr>
            <p:cNvPr id="6" name="文字方塊 5"/>
            <p:cNvSpPr txBox="1"/>
            <p:nvPr/>
          </p:nvSpPr>
          <p:spPr>
            <a:xfrm>
              <a:off x="945011" y="2905038"/>
              <a:ext cx="4298179" cy="1508105"/>
            </a:xfrm>
            <a:prstGeom prst="rect">
              <a:avLst/>
            </a:prstGeom>
            <a:noFill/>
          </p:spPr>
          <p:txBody>
            <a:bodyPr wrap="square" rtlCol="0">
              <a:spAutoFit/>
            </a:bodyPr>
            <a:lstStyle/>
            <a:p>
              <a:pPr>
                <a:spcBef>
                  <a:spcPct val="0"/>
                </a:spcBef>
              </a:pPr>
              <a:r>
                <a:rPr lang="zh-TW" altLang="en-US" sz="3600" b="1" dirty="0" smtClean="0">
                  <a:latin typeface="標楷體" panose="03000509000000000000" pitchFamily="65" charset="-120"/>
                  <a:ea typeface="標楷體" panose="03000509000000000000" pitchFamily="65" charset="-120"/>
                </a:rPr>
                <a:t>線索：</a:t>
              </a:r>
              <a:endParaRPr lang="en-US" altLang="zh-TW" sz="3600" b="1" dirty="0">
                <a:latin typeface="標楷體" panose="03000509000000000000" pitchFamily="65" charset="-120"/>
                <a:ea typeface="標楷體" panose="03000509000000000000" pitchFamily="65" charset="-120"/>
              </a:endParaRPr>
            </a:p>
            <a:p>
              <a:pPr>
                <a:spcBef>
                  <a:spcPct val="0"/>
                </a:spcBef>
              </a:pPr>
              <a:r>
                <a:rPr lang="en-US" altLang="zh-TW" sz="2800" dirty="0">
                  <a:latin typeface="標楷體" panose="03000509000000000000" pitchFamily="65" charset="-120"/>
                  <a:ea typeface="標楷體" panose="03000509000000000000" pitchFamily="65" charset="-120"/>
                </a:rPr>
                <a:t>1.</a:t>
              </a:r>
              <a:r>
                <a:rPr lang="zh-TW" altLang="en-US" sz="2800" dirty="0">
                  <a:latin typeface="標楷體" panose="03000509000000000000" pitchFamily="65" charset="-120"/>
                  <a:ea typeface="標楷體" panose="03000509000000000000" pitchFamily="65" charset="-120"/>
                </a:rPr>
                <a:t>從</a:t>
              </a:r>
              <a:r>
                <a:rPr lang="zh-TW" altLang="en-US" sz="2800" dirty="0">
                  <a:solidFill>
                    <a:srgbClr val="FF0000"/>
                  </a:solidFill>
                  <a:latin typeface="標楷體" panose="03000509000000000000" pitchFamily="65" charset="-120"/>
                  <a:ea typeface="標楷體" panose="03000509000000000000" pitchFamily="65" charset="-120"/>
                </a:rPr>
                <a:t>標題</a:t>
              </a:r>
              <a:r>
                <a:rPr lang="en-US" altLang="zh-TW" sz="2800" dirty="0">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篇名</a:t>
              </a:r>
              <a:endParaRPr lang="en-US" altLang="zh-TW" sz="2800" dirty="0">
                <a:solidFill>
                  <a:srgbClr val="FF0000"/>
                </a:solidFill>
                <a:latin typeface="標楷體" panose="03000509000000000000" pitchFamily="65" charset="-120"/>
                <a:ea typeface="標楷體" panose="03000509000000000000" pitchFamily="65" charset="-120"/>
              </a:endParaRPr>
            </a:p>
            <a:p>
              <a:pPr>
                <a:spcBef>
                  <a:spcPct val="0"/>
                </a:spcBef>
              </a:pP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從</a:t>
              </a:r>
              <a:r>
                <a:rPr lang="zh-TW" altLang="en-US" sz="2800" dirty="0">
                  <a:solidFill>
                    <a:srgbClr val="FF0000"/>
                  </a:solidFill>
                  <a:latin typeface="標楷體" panose="03000509000000000000" pitchFamily="65" charset="-120"/>
                  <a:ea typeface="標楷體" panose="03000509000000000000" pitchFamily="65" charset="-120"/>
                </a:rPr>
                <a:t>首一、二段</a:t>
              </a:r>
              <a:r>
                <a:rPr lang="zh-TW" altLang="en-US" sz="2800" dirty="0">
                  <a:latin typeface="標楷體" panose="03000509000000000000" pitchFamily="65" charset="-120"/>
                  <a:ea typeface="標楷體" panose="03000509000000000000" pitchFamily="65" charset="-120"/>
                </a:rPr>
                <a:t>及</a:t>
              </a:r>
              <a:r>
                <a:rPr lang="zh-TW" altLang="en-US" sz="2800" dirty="0">
                  <a:solidFill>
                    <a:srgbClr val="FF0000"/>
                  </a:solidFill>
                  <a:latin typeface="標楷體" panose="03000509000000000000" pitchFamily="65" charset="-120"/>
                  <a:ea typeface="標楷體" panose="03000509000000000000" pitchFamily="65" charset="-120"/>
                </a:rPr>
                <a:t>尾</a:t>
              </a:r>
              <a:r>
                <a:rPr lang="zh-TW" altLang="en-US" sz="2800" dirty="0" smtClean="0">
                  <a:solidFill>
                    <a:srgbClr val="FF0000"/>
                  </a:solidFill>
                  <a:latin typeface="標楷體" panose="03000509000000000000" pitchFamily="65" charset="-120"/>
                  <a:ea typeface="標楷體" panose="03000509000000000000" pitchFamily="65" charset="-120"/>
                </a:rPr>
                <a:t>段</a:t>
              </a:r>
              <a:endParaRPr lang="zh-TW" altLang="en-US" sz="2800" dirty="0">
                <a:solidFill>
                  <a:srgbClr val="0000FF"/>
                </a:solidFill>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354706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61126" y="1637557"/>
            <a:ext cx="4297308" cy="1718712"/>
          </a:xfrm>
        </p:spPr>
        <p:txBody>
          <a:bodyPr>
            <a:normAutofit/>
          </a:bodyPr>
          <a:lstStyle/>
          <a:p>
            <a:pPr algn="ctr"/>
            <a:r>
              <a:rPr lang="zh-HK" altLang="en-US" sz="8000" dirty="0">
                <a:latin typeface="標楷體" panose="03000509000000000000" pitchFamily="65" charset="-120"/>
                <a:ea typeface="標楷體" panose="03000509000000000000" pitchFamily="65" charset="-120"/>
              </a:rPr>
              <a:t>背影</a:t>
            </a:r>
          </a:p>
        </p:txBody>
      </p:sp>
      <p:grpSp>
        <p:nvGrpSpPr>
          <p:cNvPr id="19" name="群組 18"/>
          <p:cNvGrpSpPr/>
          <p:nvPr/>
        </p:nvGrpSpPr>
        <p:grpSpPr>
          <a:xfrm>
            <a:off x="265421" y="3419047"/>
            <a:ext cx="5150546" cy="2391818"/>
            <a:chOff x="2068606" y="4358778"/>
            <a:chExt cx="5150546" cy="2391818"/>
          </a:xfrm>
        </p:grpSpPr>
        <p:grpSp>
          <p:nvGrpSpPr>
            <p:cNvPr id="7" name="群組 6"/>
            <p:cNvGrpSpPr/>
            <p:nvPr/>
          </p:nvGrpSpPr>
          <p:grpSpPr>
            <a:xfrm>
              <a:off x="4370429" y="4358778"/>
              <a:ext cx="371367" cy="850738"/>
              <a:chOff x="4430589" y="4358778"/>
              <a:chExt cx="371367" cy="850738"/>
            </a:xfrm>
          </p:grpSpPr>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0589" y="4897703"/>
                <a:ext cx="311813" cy="311813"/>
              </a:xfrm>
              <a:prstGeom prst="rect">
                <a:avLst/>
              </a:prstGeom>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6496" y="4358778"/>
                <a:ext cx="205473" cy="205473"/>
              </a:xfrm>
              <a:prstGeom prst="rect">
                <a:avLst/>
              </a:prstGeom>
            </p:spPr>
          </p:pic>
          <p:pic>
            <p:nvPicPr>
              <p:cNvPr id="10" name="圖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3443" y="4620256"/>
                <a:ext cx="248513" cy="248513"/>
              </a:xfrm>
              <a:prstGeom prst="rect">
                <a:avLst/>
              </a:prstGeom>
            </p:spPr>
          </p:pic>
        </p:grpSp>
        <p:grpSp>
          <p:nvGrpSpPr>
            <p:cNvPr id="15" name="群組 14"/>
            <p:cNvGrpSpPr/>
            <p:nvPr/>
          </p:nvGrpSpPr>
          <p:grpSpPr>
            <a:xfrm>
              <a:off x="2068606" y="5263893"/>
              <a:ext cx="5150546" cy="1486703"/>
              <a:chOff x="1972350" y="5263893"/>
              <a:chExt cx="5150546" cy="1486703"/>
            </a:xfrm>
          </p:grpSpPr>
          <p:pic>
            <p:nvPicPr>
              <p:cNvPr id="3" name="圖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72350" y="5263893"/>
                <a:ext cx="5150546" cy="1486703"/>
              </a:xfrm>
              <a:prstGeom prst="rect">
                <a:avLst/>
              </a:prstGeom>
            </p:spPr>
          </p:pic>
          <p:sp>
            <p:nvSpPr>
              <p:cNvPr id="14" name="文字方塊 13"/>
              <p:cNvSpPr txBox="1"/>
              <p:nvPr/>
            </p:nvSpPr>
            <p:spPr>
              <a:xfrm>
                <a:off x="2185129" y="5530190"/>
                <a:ext cx="4900847" cy="954107"/>
              </a:xfrm>
              <a:prstGeom prst="rect">
                <a:avLst/>
              </a:prstGeom>
              <a:noFill/>
            </p:spPr>
            <p:txBody>
              <a:bodyPr wrap="square" rtlCol="0">
                <a:spAutoFit/>
              </a:bodyPr>
              <a:lstStyle/>
              <a:p>
                <a:pPr>
                  <a:spcBef>
                    <a:spcPct val="0"/>
                  </a:spcBef>
                </a:pPr>
                <a:r>
                  <a:rPr lang="zh-TW" altLang="en-US" sz="2800" b="1" dirty="0">
                    <a:solidFill>
                      <a:srgbClr val="002060"/>
                    </a:solidFill>
                    <a:latin typeface="標楷體" panose="03000509000000000000" pitchFamily="65" charset="-120"/>
                    <a:ea typeface="標楷體" panose="03000509000000000000" pitchFamily="65" charset="-120"/>
                  </a:rPr>
                  <a:t>難從篇名推測文體</a:t>
                </a:r>
                <a:r>
                  <a:rPr lang="zh-TW" altLang="en-US" sz="2800" b="1" dirty="0" smtClean="0">
                    <a:solidFill>
                      <a:srgbClr val="002060"/>
                    </a:solidFill>
                    <a:latin typeface="標楷體" panose="03000509000000000000" pitchFamily="65" charset="-120"/>
                    <a:ea typeface="標楷體" panose="03000509000000000000" pitchFamily="65" charset="-120"/>
                  </a:rPr>
                  <a:t>類別 </a:t>
                </a:r>
                <a:r>
                  <a:rPr lang="en-US" altLang="zh-TW" sz="2800" b="1" dirty="0" smtClean="0">
                    <a:solidFill>
                      <a:srgbClr val="002060"/>
                    </a:solidFill>
                    <a:latin typeface="標楷體" panose="03000509000000000000" pitchFamily="65" charset="-120"/>
                    <a:ea typeface="標楷體" panose="03000509000000000000" pitchFamily="65" charset="-120"/>
                    <a:sym typeface="Wingdings" panose="05000000000000000000" pitchFamily="2" charset="2"/>
                  </a:rPr>
                  <a:t></a:t>
                </a:r>
                <a:r>
                  <a:rPr lang="en-US" altLang="zh-TW" sz="2800" b="1" dirty="0" smtClean="0">
                    <a:solidFill>
                      <a:srgbClr val="002060"/>
                    </a:solidFill>
                    <a:latin typeface="標楷體" panose="03000509000000000000" pitchFamily="65" charset="-120"/>
                    <a:ea typeface="標楷體" panose="03000509000000000000" pitchFamily="65" charset="-120"/>
                  </a:rPr>
                  <a:t/>
                </a:r>
                <a:br>
                  <a:rPr lang="en-US" altLang="zh-TW" sz="2800" b="1" dirty="0" smtClean="0">
                    <a:solidFill>
                      <a:srgbClr val="002060"/>
                    </a:solidFill>
                    <a:latin typeface="標楷體" panose="03000509000000000000" pitchFamily="65" charset="-120"/>
                    <a:ea typeface="標楷體" panose="03000509000000000000" pitchFamily="65" charset="-120"/>
                  </a:rPr>
                </a:br>
                <a:r>
                  <a:rPr lang="zh-TW" altLang="en-US" sz="2800" b="1" dirty="0">
                    <a:solidFill>
                      <a:srgbClr val="002060"/>
                    </a:solidFill>
                    <a:latin typeface="標楷體" panose="03000509000000000000" pitchFamily="65" charset="-120"/>
                    <a:ea typeface="標楷體" panose="03000509000000000000" pitchFamily="65" charset="-120"/>
                  </a:rPr>
                  <a:t>嘗試看看</a:t>
                </a:r>
                <a:r>
                  <a:rPr lang="zh-TW" altLang="en-US" sz="2800" b="1" dirty="0" smtClean="0">
                    <a:solidFill>
                      <a:srgbClr val="002060"/>
                    </a:solidFill>
                    <a:latin typeface="標楷體" panose="03000509000000000000" pitchFamily="65" charset="-120"/>
                    <a:ea typeface="標楷體" panose="03000509000000000000" pitchFamily="65" charset="-120"/>
                  </a:rPr>
                  <a:t>首一</a:t>
                </a:r>
                <a:r>
                  <a:rPr lang="zh-TW" altLang="en-US" sz="2800" b="1" dirty="0">
                    <a:solidFill>
                      <a:srgbClr val="002060"/>
                    </a:solidFill>
                    <a:latin typeface="標楷體" panose="03000509000000000000" pitchFamily="65" charset="-120"/>
                    <a:ea typeface="標楷體" panose="03000509000000000000" pitchFamily="65" charset="-120"/>
                  </a:rPr>
                  <a:t>、二段及尾段</a:t>
                </a:r>
                <a:endParaRPr lang="zh-HK" altLang="en-US" sz="2800" b="1" dirty="0">
                  <a:solidFill>
                    <a:srgbClr val="002060"/>
                  </a:solidFill>
                  <a:latin typeface="標楷體" panose="03000509000000000000" pitchFamily="65" charset="-120"/>
                  <a:ea typeface="標楷體" panose="03000509000000000000" pitchFamily="65" charset="-120"/>
                </a:endParaRPr>
              </a:p>
            </p:txBody>
          </p:sp>
        </p:grpSp>
      </p:grpSp>
      <p:grpSp>
        <p:nvGrpSpPr>
          <p:cNvPr id="20" name="群組 19"/>
          <p:cNvGrpSpPr/>
          <p:nvPr/>
        </p:nvGrpSpPr>
        <p:grpSpPr>
          <a:xfrm>
            <a:off x="1673672" y="120801"/>
            <a:ext cx="3555423" cy="2126309"/>
            <a:chOff x="3663729" y="773869"/>
            <a:chExt cx="3555423" cy="2510752"/>
          </a:xfrm>
        </p:grpSpPr>
        <p:pic>
          <p:nvPicPr>
            <p:cNvPr id="21" name="圖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3663729" y="773869"/>
              <a:ext cx="3555423" cy="2510752"/>
            </a:xfrm>
            <a:prstGeom prst="rect">
              <a:avLst/>
            </a:prstGeom>
          </p:spPr>
        </p:pic>
        <p:sp>
          <p:nvSpPr>
            <p:cNvPr id="22" name="文字方塊 21"/>
            <p:cNvSpPr txBox="1"/>
            <p:nvPr/>
          </p:nvSpPr>
          <p:spPr>
            <a:xfrm>
              <a:off x="3686582" y="1619153"/>
              <a:ext cx="3509715" cy="690504"/>
            </a:xfrm>
            <a:prstGeom prst="rect">
              <a:avLst/>
            </a:prstGeom>
            <a:noFill/>
          </p:spPr>
          <p:txBody>
            <a:bodyPr wrap="square" rtlCol="0">
              <a:spAutoFit/>
            </a:bodyPr>
            <a:lstStyle/>
            <a:p>
              <a:pPr algn="ctr"/>
              <a:r>
                <a:rPr lang="en-US" altLang="zh-HK" sz="3200" dirty="0">
                  <a:latin typeface="標楷體" panose="03000509000000000000" pitchFamily="65" charset="-120"/>
                  <a:ea typeface="標楷體" panose="03000509000000000000" pitchFamily="65" charset="-120"/>
                </a:rPr>
                <a:t>1</a:t>
              </a:r>
              <a:r>
                <a:rPr lang="en-US" altLang="zh-HK" sz="3200" dirty="0" smtClean="0">
                  <a:latin typeface="標楷體" panose="03000509000000000000" pitchFamily="65" charset="-120"/>
                  <a:ea typeface="標楷體" panose="03000509000000000000" pitchFamily="65" charset="-120"/>
                </a:rPr>
                <a:t>.</a:t>
              </a:r>
              <a:r>
                <a:rPr lang="zh-TW" altLang="en-US" sz="3200" dirty="0" smtClean="0">
                  <a:latin typeface="標楷體" panose="03000509000000000000" pitchFamily="65" charset="-120"/>
                  <a:ea typeface="標楷體" panose="03000509000000000000" pitchFamily="65" charset="-120"/>
                </a:rPr>
                <a:t>看</a:t>
              </a:r>
              <a:r>
                <a:rPr lang="zh-TW" altLang="en-US" sz="3200" dirty="0">
                  <a:latin typeface="標楷體" panose="03000509000000000000" pitchFamily="65" charset="-120"/>
                  <a:ea typeface="標楷體" panose="03000509000000000000" pitchFamily="65" charset="-120"/>
                </a:rPr>
                <a:t>標題</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篇</a:t>
              </a:r>
              <a:r>
                <a:rPr lang="zh-TW" altLang="en-US" sz="3200" dirty="0" smtClean="0">
                  <a:latin typeface="標楷體" panose="03000509000000000000" pitchFamily="65" charset="-120"/>
                  <a:ea typeface="標楷體" panose="03000509000000000000" pitchFamily="65" charset="-120"/>
                </a:rPr>
                <a:t>名</a:t>
              </a:r>
              <a:endParaRPr lang="zh-HK" altLang="en-US" sz="3200" dirty="0">
                <a:latin typeface="標楷體" panose="03000509000000000000" pitchFamily="65" charset="-120"/>
                <a:ea typeface="標楷體" panose="03000509000000000000" pitchFamily="65" charset="-120"/>
              </a:endParaRPr>
            </a:p>
          </p:txBody>
        </p:sp>
      </p:grpSp>
      <p:pic>
        <p:nvPicPr>
          <p:cNvPr id="5" name="圖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80722" y="1690918"/>
            <a:ext cx="3972849" cy="4845919"/>
          </a:xfrm>
          <a:prstGeom prst="rect">
            <a:avLst/>
          </a:prstGeom>
        </p:spPr>
      </p:pic>
    </p:spTree>
    <p:extLst>
      <p:ext uri="{BB962C8B-B14F-4D97-AF65-F5344CB8AC3E}">
        <p14:creationId xmlns:p14="http://schemas.microsoft.com/office/powerpoint/2010/main" val="417736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9946" y="2010938"/>
            <a:ext cx="7886700" cy="2355390"/>
          </a:xfrm>
        </p:spPr>
        <p:txBody>
          <a:bodyPr>
            <a:normAutofit/>
          </a:bodyPr>
          <a:lstStyle/>
          <a:p>
            <a:pPr>
              <a:lnSpc>
                <a:spcPct val="150000"/>
              </a:lnSpc>
              <a:spcAft>
                <a:spcPts val="0"/>
              </a:spcAft>
              <a:tabLst>
                <a:tab pos="381000" algn="l"/>
              </a:tabLst>
            </a:pPr>
            <a:r>
              <a:rPr lang="en-US" altLang="zh-TW" sz="2000" kern="100" spc="100" dirty="0" smtClean="0">
                <a:latin typeface="標楷體" panose="03000509000000000000" pitchFamily="65" charset="-120"/>
                <a:ea typeface="標楷體" panose="03000509000000000000" pitchFamily="65" charset="-120"/>
              </a:rPr>
              <a:t>   </a:t>
            </a:r>
            <a:r>
              <a:rPr lang="zh-TW" altLang="zh-HK" sz="1400" dirty="0" smtClean="0">
                <a:latin typeface="標楷體" panose="03000509000000000000" pitchFamily="65" charset="-120"/>
                <a:ea typeface="標楷體" panose="03000509000000000000" pitchFamily="65" charset="-120"/>
                <a:cs typeface="+mn-cs"/>
              </a:rPr>
              <a:t>我</a:t>
            </a:r>
            <a:r>
              <a:rPr lang="zh-TW" altLang="zh-HK" sz="1400" dirty="0">
                <a:latin typeface="標楷體" panose="03000509000000000000" pitchFamily="65" charset="-120"/>
                <a:ea typeface="標楷體" panose="03000509000000000000" pitchFamily="65" charset="-120"/>
                <a:cs typeface="+mn-cs"/>
              </a:rPr>
              <a:t>與父親不相見已二年餘了，我最不能忘記的是他的背影。那年冬天，祖母死了，父親的差使也交卸了，正是禍不單行的日子，我從北京到徐州，打算跟著父親奔喪回家。到徐州見著父親，看見滿院狼藉的東西，又想起祖母，不禁簌簌地流下眼淚。父親說：「事已如此，不必難過，好在天無絕人之路！」</a:t>
            </a:r>
            <a:r>
              <a:rPr lang="en-US" altLang="zh-HK" sz="1400" dirty="0">
                <a:latin typeface="標楷體" panose="03000509000000000000" pitchFamily="65" charset="-120"/>
                <a:ea typeface="標楷體" panose="03000509000000000000" pitchFamily="65" charset="-120"/>
                <a:cs typeface="+mn-cs"/>
              </a:rPr>
              <a:t>	</a:t>
            </a:r>
            <a:br>
              <a:rPr lang="en-US" altLang="zh-HK" sz="1400" dirty="0">
                <a:latin typeface="標楷體" panose="03000509000000000000" pitchFamily="65" charset="-120"/>
                <a:ea typeface="標楷體" panose="03000509000000000000" pitchFamily="65" charset="-120"/>
                <a:cs typeface="+mn-cs"/>
              </a:rPr>
            </a:br>
            <a:r>
              <a:rPr lang="en-US" altLang="zh-HK" sz="2000" kern="100" spc="100" dirty="0" smtClean="0">
                <a:latin typeface="標楷體" panose="03000509000000000000" pitchFamily="65" charset="-120"/>
                <a:ea typeface="標楷體" panose="03000509000000000000" pitchFamily="65" charset="-120"/>
              </a:rPr>
              <a:t>   </a:t>
            </a:r>
            <a:r>
              <a:rPr lang="zh-TW" altLang="zh-HK" sz="1400" dirty="0" smtClean="0">
                <a:latin typeface="標楷體" panose="03000509000000000000" pitchFamily="65" charset="-120"/>
                <a:ea typeface="標楷體" panose="03000509000000000000" pitchFamily="65" charset="-120"/>
                <a:cs typeface="+mn-cs"/>
              </a:rPr>
              <a:t>回家</a:t>
            </a:r>
            <a:r>
              <a:rPr lang="zh-TW" altLang="zh-HK" sz="1400" dirty="0">
                <a:latin typeface="標楷體" panose="03000509000000000000" pitchFamily="65" charset="-120"/>
                <a:ea typeface="標楷體" panose="03000509000000000000" pitchFamily="65" charset="-120"/>
                <a:cs typeface="+mn-cs"/>
              </a:rPr>
              <a:t>變賣典質，父親還了虧空；又借錢辦了喪事。這些日子，家中光景很是慘澹，一半為了喪事，一半為了父親賦閒。喪事完畢，父親要到南京謀事，我也要回北京唸書，我們便同行。</a:t>
            </a:r>
            <a:endParaRPr lang="zh-HK" altLang="en-US" sz="1400" dirty="0">
              <a:latin typeface="標楷體" panose="03000509000000000000" pitchFamily="65" charset="-120"/>
              <a:ea typeface="標楷體" panose="03000509000000000000" pitchFamily="65" charset="-120"/>
              <a:cs typeface="+mn-cs"/>
            </a:endParaRPr>
          </a:p>
        </p:txBody>
      </p:sp>
      <p:sp>
        <p:nvSpPr>
          <p:cNvPr id="8" name="文字方塊 7"/>
          <p:cNvSpPr txBox="1"/>
          <p:nvPr/>
        </p:nvSpPr>
        <p:spPr>
          <a:xfrm>
            <a:off x="959946" y="4520444"/>
            <a:ext cx="7886700" cy="2031325"/>
          </a:xfrm>
          <a:prstGeom prst="rect">
            <a:avLst/>
          </a:prstGeom>
          <a:noFill/>
        </p:spPr>
        <p:txBody>
          <a:bodyPr wrap="square" rtlCol="0">
            <a:spAutoFit/>
          </a:bodyPr>
          <a:lstStyle/>
          <a:p>
            <a:pPr>
              <a:lnSpc>
                <a:spcPct val="150000"/>
              </a:lnSpc>
              <a:spcBef>
                <a:spcPct val="0"/>
              </a:spcBef>
              <a:tabLst>
                <a:tab pos="381000" algn="l"/>
              </a:tabLst>
            </a:pPr>
            <a:r>
              <a:rPr lang="zh-TW" altLang="en-US" sz="1400" dirty="0" smtClean="0">
                <a:latin typeface="標楷體" panose="03000509000000000000" pitchFamily="65" charset="-120"/>
                <a:ea typeface="標楷體" panose="03000509000000000000" pitchFamily="65" charset="-120"/>
              </a:rPr>
              <a:t>    近幾</a:t>
            </a:r>
            <a:r>
              <a:rPr lang="zh-TW" altLang="en-US" sz="1400" dirty="0">
                <a:latin typeface="標楷體" panose="03000509000000000000" pitchFamily="65" charset="-120"/>
                <a:ea typeface="標楷體" panose="03000509000000000000" pitchFamily="65" charset="-120"/>
              </a:rPr>
              <a:t>年來，父親和我都是東奔西走，家中光景是一日不如一日。他少年出外謀生，獨立支持，做了許多大事。哪知老境卻如此頹唐！他觸目傷懷，自然情不能自已。情鬱於中，自然要發之於外；家庭瑣屑便往往觸他之怒。他待我漸漸不同往日。但最近兩年的不見，他終於忘卻我的不好，只是惦記著我，惦記著我的兒子。我北來後，他寫了一信給我，信中說道：「我身體平安，惟膀子疼痛利害，舉箸提筆，諸多不便，大約大去之期不遠矣。」我讀到此處，在晶瑩的淚光中，又看見那肥胖的，青布棉袍，黑布馬褂的背影。唉！我不知何時再能與他相見！</a:t>
            </a:r>
            <a:endParaRPr lang="zh-HK" altLang="en-US" sz="1400" dirty="0">
              <a:latin typeface="標楷體" panose="03000509000000000000" pitchFamily="65" charset="-120"/>
              <a:ea typeface="標楷體" panose="03000509000000000000" pitchFamily="65" charset="-120"/>
            </a:endParaRPr>
          </a:p>
        </p:txBody>
      </p:sp>
      <p:sp>
        <p:nvSpPr>
          <p:cNvPr id="3" name="圓角矩形 2"/>
          <p:cNvSpPr/>
          <p:nvPr/>
        </p:nvSpPr>
        <p:spPr>
          <a:xfrm>
            <a:off x="6947337" y="2259726"/>
            <a:ext cx="767255" cy="2627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圓角矩形 17"/>
          <p:cNvSpPr/>
          <p:nvPr/>
        </p:nvSpPr>
        <p:spPr>
          <a:xfrm>
            <a:off x="6364013" y="2623107"/>
            <a:ext cx="767255" cy="2627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圓角矩形 18"/>
          <p:cNvSpPr/>
          <p:nvPr/>
        </p:nvSpPr>
        <p:spPr>
          <a:xfrm>
            <a:off x="4056992" y="2623107"/>
            <a:ext cx="1093076" cy="2627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圓角矩形 19"/>
          <p:cNvSpPr/>
          <p:nvPr/>
        </p:nvSpPr>
        <p:spPr>
          <a:xfrm>
            <a:off x="5150068" y="5273347"/>
            <a:ext cx="1213945" cy="2627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1" name="圓角矩形 20"/>
          <p:cNvSpPr/>
          <p:nvPr/>
        </p:nvSpPr>
        <p:spPr>
          <a:xfrm>
            <a:off x="4409089" y="6212646"/>
            <a:ext cx="1813034" cy="2627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2" name="圓角矩形 21"/>
          <p:cNvSpPr/>
          <p:nvPr/>
        </p:nvSpPr>
        <p:spPr>
          <a:xfrm>
            <a:off x="4056992" y="4049239"/>
            <a:ext cx="4130565" cy="2627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向右箭號 4"/>
          <p:cNvSpPr/>
          <p:nvPr/>
        </p:nvSpPr>
        <p:spPr>
          <a:xfrm>
            <a:off x="298869" y="2146030"/>
            <a:ext cx="934735" cy="490149"/>
          </a:xfrm>
          <a:prstGeom prst="rightArrow">
            <a:avLst/>
          </a:prstGeom>
          <a:gradFill>
            <a:gsLst>
              <a:gs pos="0">
                <a:srgbClr val="FFE8A5"/>
              </a:gs>
              <a:gs pos="100000">
                <a:srgbClr val="FCBA5B"/>
              </a:gs>
            </a:gsLst>
            <a:lin ang="4800000" scaled="0"/>
          </a:gradFill>
          <a:ln>
            <a:solidFill>
              <a:srgbClr val="FCB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002060"/>
                </a:solidFill>
                <a:latin typeface="標楷體" panose="03000509000000000000" pitchFamily="65" charset="-120"/>
                <a:ea typeface="標楷體" panose="03000509000000000000" pitchFamily="65" charset="-120"/>
              </a:rPr>
              <a:t>第一段</a:t>
            </a:r>
            <a:endParaRPr lang="zh-HK" altLang="en-US" sz="1400" b="1" dirty="0">
              <a:solidFill>
                <a:srgbClr val="002060"/>
              </a:solidFill>
              <a:latin typeface="標楷體" panose="03000509000000000000" pitchFamily="65" charset="-120"/>
              <a:ea typeface="標楷體" panose="03000509000000000000" pitchFamily="65" charset="-120"/>
            </a:endParaRPr>
          </a:p>
        </p:txBody>
      </p:sp>
      <p:sp>
        <p:nvSpPr>
          <p:cNvPr id="23" name="向右箭號 22"/>
          <p:cNvSpPr/>
          <p:nvPr/>
        </p:nvSpPr>
        <p:spPr>
          <a:xfrm>
            <a:off x="298868" y="3559090"/>
            <a:ext cx="934735" cy="490149"/>
          </a:xfrm>
          <a:prstGeom prst="rightArrow">
            <a:avLst/>
          </a:prstGeom>
          <a:gradFill>
            <a:gsLst>
              <a:gs pos="0">
                <a:srgbClr val="FFE8A5"/>
              </a:gs>
              <a:gs pos="100000">
                <a:srgbClr val="FCBA5B"/>
              </a:gs>
            </a:gsLst>
            <a:lin ang="4800000" scaled="0"/>
          </a:gradFill>
          <a:ln>
            <a:solidFill>
              <a:srgbClr val="FCB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002060"/>
                </a:solidFill>
                <a:latin typeface="標楷體" panose="03000509000000000000" pitchFamily="65" charset="-120"/>
                <a:ea typeface="標楷體" panose="03000509000000000000" pitchFamily="65" charset="-120"/>
              </a:rPr>
              <a:t>第二段</a:t>
            </a:r>
            <a:endParaRPr lang="zh-HK" altLang="en-US" sz="1400" b="1" dirty="0">
              <a:solidFill>
                <a:srgbClr val="002060"/>
              </a:solidFill>
              <a:latin typeface="標楷體" panose="03000509000000000000" pitchFamily="65" charset="-120"/>
              <a:ea typeface="標楷體" panose="03000509000000000000" pitchFamily="65" charset="-120"/>
            </a:endParaRPr>
          </a:p>
        </p:txBody>
      </p:sp>
      <p:sp>
        <p:nvSpPr>
          <p:cNvPr id="24" name="向右箭號 23"/>
          <p:cNvSpPr/>
          <p:nvPr/>
        </p:nvSpPr>
        <p:spPr>
          <a:xfrm>
            <a:off x="298868" y="4496179"/>
            <a:ext cx="934735" cy="490149"/>
          </a:xfrm>
          <a:prstGeom prst="rightArrow">
            <a:avLst/>
          </a:prstGeom>
          <a:gradFill>
            <a:gsLst>
              <a:gs pos="0">
                <a:srgbClr val="FFE8A5"/>
              </a:gs>
              <a:gs pos="100000">
                <a:srgbClr val="FCBA5B"/>
              </a:gs>
            </a:gsLst>
            <a:lin ang="4800000" scaled="0"/>
          </a:gradFill>
          <a:ln>
            <a:solidFill>
              <a:srgbClr val="FCB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002060"/>
                </a:solidFill>
                <a:latin typeface="標楷體" panose="03000509000000000000" pitchFamily="65" charset="-120"/>
                <a:ea typeface="標楷體" panose="03000509000000000000" pitchFamily="65" charset="-120"/>
              </a:rPr>
              <a:t>尾段</a:t>
            </a:r>
            <a:endParaRPr lang="zh-HK" altLang="en-US" sz="1400" b="1" dirty="0">
              <a:solidFill>
                <a:srgbClr val="00206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6623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grpId="0" nodeType="clickEffect">
                                  <p:stCondLst>
                                    <p:cond delay="0"/>
                                  </p:stCondLst>
                                  <p:childTnLst>
                                    <p:animRot by="21600000">
                                      <p:cBhvr>
                                        <p:cTn id="20" dur="2000" fill="hold"/>
                                        <p:tgtEl>
                                          <p:spTgt spid="23"/>
                                        </p:tgtEl>
                                        <p:attrNameLst>
                                          <p:attrName>r</p:attrName>
                                        </p:attrNameLst>
                                      </p:cBhvr>
                                    </p:animRo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grpId="0" nodeType="clickEffect">
                                  <p:stCondLst>
                                    <p:cond delay="0"/>
                                  </p:stCondLst>
                                  <p:childTnLst>
                                    <p:animRot by="21600000">
                                      <p:cBhvr>
                                        <p:cTn id="28" dur="2000" fill="hold"/>
                                        <p:tgtEl>
                                          <p:spTgt spid="24"/>
                                        </p:tgtEl>
                                        <p:attrNameLst>
                                          <p:attrName>r</p:attrName>
                                        </p:attrNameLst>
                                      </p:cBhvr>
                                    </p:animRo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19" grpId="0" animBg="1"/>
      <p:bldP spid="20" grpId="0" animBg="1"/>
      <p:bldP spid="21" grpId="0" animBg="1"/>
      <p:bldP spid="22" grpId="0" animBg="1"/>
      <p:bldP spid="5" grpId="0" animBg="1"/>
      <p:bldP spid="23" grpId="0" animBg="1"/>
      <p:bldP spid="2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139" y="661364"/>
            <a:ext cx="5687098" cy="5918727"/>
          </a:xfrm>
          <a:prstGeom prst="rect">
            <a:avLst/>
          </a:prstGeom>
        </p:spPr>
      </p:pic>
      <p:sp>
        <p:nvSpPr>
          <p:cNvPr id="3" name="文字方塊 3"/>
          <p:cNvSpPr txBox="1">
            <a:spLocks noChangeArrowheads="1"/>
          </p:cNvSpPr>
          <p:nvPr/>
        </p:nvSpPr>
        <p:spPr bwMode="auto">
          <a:xfrm>
            <a:off x="2890689" y="1593866"/>
            <a:ext cx="4572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5pPr>
            <a:lvl6pPr marL="25146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6pPr>
            <a:lvl7pPr marL="29718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7pPr>
            <a:lvl8pPr marL="34290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8pPr>
            <a:lvl9pPr marL="38862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defRPr>
            </a:lvl9pPr>
          </a:lstStyle>
          <a:p>
            <a:pPr algn="ctr">
              <a:buNone/>
            </a:pPr>
            <a:r>
              <a:rPr lang="zh-TW" altLang="en-US" sz="2000" b="1" dirty="0">
                <a:latin typeface="標楷體" panose="03000509000000000000" pitchFamily="65" charset="-120"/>
                <a:ea typeface="標楷體" panose="03000509000000000000" pitchFamily="65" charset="-120"/>
              </a:rPr>
              <a:t>第一及二段</a:t>
            </a:r>
            <a:r>
              <a:rPr lang="zh-TW" altLang="en-US" sz="2000" b="1" dirty="0" smtClean="0">
                <a:latin typeface="標楷體" panose="03000509000000000000" pitchFamily="65" charset="-120"/>
                <a:ea typeface="標楷體" panose="03000509000000000000" pitchFamily="65" charset="-120"/>
              </a:rPr>
              <a:t>：</a:t>
            </a:r>
            <a:r>
              <a:rPr lang="en-US" altLang="zh-TW" sz="2000" dirty="0" smtClean="0">
                <a:latin typeface="標楷體" panose="03000509000000000000" pitchFamily="65" charset="-120"/>
                <a:ea typeface="標楷體" panose="03000509000000000000" pitchFamily="65" charset="-120"/>
              </a:rPr>
              <a:t/>
            </a:r>
            <a:br>
              <a:rPr lang="en-US" altLang="zh-TW" sz="2000" dirty="0" smtClean="0">
                <a:latin typeface="標楷體" panose="03000509000000000000" pitchFamily="65" charset="-120"/>
                <a:ea typeface="標楷體" panose="03000509000000000000" pitchFamily="65" charset="-120"/>
              </a:rPr>
            </a:br>
            <a:r>
              <a:rPr lang="zh-TW" altLang="en-US" sz="2000" b="1" dirty="0">
                <a:solidFill>
                  <a:srgbClr val="00B050"/>
                </a:solidFill>
                <a:latin typeface="標楷體" panose="03000509000000000000" pitchFamily="65" charset="-120"/>
                <a:ea typeface="標楷體" panose="03000509000000000000" pitchFamily="65" charset="-120"/>
              </a:rPr>
              <a:t>作者回想那</a:t>
            </a:r>
            <a:r>
              <a:rPr lang="zh-TW" altLang="en-US" sz="2000" b="1" dirty="0" smtClean="0">
                <a:solidFill>
                  <a:srgbClr val="00B050"/>
                </a:solidFill>
                <a:latin typeface="標楷體" panose="03000509000000000000" pitchFamily="65" charset="-120"/>
                <a:ea typeface="標楷體" panose="03000509000000000000" pitchFamily="65" charset="-120"/>
              </a:rPr>
              <a:t>年奔喪時看到家境衰落</a:t>
            </a:r>
            <a:endParaRPr lang="en-US" altLang="zh-TW" sz="2000" b="1" dirty="0" smtClean="0">
              <a:solidFill>
                <a:srgbClr val="00B050"/>
              </a:solidFill>
              <a:latin typeface="標楷體" panose="03000509000000000000" pitchFamily="65" charset="-120"/>
              <a:ea typeface="標楷體" panose="03000509000000000000" pitchFamily="65" charset="-120"/>
            </a:endParaRPr>
          </a:p>
          <a:p>
            <a:pPr algn="ctr">
              <a:buNone/>
            </a:pPr>
            <a:r>
              <a:rPr lang="zh-TW" altLang="en-US" sz="2000" b="1" dirty="0" smtClean="0">
                <a:solidFill>
                  <a:srgbClr val="00B050"/>
                </a:solidFill>
                <a:latin typeface="標楷體" panose="03000509000000000000" pitchFamily="65" charset="-120"/>
                <a:ea typeface="標楷體" panose="03000509000000000000" pitchFamily="65" charset="-120"/>
              </a:rPr>
              <a:t>的情況，以及後來與父同行往南京去</a:t>
            </a:r>
            <a:endParaRPr lang="en-US" altLang="zh-TW" sz="2000" dirty="0">
              <a:solidFill>
                <a:srgbClr val="00B050"/>
              </a:solidFill>
              <a:latin typeface="標楷體" panose="03000509000000000000" pitchFamily="65" charset="-120"/>
              <a:ea typeface="標楷體" panose="03000509000000000000" pitchFamily="65" charset="-120"/>
            </a:endParaRPr>
          </a:p>
        </p:txBody>
      </p:sp>
      <p:sp>
        <p:nvSpPr>
          <p:cNvPr id="4" name="矩形 3"/>
          <p:cNvSpPr/>
          <p:nvPr/>
        </p:nvSpPr>
        <p:spPr>
          <a:xfrm>
            <a:off x="2890689" y="3066334"/>
            <a:ext cx="4572000" cy="707886"/>
          </a:xfrm>
          <a:prstGeom prst="rect">
            <a:avLst/>
          </a:prstGeom>
        </p:spPr>
        <p:txBody>
          <a:bodyPr>
            <a:spAutoFit/>
          </a:bodyPr>
          <a:lstStyle/>
          <a:p>
            <a:pPr algn="ctr">
              <a:spcBef>
                <a:spcPct val="0"/>
              </a:spcBef>
            </a:pPr>
            <a:r>
              <a:rPr lang="zh-TW" altLang="en-US" sz="2000" b="1" dirty="0">
                <a:solidFill>
                  <a:srgbClr val="44546A"/>
                </a:solidFill>
                <a:latin typeface="標楷體" panose="03000509000000000000" pitchFamily="65" charset="-120"/>
                <a:ea typeface="標楷體" panose="03000509000000000000" pitchFamily="65" charset="-120"/>
              </a:rPr>
              <a:t>尾段：</a:t>
            </a:r>
            <a:r>
              <a:rPr lang="en-US" altLang="zh-TW" sz="2000" dirty="0">
                <a:latin typeface="標楷體" panose="03000509000000000000" pitchFamily="65" charset="-120"/>
                <a:ea typeface="標楷體" panose="03000509000000000000" pitchFamily="65" charset="-120"/>
              </a:rPr>
              <a:t/>
            </a:r>
            <a:br>
              <a:rPr lang="en-US" altLang="zh-TW" sz="2000" dirty="0">
                <a:latin typeface="標楷體" panose="03000509000000000000" pitchFamily="65" charset="-120"/>
                <a:ea typeface="標楷體" panose="03000509000000000000" pitchFamily="65" charset="-120"/>
              </a:rPr>
            </a:br>
            <a:r>
              <a:rPr lang="zh-TW" altLang="en-US" sz="2000" b="1" dirty="0" smtClean="0">
                <a:solidFill>
                  <a:srgbClr val="00B050"/>
                </a:solidFill>
                <a:latin typeface="標楷體" panose="03000509000000000000" pitchFamily="65" charset="-120"/>
                <a:ea typeface="標楷體" panose="03000509000000000000" pitchFamily="65" charset="-120"/>
              </a:rPr>
              <a:t>作者抒發對父親思念</a:t>
            </a:r>
            <a:endParaRPr lang="en-US" altLang="zh-TW" sz="2000" b="1" dirty="0">
              <a:solidFill>
                <a:srgbClr val="00B050"/>
              </a:solidFill>
              <a:latin typeface="標楷體" panose="03000509000000000000" pitchFamily="65" charset="-120"/>
              <a:ea typeface="標楷體" panose="03000509000000000000" pitchFamily="65" charset="-120"/>
            </a:endParaRPr>
          </a:p>
        </p:txBody>
      </p:sp>
      <p:sp>
        <p:nvSpPr>
          <p:cNvPr id="7" name="矩形 6"/>
          <p:cNvSpPr/>
          <p:nvPr/>
        </p:nvSpPr>
        <p:spPr>
          <a:xfrm>
            <a:off x="3737834" y="5456593"/>
            <a:ext cx="2877711" cy="1015663"/>
          </a:xfrm>
          <a:prstGeom prst="rect">
            <a:avLst/>
          </a:prstGeom>
        </p:spPr>
        <p:txBody>
          <a:bodyPr wrap="none">
            <a:spAutoFit/>
          </a:bodyPr>
          <a:lstStyle/>
          <a:p>
            <a:pPr algn="ctr">
              <a:defRPr/>
            </a:pPr>
            <a:r>
              <a:rPr lang="zh-TW" altLang="en-US" sz="2800" b="1" dirty="0">
                <a:solidFill>
                  <a:schemeClr val="bg2">
                    <a:lumMod val="25000"/>
                  </a:schemeClr>
                </a:solidFill>
                <a:latin typeface="標楷體" panose="03000509000000000000" pitchFamily="65" charset="-120"/>
                <a:ea typeface="標楷體" panose="03000509000000000000" pitchFamily="65" charset="-120"/>
              </a:rPr>
              <a:t>寫作目的</a:t>
            </a:r>
            <a:r>
              <a:rPr lang="en-US" altLang="zh-TW" sz="2800" b="1" dirty="0">
                <a:solidFill>
                  <a:schemeClr val="bg2">
                    <a:lumMod val="25000"/>
                  </a:schemeClr>
                </a:solidFill>
                <a:latin typeface="標楷體" panose="03000509000000000000" pitchFamily="65" charset="-120"/>
                <a:ea typeface="標楷體" panose="03000509000000000000" pitchFamily="65" charset="-120"/>
              </a:rPr>
              <a:t>/</a:t>
            </a:r>
            <a:r>
              <a:rPr lang="zh-HK" altLang="en-US" sz="2800" b="1" dirty="0" smtClean="0">
                <a:solidFill>
                  <a:schemeClr val="bg2">
                    <a:lumMod val="25000"/>
                  </a:schemeClr>
                </a:solidFill>
                <a:latin typeface="標楷體" panose="03000509000000000000" pitchFamily="65" charset="-120"/>
                <a:ea typeface="標楷體" panose="03000509000000000000" pitchFamily="65" charset="-120"/>
              </a:rPr>
              <a:t>功能</a:t>
            </a:r>
            <a:r>
              <a:rPr lang="zh-TW" altLang="en-US" sz="2800" b="1" dirty="0">
                <a:solidFill>
                  <a:schemeClr val="bg2">
                    <a:lumMod val="25000"/>
                  </a:schemeClr>
                </a:solidFill>
                <a:latin typeface="標楷體" panose="03000509000000000000" pitchFamily="65" charset="-120"/>
                <a:ea typeface="標楷體" panose="03000509000000000000" pitchFamily="65" charset="-120"/>
                <a:sym typeface="Wingdings" pitchFamily="2" charset="2"/>
              </a:rPr>
              <a:t>：</a:t>
            </a:r>
            <a:r>
              <a:rPr lang="en-US" altLang="zh-TW" sz="2800" b="1" dirty="0" smtClean="0">
                <a:solidFill>
                  <a:schemeClr val="bg2">
                    <a:lumMod val="25000"/>
                  </a:schemeClr>
                </a:solidFill>
                <a:latin typeface="標楷體" panose="03000509000000000000" pitchFamily="65" charset="-120"/>
                <a:ea typeface="標楷體" panose="03000509000000000000" pitchFamily="65" charset="-120"/>
                <a:sym typeface="Wingdings" pitchFamily="2" charset="2"/>
              </a:rPr>
              <a:t/>
            </a:r>
            <a:br>
              <a:rPr lang="en-US" altLang="zh-TW" sz="2800" b="1" dirty="0" smtClean="0">
                <a:solidFill>
                  <a:schemeClr val="bg2">
                    <a:lumMod val="25000"/>
                  </a:schemeClr>
                </a:solidFill>
                <a:latin typeface="標楷體" panose="03000509000000000000" pitchFamily="65" charset="-120"/>
                <a:ea typeface="標楷體" panose="03000509000000000000" pitchFamily="65" charset="-120"/>
                <a:sym typeface="Wingdings" pitchFamily="2" charset="2"/>
              </a:rPr>
            </a:br>
            <a:r>
              <a:rPr lang="zh-TW" altLang="en-US" sz="3200" b="1" dirty="0">
                <a:solidFill>
                  <a:srgbClr val="FF0000"/>
                </a:solidFill>
                <a:latin typeface="標楷體" panose="03000509000000000000" pitchFamily="65" charset="-120"/>
                <a:ea typeface="標楷體" panose="03000509000000000000" pitchFamily="65" charset="-120"/>
                <a:sym typeface="Wingdings" pitchFamily="2" charset="2"/>
              </a:rPr>
              <a:t>記</a:t>
            </a:r>
            <a:r>
              <a:rPr lang="zh-TW" altLang="en-US" sz="3200" b="1" dirty="0" smtClean="0">
                <a:solidFill>
                  <a:srgbClr val="FF0000"/>
                </a:solidFill>
                <a:latin typeface="標楷體" panose="03000509000000000000" pitchFamily="65" charset="-120"/>
                <a:ea typeface="標楷體" panose="03000509000000000000" pitchFamily="65" charset="-120"/>
                <a:sym typeface="Wingdings" pitchFamily="2" charset="2"/>
              </a:rPr>
              <a:t>敍 </a:t>
            </a:r>
            <a:r>
              <a:rPr lang="en-US" altLang="zh-TW" sz="3200" b="1" dirty="0" smtClean="0">
                <a:solidFill>
                  <a:srgbClr val="FF0000"/>
                </a:solidFill>
                <a:ea typeface="標楷體" panose="03000509000000000000" pitchFamily="65" charset="-120"/>
                <a:sym typeface="Wingdings" pitchFamily="2" charset="2"/>
              </a:rPr>
              <a:t>+</a:t>
            </a:r>
            <a:r>
              <a:rPr lang="zh-TW" altLang="en-US" sz="3200" b="1" dirty="0" smtClean="0">
                <a:solidFill>
                  <a:srgbClr val="FF0000"/>
                </a:solidFill>
                <a:ea typeface="標楷體" panose="03000509000000000000" pitchFamily="65" charset="-120"/>
                <a:sym typeface="Wingdings" pitchFamily="2" charset="2"/>
              </a:rPr>
              <a:t>  </a:t>
            </a:r>
            <a:r>
              <a:rPr lang="zh-TW" altLang="en-US" sz="3200" b="1" dirty="0" smtClean="0">
                <a:solidFill>
                  <a:srgbClr val="FF0000"/>
                </a:solidFill>
                <a:latin typeface="標楷體" panose="03000509000000000000" pitchFamily="65" charset="-120"/>
                <a:ea typeface="標楷體" panose="03000509000000000000" pitchFamily="65" charset="-120"/>
                <a:sym typeface="Wingdings" pitchFamily="2" charset="2"/>
              </a:rPr>
              <a:t>抒情</a:t>
            </a:r>
            <a:endParaRPr lang="zh-HK" altLang="en-US" sz="3200" b="1" dirty="0">
              <a:solidFill>
                <a:srgbClr val="FF0000"/>
              </a:solidFill>
              <a:latin typeface="標楷體" panose="03000509000000000000" pitchFamily="65" charset="-120"/>
              <a:ea typeface="標楷體" panose="03000509000000000000" pitchFamily="65" charset="-120"/>
            </a:endParaRPr>
          </a:p>
        </p:txBody>
      </p:sp>
      <p:grpSp>
        <p:nvGrpSpPr>
          <p:cNvPr id="8" name="群組 7"/>
          <p:cNvGrpSpPr/>
          <p:nvPr/>
        </p:nvGrpSpPr>
        <p:grpSpPr>
          <a:xfrm>
            <a:off x="304504" y="115614"/>
            <a:ext cx="3509715" cy="2211405"/>
            <a:chOff x="304504" y="115614"/>
            <a:chExt cx="3509715" cy="2211405"/>
          </a:xfrm>
        </p:grpSpPr>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074" y="115614"/>
              <a:ext cx="3317637" cy="2211405"/>
            </a:xfrm>
            <a:prstGeom prst="rect">
              <a:avLst/>
            </a:prstGeom>
          </p:spPr>
        </p:pic>
        <p:sp>
          <p:nvSpPr>
            <p:cNvPr id="10" name="文字方塊 9"/>
            <p:cNvSpPr txBox="1"/>
            <p:nvPr/>
          </p:nvSpPr>
          <p:spPr>
            <a:xfrm>
              <a:off x="304504" y="712393"/>
              <a:ext cx="3509715" cy="1077218"/>
            </a:xfrm>
            <a:prstGeom prst="rect">
              <a:avLst/>
            </a:prstGeom>
            <a:noFill/>
          </p:spPr>
          <p:txBody>
            <a:bodyPr wrap="square" rtlCol="0">
              <a:spAutoFit/>
            </a:bodyPr>
            <a:lstStyle/>
            <a:p>
              <a:pPr algn="ctr">
                <a:spcBef>
                  <a:spcPct val="0"/>
                </a:spcBef>
              </a:pPr>
              <a:r>
                <a:rPr lang="en-US" altLang="zh-TW" sz="3200" dirty="0">
                  <a:latin typeface="標楷體" panose="03000509000000000000" pitchFamily="65" charset="-120"/>
                  <a:ea typeface="標楷體" panose="03000509000000000000" pitchFamily="65" charset="-120"/>
                </a:rPr>
                <a:t>2</a:t>
              </a:r>
              <a:r>
                <a:rPr lang="en-US" altLang="zh-HK"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看</a:t>
              </a:r>
              <a:r>
                <a:rPr lang="zh-TW" altLang="en-US" sz="3200" dirty="0">
                  <a:solidFill>
                    <a:srgbClr val="C00000"/>
                  </a:solidFill>
                  <a:latin typeface="標楷體" panose="03000509000000000000" pitchFamily="65" charset="-120"/>
                  <a:ea typeface="標楷體" panose="03000509000000000000" pitchFamily="65" charset="-120"/>
                </a:rPr>
                <a:t>首一、二段</a:t>
              </a:r>
              <a:r>
                <a:rPr lang="en-US" altLang="zh-TW" sz="3200" dirty="0">
                  <a:solidFill>
                    <a:srgbClr val="C00000"/>
                  </a:solidFill>
                  <a:latin typeface="標楷體" panose="03000509000000000000" pitchFamily="65" charset="-120"/>
                  <a:ea typeface="標楷體" panose="03000509000000000000" pitchFamily="65" charset="-120"/>
                </a:rPr>
                <a:t/>
              </a:r>
              <a:br>
                <a:rPr lang="en-US" altLang="zh-TW" sz="3200" dirty="0">
                  <a:solidFill>
                    <a:srgbClr val="C00000"/>
                  </a:solidFill>
                  <a:latin typeface="標楷體" panose="03000509000000000000" pitchFamily="65" charset="-120"/>
                  <a:ea typeface="標楷體" panose="03000509000000000000" pitchFamily="65" charset="-120"/>
                </a:rPr>
              </a:br>
              <a:r>
                <a:rPr lang="zh-TW" altLang="en-US" sz="3200" dirty="0">
                  <a:solidFill>
                    <a:srgbClr val="C00000"/>
                  </a:solidFill>
                  <a:latin typeface="標楷體" panose="03000509000000000000" pitchFamily="65" charset="-120"/>
                  <a:ea typeface="標楷體" panose="03000509000000000000" pitchFamily="65" charset="-120"/>
                </a:rPr>
                <a:t>及尾段</a:t>
              </a:r>
              <a:endParaRPr lang="zh-HK" altLang="en-US" sz="3200" dirty="0">
                <a:solidFill>
                  <a:srgbClr val="C00000"/>
                </a:solidFill>
                <a:latin typeface="標楷體" panose="03000509000000000000" pitchFamily="65" charset="-120"/>
                <a:ea typeface="標楷體" panose="03000509000000000000" pitchFamily="65" charset="-120"/>
              </a:endParaRPr>
            </a:p>
          </p:txBody>
        </p:sp>
      </p:grpSp>
      <p:sp>
        <p:nvSpPr>
          <p:cNvPr id="11" name="文字方塊 10"/>
          <p:cNvSpPr txBox="1"/>
          <p:nvPr/>
        </p:nvSpPr>
        <p:spPr>
          <a:xfrm>
            <a:off x="4364231" y="4316471"/>
            <a:ext cx="1624913" cy="646331"/>
          </a:xfrm>
          <a:prstGeom prst="rect">
            <a:avLst/>
          </a:prstGeom>
          <a:noFill/>
        </p:spPr>
        <p:txBody>
          <a:bodyPr wrap="square" rtlCol="0">
            <a:spAutoFit/>
          </a:bodyPr>
          <a:lstStyle/>
          <a:p>
            <a:pPr algn="ctr"/>
            <a:r>
              <a:rPr lang="zh-TW" altLang="en-US" sz="3600" b="1" dirty="0" smtClean="0">
                <a:solidFill>
                  <a:schemeClr val="bg2">
                    <a:lumMod val="50000"/>
                  </a:schemeClr>
                </a:solidFill>
                <a:latin typeface="標楷體" panose="03000509000000000000" pitchFamily="65" charset="-120"/>
                <a:ea typeface="標楷體" panose="03000509000000000000" pitchFamily="65" charset="-120"/>
              </a:rPr>
              <a:t>推</a:t>
            </a:r>
            <a:r>
              <a:rPr lang="zh-TW" altLang="en-US" sz="3600" b="1" dirty="0">
                <a:solidFill>
                  <a:schemeClr val="bg2">
                    <a:lumMod val="50000"/>
                  </a:schemeClr>
                </a:solidFill>
                <a:latin typeface="標楷體" panose="03000509000000000000" pitchFamily="65" charset="-120"/>
                <a:ea typeface="標楷體" panose="03000509000000000000" pitchFamily="65" charset="-120"/>
              </a:rPr>
              <a:t>測</a:t>
            </a:r>
            <a:endParaRPr lang="zh-HK" altLang="en-US" sz="3600" b="1" dirty="0">
              <a:solidFill>
                <a:schemeClr val="bg2">
                  <a:lumMod val="50000"/>
                </a:schemeClr>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98311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字方塊 12"/>
          <p:cNvSpPr txBox="1"/>
          <p:nvPr/>
        </p:nvSpPr>
        <p:spPr>
          <a:xfrm>
            <a:off x="430924" y="264787"/>
            <a:ext cx="2274639" cy="584775"/>
          </a:xfrm>
          <a:prstGeom prst="rect">
            <a:avLst/>
          </a:prstGeom>
          <a:noFill/>
        </p:spPr>
        <p:txBody>
          <a:bodyPr wrap="square" rtlCol="0">
            <a:spAutoFit/>
          </a:bodyPr>
          <a:lstStyle/>
          <a:p>
            <a:r>
              <a:rPr lang="zh-TW" altLang="en-US" sz="3200" b="1" dirty="0" smtClean="0">
                <a:latin typeface="標楷體" panose="03000509000000000000" pitchFamily="65" charset="-120"/>
                <a:ea typeface="標楷體" panose="03000509000000000000" pitchFamily="65" charset="-120"/>
              </a:rPr>
              <a:t>視覺</a:t>
            </a:r>
            <a:r>
              <a:rPr lang="zh-TW" altLang="en-US" sz="3200" b="1" dirty="0">
                <a:latin typeface="標楷體" panose="03000509000000000000" pitchFamily="65" charset="-120"/>
                <a:ea typeface="標楷體" panose="03000509000000000000" pitchFamily="65" charset="-120"/>
              </a:rPr>
              <a:t>組織圖</a:t>
            </a:r>
            <a:endParaRPr lang="zh-HK" altLang="en-US" sz="3200" dirty="0"/>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924" y="958932"/>
            <a:ext cx="8650016" cy="5506867"/>
          </a:xfrm>
          <a:prstGeom prst="rect">
            <a:avLst/>
          </a:prstGeom>
        </p:spPr>
      </p:pic>
      <p:sp>
        <p:nvSpPr>
          <p:cNvPr id="21" name="圓角矩形 20"/>
          <p:cNvSpPr/>
          <p:nvPr/>
        </p:nvSpPr>
        <p:spPr>
          <a:xfrm>
            <a:off x="430924" y="958931"/>
            <a:ext cx="5451972" cy="550686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6" name="群組 5"/>
          <p:cNvGrpSpPr/>
          <p:nvPr/>
        </p:nvGrpSpPr>
        <p:grpSpPr>
          <a:xfrm>
            <a:off x="4073956" y="0"/>
            <a:ext cx="3407962" cy="2093264"/>
            <a:chOff x="2003337" y="765397"/>
            <a:chExt cx="3407962" cy="2093264"/>
          </a:xfrm>
        </p:grpSpPr>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003337" y="765397"/>
              <a:ext cx="3407962" cy="2093264"/>
            </a:xfrm>
            <a:prstGeom prst="rect">
              <a:avLst/>
            </a:prstGeom>
          </p:spPr>
        </p:pic>
        <p:sp>
          <p:nvSpPr>
            <p:cNvPr id="8" name="文字方塊 7"/>
            <p:cNvSpPr txBox="1"/>
            <p:nvPr/>
          </p:nvSpPr>
          <p:spPr>
            <a:xfrm>
              <a:off x="2178324" y="1137905"/>
              <a:ext cx="2961502" cy="954107"/>
            </a:xfrm>
            <a:prstGeom prst="rect">
              <a:avLst/>
            </a:prstGeom>
            <a:noFill/>
          </p:spPr>
          <p:txBody>
            <a:bodyPr wrap="square" rtlCol="0">
              <a:spAutoFit/>
            </a:bodyPr>
            <a:lstStyle/>
            <a:p>
              <a:pPr algn="ctr">
                <a:defRPr/>
              </a:pPr>
              <a:r>
                <a:rPr lang="zh-TW" altLang="en-US" sz="2800" b="1" dirty="0" smtClean="0">
                  <a:solidFill>
                    <a:schemeClr val="accent5">
                      <a:lumMod val="50000"/>
                    </a:schemeClr>
                  </a:solidFill>
                  <a:latin typeface="標楷體" panose="03000509000000000000" pitchFamily="65" charset="-120"/>
                  <a:ea typeface="標楷體" panose="03000509000000000000" pitchFamily="65" charset="-120"/>
                  <a:sym typeface="Wingdings" pitchFamily="2" charset="2"/>
                </a:rPr>
                <a:t>背影：</a:t>
              </a:r>
              <a:endParaRPr lang="en-US" altLang="zh-TW" sz="2800" b="1" dirty="0" smtClean="0">
                <a:solidFill>
                  <a:schemeClr val="accent5">
                    <a:lumMod val="50000"/>
                  </a:schemeClr>
                </a:solidFill>
                <a:latin typeface="標楷體" panose="03000509000000000000" pitchFamily="65" charset="-120"/>
                <a:ea typeface="標楷體" panose="03000509000000000000" pitchFamily="65" charset="-120"/>
                <a:sym typeface="Wingdings" pitchFamily="2" charset="2"/>
              </a:endParaRPr>
            </a:p>
            <a:p>
              <a:pPr algn="ctr">
                <a:defRPr/>
              </a:pPr>
              <a:r>
                <a:rPr lang="en-US" altLang="zh-TW" sz="2800" dirty="0">
                  <a:latin typeface="標楷體" panose="03000509000000000000" pitchFamily="65" charset="-120"/>
                  <a:ea typeface="標楷體" panose="03000509000000000000" pitchFamily="65" charset="-120"/>
                  <a:sym typeface="Wingdings" panose="05000000000000000000" pitchFamily="2" charset="2"/>
                </a:rPr>
                <a:t></a:t>
              </a:r>
              <a:r>
                <a:rPr lang="zh-TW" altLang="en-US" sz="2800" b="1" dirty="0" smtClean="0">
                  <a:solidFill>
                    <a:srgbClr val="C00000"/>
                  </a:solidFill>
                  <a:latin typeface="標楷體" panose="03000509000000000000" pitchFamily="65" charset="-120"/>
                  <a:ea typeface="標楷體" panose="03000509000000000000" pitchFamily="65" charset="-120"/>
                  <a:sym typeface="Wingdings" pitchFamily="2" charset="2"/>
                </a:rPr>
                <a:t>記</a:t>
              </a:r>
              <a:r>
                <a:rPr lang="zh-TW" altLang="en-US" sz="2800" b="1" dirty="0">
                  <a:solidFill>
                    <a:srgbClr val="C00000"/>
                  </a:solidFill>
                  <a:ea typeface="標楷體" panose="03000509000000000000" pitchFamily="65" charset="-120"/>
                  <a:sym typeface="Wingdings" pitchFamily="2" charset="2"/>
                </a:rPr>
                <a:t>敍</a:t>
              </a:r>
              <a:r>
                <a:rPr lang="en-US" altLang="zh-TW" sz="2800" b="1" dirty="0" smtClean="0">
                  <a:solidFill>
                    <a:srgbClr val="C00000"/>
                  </a:solidFill>
                  <a:ea typeface="標楷體" panose="03000509000000000000" pitchFamily="65" charset="-120"/>
                  <a:sym typeface="Wingdings" pitchFamily="2" charset="2"/>
                </a:rPr>
                <a:t>+</a:t>
              </a:r>
              <a:r>
                <a:rPr lang="zh-TW" altLang="en-US" sz="2800" b="1" dirty="0" smtClean="0">
                  <a:solidFill>
                    <a:srgbClr val="C00000"/>
                  </a:solidFill>
                  <a:ea typeface="標楷體" panose="03000509000000000000" pitchFamily="65" charset="-120"/>
                  <a:sym typeface="Wingdings" pitchFamily="2" charset="2"/>
                </a:rPr>
                <a:t> </a:t>
              </a:r>
              <a:r>
                <a:rPr lang="zh-TW" altLang="en-US" sz="2800" b="1" dirty="0" smtClean="0">
                  <a:solidFill>
                    <a:srgbClr val="C00000"/>
                  </a:solidFill>
                  <a:latin typeface="標楷體" panose="03000509000000000000" pitchFamily="65" charset="-120"/>
                  <a:ea typeface="標楷體" panose="03000509000000000000" pitchFamily="65" charset="-120"/>
                  <a:sym typeface="Wingdings" pitchFamily="2" charset="2"/>
                </a:rPr>
                <a:t>抒情</a:t>
              </a:r>
              <a:endParaRPr lang="zh-HK" altLang="en-US" sz="2800" b="1" dirty="0">
                <a:solidFill>
                  <a:srgbClr val="C00000"/>
                </a:solidFill>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43955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圖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71"/>
            <a:ext cx="9144000" cy="6862563"/>
          </a:xfrm>
          <a:prstGeom prst="rect">
            <a:avLst/>
          </a:prstGeom>
        </p:spPr>
      </p:pic>
      <p:sp>
        <p:nvSpPr>
          <p:cNvPr id="3" name="矩形 2"/>
          <p:cNvSpPr/>
          <p:nvPr/>
        </p:nvSpPr>
        <p:spPr>
          <a:xfrm>
            <a:off x="2396728" y="88488"/>
            <a:ext cx="4288353" cy="584775"/>
          </a:xfrm>
          <a:prstGeom prst="rect">
            <a:avLst/>
          </a:prstGeom>
        </p:spPr>
        <p:txBody>
          <a:bodyPr wrap="none">
            <a:spAutoFit/>
          </a:bodyPr>
          <a:lstStyle/>
          <a:p>
            <a:pPr algn="ctr"/>
            <a:r>
              <a:rPr lang="zh-TW" altLang="en-US" sz="3200" b="1" dirty="0" smtClean="0">
                <a:latin typeface="標楷體" panose="03000509000000000000" pitchFamily="65" charset="-120"/>
                <a:ea typeface="標楷體" panose="03000509000000000000" pitchFamily="65" charset="-120"/>
                <a:sym typeface="Wingdings" pitchFamily="2" charset="2"/>
              </a:rPr>
              <a:t>記</a:t>
            </a:r>
            <a:r>
              <a:rPr lang="zh-TW" altLang="en-US" sz="3200" b="1" dirty="0">
                <a:latin typeface="標楷體" panose="03000509000000000000" pitchFamily="65" charset="-120"/>
                <a:ea typeface="標楷體" panose="03000509000000000000" pitchFamily="65" charset="-120"/>
                <a:sym typeface="Wingdings" pitchFamily="2" charset="2"/>
              </a:rPr>
              <a:t>敍</a:t>
            </a:r>
            <a:r>
              <a:rPr lang="zh-TW" altLang="en-US" sz="3200" b="1" dirty="0" smtClean="0">
                <a:latin typeface="標楷體" panose="03000509000000000000" pitchFamily="65" charset="-120"/>
                <a:ea typeface="標楷體" panose="03000509000000000000" pitchFamily="65" charset="-120"/>
                <a:sym typeface="Wingdings" pitchFamily="2" charset="2"/>
              </a:rPr>
              <a:t>語體</a:t>
            </a:r>
            <a:r>
              <a:rPr lang="zh-TW" altLang="en-US" sz="3200" b="1" dirty="0" smtClean="0">
                <a:latin typeface="標楷體" panose="03000509000000000000" pitchFamily="65" charset="-120"/>
                <a:ea typeface="標楷體" panose="03000509000000000000" pitchFamily="65" charset="-120"/>
              </a:rPr>
              <a:t>的</a:t>
            </a:r>
            <a:r>
              <a:rPr lang="zh-TW" altLang="en-US" sz="3200" b="1" dirty="0">
                <a:latin typeface="標楷體" panose="03000509000000000000" pitchFamily="65" charset="-120"/>
                <a:ea typeface="標楷體" panose="03000509000000000000" pitchFamily="65" charset="-120"/>
              </a:rPr>
              <a:t>視覺組織圖</a:t>
            </a:r>
            <a:endParaRPr lang="zh-HK" altLang="en-US" sz="3200" dirty="0">
              <a:latin typeface="標楷體" panose="03000509000000000000" pitchFamily="65" charset="-120"/>
              <a:ea typeface="標楷體" panose="03000509000000000000" pitchFamily="65" charset="-120"/>
            </a:endParaRPr>
          </a:p>
        </p:txBody>
      </p:sp>
      <p:sp>
        <p:nvSpPr>
          <p:cNvPr id="4" name="矩形 3"/>
          <p:cNvSpPr/>
          <p:nvPr/>
        </p:nvSpPr>
        <p:spPr>
          <a:xfrm>
            <a:off x="4131104" y="646113"/>
            <a:ext cx="902811" cy="523220"/>
          </a:xfrm>
          <a:prstGeom prst="rect">
            <a:avLst/>
          </a:prstGeom>
        </p:spPr>
        <p:txBody>
          <a:bodyPr wrap="none">
            <a:spAutoFit/>
          </a:bodyPr>
          <a:lstStyle/>
          <a:p>
            <a:pPr algn="ctr"/>
            <a:r>
              <a:rPr lang="zh-HK" altLang="en-US" sz="2800" b="1" dirty="0">
                <a:latin typeface="標楷體" panose="03000509000000000000" pitchFamily="65" charset="-120"/>
                <a:ea typeface="標楷體" panose="03000509000000000000" pitchFamily="65" charset="-120"/>
              </a:rPr>
              <a:t>背影</a:t>
            </a:r>
          </a:p>
        </p:txBody>
      </p:sp>
      <p:sp>
        <p:nvSpPr>
          <p:cNvPr id="5" name="文字方塊 4"/>
          <p:cNvSpPr txBox="1"/>
          <p:nvPr/>
        </p:nvSpPr>
        <p:spPr>
          <a:xfrm>
            <a:off x="1499911" y="1561605"/>
            <a:ext cx="121058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那年冬天</a:t>
            </a:r>
            <a:endParaRPr lang="zh-HK" altLang="en-US" sz="2000" dirty="0">
              <a:latin typeface="標楷體" panose="03000509000000000000" pitchFamily="65" charset="-120"/>
              <a:ea typeface="標楷體" panose="03000509000000000000" pitchFamily="65" charset="-120"/>
            </a:endParaRPr>
          </a:p>
        </p:txBody>
      </p:sp>
      <p:sp>
        <p:nvSpPr>
          <p:cNvPr id="6" name="文字方塊 5"/>
          <p:cNvSpPr txBox="1"/>
          <p:nvPr/>
        </p:nvSpPr>
        <p:spPr>
          <a:xfrm>
            <a:off x="3913606" y="1561605"/>
            <a:ext cx="146706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徐州、南京</a:t>
            </a:r>
            <a:endParaRPr lang="en-US" altLang="zh-TW" sz="2000" dirty="0" smtClean="0">
              <a:latin typeface="標楷體" panose="03000509000000000000" pitchFamily="65" charset="-120"/>
              <a:ea typeface="標楷體" panose="03000509000000000000" pitchFamily="65" charset="-120"/>
            </a:endParaRPr>
          </a:p>
        </p:txBody>
      </p:sp>
      <p:sp>
        <p:nvSpPr>
          <p:cNvPr id="7" name="文字方塊 6"/>
          <p:cNvSpPr txBox="1"/>
          <p:nvPr/>
        </p:nvSpPr>
        <p:spPr>
          <a:xfrm>
            <a:off x="6583782" y="1561605"/>
            <a:ext cx="1210588" cy="400110"/>
          </a:xfrm>
          <a:prstGeom prst="rect">
            <a:avLst/>
          </a:prstGeom>
          <a:noFill/>
        </p:spPr>
        <p:txBody>
          <a:bodyPr wrap="none" rtlCol="0">
            <a:spAutoFit/>
          </a:bodyPr>
          <a:lstStyle/>
          <a:p>
            <a:pPr algn="ctr"/>
            <a:r>
              <a:rPr lang="zh-TW" altLang="en-US" sz="2000" dirty="0">
                <a:latin typeface="標楷體" panose="03000509000000000000" pitchFamily="65" charset="-120"/>
                <a:ea typeface="標楷體" panose="03000509000000000000" pitchFamily="65" charset="-120"/>
              </a:rPr>
              <a:t>我</a:t>
            </a:r>
            <a:r>
              <a:rPr lang="zh-TW" altLang="en-US" sz="2000" dirty="0" smtClean="0">
                <a:latin typeface="標楷體" panose="03000509000000000000" pitchFamily="65" charset="-120"/>
                <a:ea typeface="標楷體" panose="03000509000000000000" pitchFamily="65" charset="-120"/>
              </a:rPr>
              <a:t>、父親</a:t>
            </a:r>
            <a:endParaRPr lang="zh-HK" altLang="en-US" sz="2000" dirty="0">
              <a:latin typeface="標楷體" panose="03000509000000000000" pitchFamily="65" charset="-120"/>
              <a:ea typeface="標楷體" panose="03000509000000000000" pitchFamily="65" charset="-120"/>
            </a:endParaRPr>
          </a:p>
        </p:txBody>
      </p:sp>
      <p:sp>
        <p:nvSpPr>
          <p:cNvPr id="9" name="矩形 8"/>
          <p:cNvSpPr/>
          <p:nvPr/>
        </p:nvSpPr>
        <p:spPr>
          <a:xfrm>
            <a:off x="3535727" y="2245687"/>
            <a:ext cx="5471639" cy="4459913"/>
          </a:xfrm>
          <a:prstGeom prst="rect">
            <a:avLst/>
          </a:prstGeom>
          <a:gradFill>
            <a:gsLst>
              <a:gs pos="0">
                <a:srgbClr val="FCBA5B"/>
              </a:gs>
              <a:gs pos="57000">
                <a:srgbClr val="E66C18"/>
              </a:gs>
            </a:gsLst>
            <a:lin ang="8400000" scaled="0"/>
          </a:gradFill>
          <a:ln w="19050">
            <a:solidFill>
              <a:srgbClr val="E66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2" name="群組 11"/>
          <p:cNvGrpSpPr/>
          <p:nvPr/>
        </p:nvGrpSpPr>
        <p:grpSpPr>
          <a:xfrm>
            <a:off x="2087852" y="2770735"/>
            <a:ext cx="1107996" cy="1259146"/>
            <a:chOff x="2087852" y="2770735"/>
            <a:chExt cx="1107996" cy="1259146"/>
          </a:xfrm>
        </p:grpSpPr>
        <p:sp>
          <p:nvSpPr>
            <p:cNvPr id="28" name="文字方塊 27"/>
            <p:cNvSpPr txBox="1"/>
            <p:nvPr/>
          </p:nvSpPr>
          <p:spPr>
            <a:xfrm>
              <a:off x="2087852" y="2770735"/>
              <a:ext cx="1107996"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那年冬天</a:t>
              </a:r>
              <a:endParaRPr lang="zh-HK" altLang="en-US" dirty="0">
                <a:latin typeface="標楷體" panose="03000509000000000000" pitchFamily="65" charset="-120"/>
                <a:ea typeface="標楷體" panose="03000509000000000000" pitchFamily="65" charset="-120"/>
              </a:endParaRPr>
            </a:p>
          </p:txBody>
        </p:sp>
        <p:sp>
          <p:nvSpPr>
            <p:cNvPr id="29" name="矩形 28"/>
            <p:cNvSpPr/>
            <p:nvPr/>
          </p:nvSpPr>
          <p:spPr>
            <a:xfrm>
              <a:off x="2318684" y="3220420"/>
              <a:ext cx="646331" cy="369332"/>
            </a:xfrm>
            <a:prstGeom prst="rect">
              <a:avLst/>
            </a:prstGeom>
          </p:spPr>
          <p:txBody>
            <a:bodyPr wrap="none">
              <a:spAutoFit/>
            </a:bodyPr>
            <a:lstStyle/>
            <a:p>
              <a:pPr algn="ctr"/>
              <a:r>
                <a:rPr lang="zh-HK" altLang="en-US" dirty="0">
                  <a:latin typeface="標楷體" panose="03000509000000000000" pitchFamily="65" charset="-120"/>
                  <a:ea typeface="標楷體" panose="03000509000000000000" pitchFamily="65" charset="-120"/>
                </a:rPr>
                <a:t>徐州</a:t>
              </a:r>
            </a:p>
          </p:txBody>
        </p:sp>
        <p:sp>
          <p:nvSpPr>
            <p:cNvPr id="30" name="文字方塊 29"/>
            <p:cNvSpPr txBox="1"/>
            <p:nvPr/>
          </p:nvSpPr>
          <p:spPr>
            <a:xfrm>
              <a:off x="2087852" y="3660549"/>
              <a:ext cx="1107996"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a:t>
              </a:r>
              <a:r>
                <a:rPr lang="zh-TW" altLang="en-US" dirty="0" smtClean="0">
                  <a:latin typeface="標楷體" panose="03000509000000000000" pitchFamily="65" charset="-120"/>
                  <a:ea typeface="標楷體" panose="03000509000000000000" pitchFamily="65" charset="-120"/>
                </a:rPr>
                <a:t>、父親</a:t>
              </a:r>
              <a:endParaRPr lang="zh-HK" altLang="en-US" dirty="0">
                <a:latin typeface="標楷體" panose="03000509000000000000" pitchFamily="65" charset="-120"/>
                <a:ea typeface="標楷體" panose="03000509000000000000" pitchFamily="65" charset="-120"/>
              </a:endParaRPr>
            </a:p>
          </p:txBody>
        </p:sp>
      </p:grpSp>
      <p:sp>
        <p:nvSpPr>
          <p:cNvPr id="31" name="矩形 30"/>
          <p:cNvSpPr/>
          <p:nvPr/>
        </p:nvSpPr>
        <p:spPr>
          <a:xfrm>
            <a:off x="1816067" y="4049123"/>
            <a:ext cx="1585776" cy="461665"/>
          </a:xfrm>
          <a:prstGeom prst="rect">
            <a:avLst/>
          </a:prstGeom>
        </p:spPr>
        <p:txBody>
          <a:bodyPr wrap="square">
            <a:spAutoFit/>
          </a:bodyPr>
          <a:lstStyle/>
          <a:p>
            <a:r>
              <a:rPr lang="zh-TW" altLang="en-US" sz="1200" dirty="0" smtClean="0">
                <a:latin typeface="標楷體" panose="03000509000000000000" pitchFamily="65" charset="-120"/>
                <a:ea typeface="標楷體" panose="03000509000000000000" pitchFamily="65" charset="-120"/>
              </a:rPr>
              <a:t>祖母死了，我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zh-HK" sz="1200" dirty="0" smtClean="0">
                <a:latin typeface="標楷體" panose="03000509000000000000" pitchFamily="65" charset="-120"/>
                <a:ea typeface="標楷體" panose="03000509000000000000" pitchFamily="65" charset="-120"/>
              </a:rPr>
              <a:t>跟著父親</a:t>
            </a:r>
            <a:r>
              <a:rPr lang="zh-TW" altLang="zh-HK" sz="1200" dirty="0">
                <a:latin typeface="標楷體" panose="03000509000000000000" pitchFamily="65" charset="-120"/>
                <a:ea typeface="標楷體" panose="03000509000000000000" pitchFamily="65" charset="-120"/>
              </a:rPr>
              <a:t>奔喪</a:t>
            </a:r>
            <a:r>
              <a:rPr lang="zh-TW" altLang="zh-HK" sz="1200" dirty="0" smtClean="0">
                <a:latin typeface="標楷體" panose="03000509000000000000" pitchFamily="65" charset="-120"/>
                <a:ea typeface="標楷體" panose="03000509000000000000" pitchFamily="65" charset="-120"/>
              </a:rPr>
              <a:t>回家</a:t>
            </a:r>
            <a:r>
              <a:rPr lang="zh-TW" altLang="en-US" sz="1200" dirty="0" smtClean="0">
                <a:latin typeface="標楷體" panose="03000509000000000000" pitchFamily="65" charset="-120"/>
                <a:ea typeface="標楷體" panose="03000509000000000000" pitchFamily="65" charset="-120"/>
              </a:rPr>
              <a:t>。</a:t>
            </a:r>
            <a:endParaRPr lang="zh-HK" altLang="en-US" sz="1400" dirty="0">
              <a:latin typeface="標楷體" panose="03000509000000000000" pitchFamily="65" charset="-120"/>
              <a:ea typeface="標楷體" panose="03000509000000000000" pitchFamily="65" charset="-120"/>
            </a:endParaRPr>
          </a:p>
        </p:txBody>
      </p:sp>
      <p:sp>
        <p:nvSpPr>
          <p:cNvPr id="32" name="文字方塊 31"/>
          <p:cNvSpPr txBox="1"/>
          <p:nvPr/>
        </p:nvSpPr>
        <p:spPr>
          <a:xfrm>
            <a:off x="1684923" y="4911912"/>
            <a:ext cx="1897157" cy="461665"/>
          </a:xfrm>
          <a:prstGeom prst="rect">
            <a:avLst/>
          </a:prstGeom>
          <a:noFill/>
        </p:spPr>
        <p:txBody>
          <a:bodyPr wrap="square" rtlCol="0">
            <a:spAutoFit/>
          </a:bodyPr>
          <a:lstStyle/>
          <a:p>
            <a:r>
              <a:rPr lang="zh-TW" altLang="en-US" sz="1200" dirty="0" smtClean="0">
                <a:latin typeface="標楷體" panose="03000509000000000000" pitchFamily="65" charset="-120"/>
                <a:ea typeface="標楷體" panose="03000509000000000000" pitchFamily="65" charset="-120"/>
              </a:rPr>
              <a:t>回家變賣典</a:t>
            </a:r>
            <a:r>
              <a:rPr lang="zh-TW" altLang="en-US" sz="1200" dirty="0">
                <a:latin typeface="標楷體" panose="03000509000000000000" pitchFamily="65" charset="-120"/>
                <a:ea typeface="標楷體" panose="03000509000000000000" pitchFamily="65" charset="-120"/>
              </a:rPr>
              <a:t>質償還</a:t>
            </a:r>
            <a:r>
              <a:rPr lang="zh-TW" altLang="en-US" sz="1200" dirty="0" smtClean="0">
                <a:latin typeface="標楷體" panose="03000509000000000000" pitchFamily="65" charset="-120"/>
                <a:ea typeface="標楷體" panose="03000509000000000000" pitchFamily="65" charset="-120"/>
              </a:rPr>
              <a:t>虧空及借錢辦喪事。</a:t>
            </a:r>
            <a:endParaRPr lang="zh-HK" altLang="en-US" sz="1200" dirty="0">
              <a:latin typeface="標楷體" panose="03000509000000000000" pitchFamily="65" charset="-120"/>
              <a:ea typeface="標楷體" panose="03000509000000000000" pitchFamily="65" charset="-120"/>
            </a:endParaRPr>
          </a:p>
        </p:txBody>
      </p:sp>
      <p:sp>
        <p:nvSpPr>
          <p:cNvPr id="33" name="矩形 32"/>
          <p:cNvSpPr/>
          <p:nvPr/>
        </p:nvSpPr>
        <p:spPr>
          <a:xfrm>
            <a:off x="1716024" y="5445436"/>
            <a:ext cx="1877437" cy="276999"/>
          </a:xfrm>
          <a:prstGeom prst="rect">
            <a:avLst/>
          </a:prstGeom>
        </p:spPr>
        <p:txBody>
          <a:bodyPr wrap="none">
            <a:spAutoFit/>
          </a:bodyPr>
          <a:lstStyle/>
          <a:p>
            <a:r>
              <a:rPr lang="zh-TW" altLang="en-US" sz="1200" dirty="0" smtClean="0">
                <a:latin typeface="標楷體" panose="03000509000000000000" pitchFamily="65" charset="-120"/>
                <a:ea typeface="標楷體" panose="03000509000000000000" pitchFamily="65" charset="-120"/>
              </a:rPr>
              <a:t>辦完喪事後與父往南京去</a:t>
            </a:r>
            <a:endParaRPr lang="zh-HK" altLang="en-US" sz="1200" dirty="0">
              <a:latin typeface="標楷體" panose="03000509000000000000" pitchFamily="65" charset="-120"/>
              <a:ea typeface="標楷體" panose="03000509000000000000" pitchFamily="65" charset="-120"/>
            </a:endParaRPr>
          </a:p>
        </p:txBody>
      </p:sp>
      <p:sp>
        <p:nvSpPr>
          <p:cNvPr id="52" name="文字方塊 51"/>
          <p:cNvSpPr txBox="1"/>
          <p:nvPr/>
        </p:nvSpPr>
        <p:spPr>
          <a:xfrm>
            <a:off x="1624449" y="5897117"/>
            <a:ext cx="1969012" cy="276999"/>
          </a:xfrm>
          <a:prstGeom prst="rect">
            <a:avLst/>
          </a:prstGeom>
          <a:noFill/>
        </p:spPr>
        <p:txBody>
          <a:bodyPr wrap="square" rtlCol="0">
            <a:spAutoFit/>
          </a:bodyPr>
          <a:lstStyle/>
          <a:p>
            <a:pPr algn="ctr"/>
            <a:r>
              <a:rPr lang="zh-TW" altLang="en-US" sz="1200" dirty="0">
                <a:latin typeface="標楷體" panose="03000509000000000000" pitchFamily="65" charset="-120"/>
                <a:ea typeface="標楷體" panose="03000509000000000000" pitchFamily="65" charset="-120"/>
              </a:rPr>
              <a:t>感觸家境</a:t>
            </a:r>
            <a:r>
              <a:rPr lang="zh-TW" altLang="en-US" sz="1200" dirty="0" smtClean="0">
                <a:latin typeface="標楷體" panose="03000509000000000000" pitchFamily="65" charset="-120"/>
                <a:ea typeface="標楷體" panose="03000509000000000000" pitchFamily="65" charset="-120"/>
              </a:rPr>
              <a:t>慘澹</a:t>
            </a:r>
            <a:endParaRPr lang="zh-TW" altLang="en-US" sz="1200" dirty="0">
              <a:latin typeface="標楷體" panose="03000509000000000000" pitchFamily="65" charset="-120"/>
              <a:ea typeface="標楷體" panose="03000509000000000000" pitchFamily="65" charset="-120"/>
            </a:endParaRPr>
          </a:p>
        </p:txBody>
      </p:sp>
      <p:sp>
        <p:nvSpPr>
          <p:cNvPr id="61" name="文字方塊 60"/>
          <p:cNvSpPr txBox="1"/>
          <p:nvPr/>
        </p:nvSpPr>
        <p:spPr>
          <a:xfrm>
            <a:off x="1684923" y="4537429"/>
            <a:ext cx="1838338" cy="338554"/>
          </a:xfrm>
          <a:prstGeom prst="rect">
            <a:avLst/>
          </a:prstGeom>
          <a:noFill/>
        </p:spPr>
        <p:txBody>
          <a:bodyPr wrap="square" rtlCol="0">
            <a:spAutoFit/>
          </a:bodyPr>
          <a:lstStyle/>
          <a:p>
            <a:pPr algn="ctr"/>
            <a:r>
              <a:rPr lang="en-US" altLang="zh-TW" sz="1600" dirty="0" smtClean="0">
                <a:latin typeface="標楷體" panose="03000509000000000000" pitchFamily="65" charset="-120"/>
                <a:ea typeface="標楷體" panose="03000509000000000000" pitchFamily="65" charset="-120"/>
              </a:rPr>
              <a:t>(</a:t>
            </a:r>
            <a:r>
              <a:rPr lang="zh-TW" altLang="en-US" sz="1600" dirty="0" smtClean="0">
                <a:latin typeface="標楷體" panose="03000509000000000000" pitchFamily="65" charset="-120"/>
                <a:ea typeface="標楷體" panose="03000509000000000000" pitchFamily="65" charset="-120"/>
              </a:rPr>
              <a:t>傷心</a:t>
            </a:r>
            <a:r>
              <a:rPr lang="en-US" altLang="zh-TW" sz="1600" dirty="0" smtClean="0">
                <a:latin typeface="標楷體" panose="03000509000000000000" pitchFamily="65" charset="-120"/>
                <a:ea typeface="標楷體" panose="03000509000000000000" pitchFamily="65" charset="-120"/>
              </a:rPr>
              <a:t>)</a:t>
            </a:r>
            <a:endParaRPr lang="zh-HK" altLang="en-US" sz="1600" dirty="0">
              <a:latin typeface="標楷體" panose="03000509000000000000" pitchFamily="65" charset="-120"/>
              <a:ea typeface="標楷體" panose="03000509000000000000" pitchFamily="65" charset="-120"/>
            </a:endParaRPr>
          </a:p>
        </p:txBody>
      </p:sp>
      <p:sp>
        <p:nvSpPr>
          <p:cNvPr id="8" name="文字方塊 7"/>
          <p:cNvSpPr txBox="1"/>
          <p:nvPr/>
        </p:nvSpPr>
        <p:spPr>
          <a:xfrm>
            <a:off x="3578826" y="2617962"/>
            <a:ext cx="5385439" cy="378565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TW" altLang="zh-HK" sz="2000" b="1" dirty="0">
                <a:solidFill>
                  <a:schemeClr val="bg1"/>
                </a:solidFill>
                <a:latin typeface="標楷體" panose="03000509000000000000" pitchFamily="65" charset="-120"/>
                <a:ea typeface="標楷體" panose="03000509000000000000" pitchFamily="65" charset="-120"/>
              </a:rPr>
              <a:t>我與父親不相見已二年餘了，我最不能忘記的是他的背影。那年冬天，</a:t>
            </a:r>
            <a:r>
              <a:rPr lang="zh-TW" altLang="zh-HK" sz="2000" b="1" dirty="0">
                <a:solidFill>
                  <a:schemeClr val="bg1"/>
                </a:solidFill>
                <a:uFill>
                  <a:solidFill>
                    <a:srgbClr val="CC0066"/>
                  </a:solidFill>
                </a:uFill>
                <a:latin typeface="標楷體" panose="03000509000000000000" pitchFamily="65" charset="-120"/>
                <a:ea typeface="標楷體" panose="03000509000000000000" pitchFamily="65" charset="-120"/>
              </a:rPr>
              <a:t>祖母死了</a:t>
            </a:r>
            <a:r>
              <a:rPr lang="zh-TW" altLang="zh-HK" sz="2000" b="1" dirty="0">
                <a:solidFill>
                  <a:schemeClr val="bg1"/>
                </a:solidFill>
                <a:latin typeface="標楷體" panose="03000509000000000000" pitchFamily="65" charset="-120"/>
                <a:ea typeface="標楷體" panose="03000509000000000000" pitchFamily="65" charset="-120"/>
              </a:rPr>
              <a:t>，父親的差使也交卸了，正是禍不單行的日子，我從</a:t>
            </a:r>
            <a:r>
              <a:rPr lang="zh-TW" altLang="zh-HK" sz="2000" b="1" u="sng" dirty="0">
                <a:solidFill>
                  <a:schemeClr val="bg1"/>
                </a:solidFill>
                <a:latin typeface="標楷體" panose="03000509000000000000" pitchFamily="65" charset="-120"/>
                <a:ea typeface="標楷體" panose="03000509000000000000" pitchFamily="65" charset="-120"/>
              </a:rPr>
              <a:t>北京</a:t>
            </a:r>
            <a:r>
              <a:rPr lang="zh-TW" altLang="zh-HK" sz="2000" b="1" dirty="0">
                <a:solidFill>
                  <a:schemeClr val="bg1"/>
                </a:solidFill>
                <a:latin typeface="標楷體" panose="03000509000000000000" pitchFamily="65" charset="-120"/>
                <a:ea typeface="標楷體" panose="03000509000000000000" pitchFamily="65" charset="-120"/>
              </a:rPr>
              <a:t>到</a:t>
            </a:r>
            <a:r>
              <a:rPr lang="zh-TW" altLang="zh-HK" sz="2000" b="1" u="sng" dirty="0">
                <a:solidFill>
                  <a:schemeClr val="bg1"/>
                </a:solidFill>
                <a:latin typeface="標楷體" panose="03000509000000000000" pitchFamily="65" charset="-120"/>
                <a:ea typeface="標楷體" panose="03000509000000000000" pitchFamily="65" charset="-120"/>
              </a:rPr>
              <a:t>徐州</a:t>
            </a:r>
            <a:r>
              <a:rPr lang="zh-TW" altLang="zh-HK" sz="2000" b="1" dirty="0">
                <a:solidFill>
                  <a:schemeClr val="bg1"/>
                </a:solidFill>
                <a:latin typeface="標楷體" panose="03000509000000000000" pitchFamily="65" charset="-120"/>
                <a:ea typeface="標楷體" panose="03000509000000000000" pitchFamily="65" charset="-120"/>
              </a:rPr>
              <a:t>，打算</a:t>
            </a:r>
            <a:r>
              <a:rPr lang="zh-TW" altLang="zh-HK" sz="2000" b="1" dirty="0">
                <a:solidFill>
                  <a:schemeClr val="bg1"/>
                </a:solidFill>
                <a:uFill>
                  <a:solidFill>
                    <a:srgbClr val="CC0066"/>
                  </a:solidFill>
                </a:uFill>
                <a:latin typeface="標楷體" panose="03000509000000000000" pitchFamily="65" charset="-120"/>
                <a:ea typeface="標楷體" panose="03000509000000000000" pitchFamily="65" charset="-120"/>
              </a:rPr>
              <a:t>跟著父親奔喪回家。</a:t>
            </a:r>
            <a:r>
              <a:rPr lang="zh-TW" altLang="zh-HK" sz="2000" b="1" dirty="0">
                <a:solidFill>
                  <a:schemeClr val="bg1"/>
                </a:solidFill>
                <a:latin typeface="標楷體" panose="03000509000000000000" pitchFamily="65" charset="-120"/>
                <a:ea typeface="標楷體" panose="03000509000000000000" pitchFamily="65" charset="-120"/>
              </a:rPr>
              <a:t>到</a:t>
            </a:r>
            <a:r>
              <a:rPr lang="zh-TW" altLang="zh-HK" sz="2000" b="1" u="sng" dirty="0">
                <a:solidFill>
                  <a:schemeClr val="bg1"/>
                </a:solidFill>
                <a:latin typeface="標楷體" panose="03000509000000000000" pitchFamily="65" charset="-120"/>
                <a:ea typeface="標楷體" panose="03000509000000000000" pitchFamily="65" charset="-120"/>
              </a:rPr>
              <a:t>徐州</a:t>
            </a:r>
            <a:r>
              <a:rPr lang="zh-TW" altLang="zh-HK" sz="2000" b="1" dirty="0">
                <a:solidFill>
                  <a:schemeClr val="bg1"/>
                </a:solidFill>
                <a:latin typeface="標楷體" panose="03000509000000000000" pitchFamily="65" charset="-120"/>
                <a:ea typeface="標楷體" panose="03000509000000000000" pitchFamily="65" charset="-120"/>
              </a:rPr>
              <a:t>見著父親，看見滿院狼藉的東西，又想起祖母，不禁簌簌地流下眼淚。父親說：「事已如此，不必難過，好在天無絕人之路！」</a:t>
            </a:r>
          </a:p>
          <a:p>
            <a:r>
              <a:rPr lang="en-US" altLang="zh-HK" sz="2000" b="1" dirty="0">
                <a:solidFill>
                  <a:schemeClr val="bg1"/>
                </a:solidFill>
                <a:latin typeface="標楷體" panose="03000509000000000000" pitchFamily="65" charset="-120"/>
                <a:ea typeface="標楷體" panose="03000509000000000000" pitchFamily="65" charset="-120"/>
              </a:rPr>
              <a:t>	</a:t>
            </a:r>
            <a:r>
              <a:rPr lang="zh-TW" altLang="zh-HK" sz="2000" b="1" dirty="0">
                <a:solidFill>
                  <a:schemeClr val="bg1"/>
                </a:solidFill>
                <a:latin typeface="標楷體" panose="03000509000000000000" pitchFamily="65" charset="-120"/>
                <a:ea typeface="標楷體" panose="03000509000000000000" pitchFamily="65" charset="-120"/>
              </a:rPr>
              <a:t>回家</a:t>
            </a:r>
            <a:r>
              <a:rPr lang="zh-TW" altLang="zh-HK" sz="2000" b="1" dirty="0">
                <a:solidFill>
                  <a:schemeClr val="bg1"/>
                </a:solidFill>
                <a:uFill>
                  <a:solidFill>
                    <a:srgbClr val="CC0066"/>
                  </a:solidFill>
                </a:uFill>
                <a:latin typeface="標楷體" panose="03000509000000000000" pitchFamily="65" charset="-120"/>
                <a:ea typeface="標楷體" panose="03000509000000000000" pitchFamily="65" charset="-120"/>
              </a:rPr>
              <a:t>變賣典質，父親還了虧空；又借錢辦了喪事</a:t>
            </a:r>
            <a:r>
              <a:rPr lang="zh-TW" altLang="zh-HK" sz="2000" b="1" dirty="0">
                <a:solidFill>
                  <a:schemeClr val="bg1"/>
                </a:solidFill>
                <a:latin typeface="標楷體" panose="03000509000000000000" pitchFamily="65" charset="-120"/>
                <a:ea typeface="標楷體" panose="03000509000000000000" pitchFamily="65" charset="-120"/>
              </a:rPr>
              <a:t>。這些日子，家中光景很是慘澹，</a:t>
            </a:r>
            <a:r>
              <a:rPr lang="zh-TW" altLang="zh-HK" sz="2000" b="1" dirty="0">
                <a:solidFill>
                  <a:schemeClr val="bg1"/>
                </a:solidFill>
                <a:uFill>
                  <a:solidFill>
                    <a:srgbClr val="CC0066"/>
                  </a:solidFill>
                </a:uFill>
                <a:latin typeface="標楷體" panose="03000509000000000000" pitchFamily="65" charset="-120"/>
                <a:ea typeface="標楷體" panose="03000509000000000000" pitchFamily="65" charset="-120"/>
              </a:rPr>
              <a:t>一半為了喪事，一半為了父親賦閒</a:t>
            </a:r>
            <a:r>
              <a:rPr lang="zh-TW" altLang="zh-HK" sz="2000" b="1" dirty="0">
                <a:solidFill>
                  <a:schemeClr val="bg1"/>
                </a:solidFill>
                <a:latin typeface="標楷體" panose="03000509000000000000" pitchFamily="65" charset="-120"/>
                <a:ea typeface="標楷體" panose="03000509000000000000" pitchFamily="65" charset="-120"/>
              </a:rPr>
              <a:t>。喪事完畢，父親要到</a:t>
            </a:r>
            <a:r>
              <a:rPr lang="zh-TW" altLang="zh-HK" sz="2000" b="1" u="sng" dirty="0">
                <a:solidFill>
                  <a:schemeClr val="bg1"/>
                </a:solidFill>
                <a:latin typeface="標楷體" panose="03000509000000000000" pitchFamily="65" charset="-120"/>
                <a:ea typeface="標楷體" panose="03000509000000000000" pitchFamily="65" charset="-120"/>
              </a:rPr>
              <a:t>南京</a:t>
            </a:r>
            <a:r>
              <a:rPr lang="zh-TW" altLang="zh-HK" sz="2000" b="1" dirty="0">
                <a:solidFill>
                  <a:schemeClr val="bg1"/>
                </a:solidFill>
                <a:latin typeface="標楷體" panose="03000509000000000000" pitchFamily="65" charset="-120"/>
                <a:ea typeface="標楷體" panose="03000509000000000000" pitchFamily="65" charset="-120"/>
              </a:rPr>
              <a:t>謀事，我也要回</a:t>
            </a:r>
            <a:r>
              <a:rPr lang="zh-TW" altLang="zh-HK" sz="2000" b="1" u="sng" dirty="0">
                <a:solidFill>
                  <a:schemeClr val="bg1"/>
                </a:solidFill>
                <a:latin typeface="標楷體" panose="03000509000000000000" pitchFamily="65" charset="-120"/>
                <a:ea typeface="標楷體" panose="03000509000000000000" pitchFamily="65" charset="-120"/>
              </a:rPr>
              <a:t>北京</a:t>
            </a:r>
            <a:r>
              <a:rPr lang="zh-TW" altLang="zh-HK" sz="2000" b="1" dirty="0">
                <a:solidFill>
                  <a:schemeClr val="bg1"/>
                </a:solidFill>
                <a:latin typeface="標楷體" panose="03000509000000000000" pitchFamily="65" charset="-120"/>
                <a:ea typeface="標楷體" panose="03000509000000000000" pitchFamily="65" charset="-120"/>
              </a:rPr>
              <a:t>唸書，我們便同行</a:t>
            </a:r>
            <a:r>
              <a:rPr lang="zh-TW" altLang="zh-HK" sz="2000" b="1" dirty="0" smtClean="0">
                <a:solidFill>
                  <a:schemeClr val="bg1"/>
                </a:solidFill>
                <a:latin typeface="標楷體" panose="03000509000000000000" pitchFamily="65" charset="-120"/>
                <a:ea typeface="標楷體" panose="03000509000000000000" pitchFamily="65" charset="-120"/>
              </a:rPr>
              <a:t>。</a:t>
            </a:r>
            <a:endParaRPr lang="en-US" altLang="zh-TW" sz="2000" b="1" dirty="0" smtClean="0">
              <a:solidFill>
                <a:schemeClr val="bg1"/>
              </a:solidFill>
              <a:latin typeface="標楷體" panose="03000509000000000000" pitchFamily="65" charset="-120"/>
              <a:ea typeface="標楷體" panose="03000509000000000000" pitchFamily="65" charset="-120"/>
            </a:endParaRPr>
          </a:p>
        </p:txBody>
      </p:sp>
      <p:grpSp>
        <p:nvGrpSpPr>
          <p:cNvPr id="10" name="群組 9"/>
          <p:cNvGrpSpPr/>
          <p:nvPr/>
        </p:nvGrpSpPr>
        <p:grpSpPr>
          <a:xfrm>
            <a:off x="3639012" y="2660003"/>
            <a:ext cx="2558963" cy="1216028"/>
            <a:chOff x="3639012" y="2660003"/>
            <a:chExt cx="2558963" cy="1216028"/>
          </a:xfrm>
        </p:grpSpPr>
        <p:sp>
          <p:nvSpPr>
            <p:cNvPr id="11" name="圓角矩形 10"/>
            <p:cNvSpPr/>
            <p:nvPr/>
          </p:nvSpPr>
          <p:spPr>
            <a:xfrm>
              <a:off x="3639012" y="2660003"/>
              <a:ext cx="1048602" cy="278388"/>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圓角矩形 24"/>
            <p:cNvSpPr/>
            <p:nvPr/>
          </p:nvSpPr>
          <p:spPr>
            <a:xfrm>
              <a:off x="5178471" y="2993365"/>
              <a:ext cx="1019504" cy="278388"/>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6" name="圓角矩形 25"/>
            <p:cNvSpPr/>
            <p:nvPr/>
          </p:nvSpPr>
          <p:spPr>
            <a:xfrm>
              <a:off x="3908446" y="3597643"/>
              <a:ext cx="526921" cy="278388"/>
            </a:xfrm>
            <a:prstGeom prst="roundRect">
              <a:avLst/>
            </a:prstGeom>
            <a:noFill/>
            <a:ln w="28575">
              <a:solidFill>
                <a:srgbClr val="FFE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13" name="群組 12"/>
          <p:cNvGrpSpPr/>
          <p:nvPr/>
        </p:nvGrpSpPr>
        <p:grpSpPr>
          <a:xfrm>
            <a:off x="4687614" y="2997442"/>
            <a:ext cx="2805761" cy="878588"/>
            <a:chOff x="4687614" y="2997442"/>
            <a:chExt cx="2805761" cy="878588"/>
          </a:xfrm>
        </p:grpSpPr>
        <p:sp>
          <p:nvSpPr>
            <p:cNvPr id="27" name="圓角矩形 26"/>
            <p:cNvSpPr/>
            <p:nvPr/>
          </p:nvSpPr>
          <p:spPr>
            <a:xfrm>
              <a:off x="6473871" y="2997442"/>
              <a:ext cx="1019504" cy="278388"/>
            </a:xfrm>
            <a:prstGeom prst="round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4" name="圓角矩形 33"/>
            <p:cNvSpPr/>
            <p:nvPr/>
          </p:nvSpPr>
          <p:spPr>
            <a:xfrm>
              <a:off x="4687614" y="3589751"/>
              <a:ext cx="2579961" cy="286279"/>
            </a:xfrm>
            <a:prstGeom prst="round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14" name="群組 13"/>
          <p:cNvGrpSpPr/>
          <p:nvPr/>
        </p:nvGrpSpPr>
        <p:grpSpPr>
          <a:xfrm>
            <a:off x="3659447" y="4803403"/>
            <a:ext cx="5289783" cy="600200"/>
            <a:chOff x="3659447" y="4803403"/>
            <a:chExt cx="5289783" cy="600200"/>
          </a:xfrm>
        </p:grpSpPr>
        <p:sp>
          <p:nvSpPr>
            <p:cNvPr id="43" name="圓角矩形 42"/>
            <p:cNvSpPr/>
            <p:nvPr/>
          </p:nvSpPr>
          <p:spPr>
            <a:xfrm>
              <a:off x="4509788" y="4803403"/>
              <a:ext cx="4439442" cy="286279"/>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4" name="圓角矩形 43"/>
            <p:cNvSpPr/>
            <p:nvPr/>
          </p:nvSpPr>
          <p:spPr>
            <a:xfrm>
              <a:off x="3659447" y="5117324"/>
              <a:ext cx="1519024" cy="286279"/>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45" name="圓角矩形 44"/>
          <p:cNvSpPr/>
          <p:nvPr/>
        </p:nvSpPr>
        <p:spPr>
          <a:xfrm>
            <a:off x="6369269" y="5117324"/>
            <a:ext cx="2579961" cy="286279"/>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5" name="群組 14"/>
          <p:cNvGrpSpPr/>
          <p:nvPr/>
        </p:nvGrpSpPr>
        <p:grpSpPr>
          <a:xfrm>
            <a:off x="3665431" y="5431245"/>
            <a:ext cx="5283799" cy="596076"/>
            <a:chOff x="3665431" y="5431245"/>
            <a:chExt cx="5283799" cy="596076"/>
          </a:xfrm>
        </p:grpSpPr>
        <p:sp>
          <p:nvSpPr>
            <p:cNvPr id="47" name="圓角矩形 46"/>
            <p:cNvSpPr/>
            <p:nvPr/>
          </p:nvSpPr>
          <p:spPr>
            <a:xfrm>
              <a:off x="7704083" y="5431245"/>
              <a:ext cx="1245147" cy="286279"/>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8" name="圓角矩形 47"/>
            <p:cNvSpPr/>
            <p:nvPr/>
          </p:nvSpPr>
          <p:spPr>
            <a:xfrm>
              <a:off x="3665431" y="5741042"/>
              <a:ext cx="4374983" cy="286279"/>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Tree>
    <p:extLst>
      <p:ext uri="{BB962C8B-B14F-4D97-AF65-F5344CB8AC3E}">
        <p14:creationId xmlns:p14="http://schemas.microsoft.com/office/powerpoint/2010/main" val="280551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ppt_x"/>
                                          </p:val>
                                        </p:tav>
                                        <p:tav tm="100000">
                                          <p:val>
                                            <p:strVal val="#ppt_x"/>
                                          </p:val>
                                        </p:tav>
                                      </p:tavLst>
                                    </p:anim>
                                    <p:anim calcmode="lin" valueType="num">
                                      <p:cBhvr additive="base">
                                        <p:cTn id="32"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1000"/>
                                        <p:tgtEl>
                                          <p:spTgt spid="52"/>
                                        </p:tgtEl>
                                      </p:cBhvr>
                                    </p:animEffect>
                                    <p:anim calcmode="lin" valueType="num">
                                      <p:cBhvr>
                                        <p:cTn id="67" dur="1000" fill="hold"/>
                                        <p:tgtEl>
                                          <p:spTgt spid="52"/>
                                        </p:tgtEl>
                                        <p:attrNameLst>
                                          <p:attrName>ppt_x</p:attrName>
                                        </p:attrNameLst>
                                      </p:cBhvr>
                                      <p:tavLst>
                                        <p:tav tm="0">
                                          <p:val>
                                            <p:strVal val="#ppt_x"/>
                                          </p:val>
                                        </p:tav>
                                        <p:tav tm="100000">
                                          <p:val>
                                            <p:strVal val="#ppt_x"/>
                                          </p:val>
                                        </p:tav>
                                      </p:tavLst>
                                    </p:anim>
                                    <p:anim calcmode="lin" valueType="num">
                                      <p:cBhvr>
                                        <p:cTn id="6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52" grpId="0"/>
      <p:bldP spid="61" grpId="0"/>
      <p:bldP spid="4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圖片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60" y="-13078"/>
            <a:ext cx="9144000" cy="6862563"/>
          </a:xfrm>
          <a:prstGeom prst="rect">
            <a:avLst/>
          </a:prstGeom>
        </p:spPr>
      </p:pic>
      <p:sp>
        <p:nvSpPr>
          <p:cNvPr id="41" name="矩形 40"/>
          <p:cNvSpPr/>
          <p:nvPr/>
        </p:nvSpPr>
        <p:spPr>
          <a:xfrm>
            <a:off x="5378798" y="2245687"/>
            <a:ext cx="3628568" cy="4459913"/>
          </a:xfrm>
          <a:prstGeom prst="rect">
            <a:avLst/>
          </a:prstGeom>
          <a:gradFill>
            <a:gsLst>
              <a:gs pos="0">
                <a:srgbClr val="FCBA5B"/>
              </a:gs>
              <a:gs pos="57000">
                <a:srgbClr val="E66C18"/>
              </a:gs>
            </a:gsLst>
            <a:lin ang="8400000" scaled="0"/>
          </a:gradFill>
          <a:ln w="19050">
            <a:solidFill>
              <a:srgbClr val="E66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2" name="矩形 41"/>
          <p:cNvSpPr/>
          <p:nvPr/>
        </p:nvSpPr>
        <p:spPr>
          <a:xfrm>
            <a:off x="2396728" y="88488"/>
            <a:ext cx="4288353" cy="584775"/>
          </a:xfrm>
          <a:prstGeom prst="rect">
            <a:avLst/>
          </a:prstGeom>
        </p:spPr>
        <p:txBody>
          <a:bodyPr wrap="none">
            <a:spAutoFit/>
          </a:bodyPr>
          <a:lstStyle/>
          <a:p>
            <a:pPr algn="ctr"/>
            <a:r>
              <a:rPr lang="zh-TW" altLang="en-US" sz="3200" b="1" dirty="0">
                <a:latin typeface="標楷體" panose="03000509000000000000" pitchFamily="65" charset="-120"/>
                <a:ea typeface="標楷體" panose="03000509000000000000" pitchFamily="65" charset="-120"/>
                <a:sym typeface="Wingdings" pitchFamily="2" charset="2"/>
              </a:rPr>
              <a:t>記敍語體</a:t>
            </a:r>
            <a:r>
              <a:rPr lang="zh-TW" altLang="en-US" sz="3200" b="1" dirty="0" smtClean="0">
                <a:latin typeface="標楷體" panose="03000509000000000000" pitchFamily="65" charset="-120"/>
                <a:ea typeface="標楷體" panose="03000509000000000000" pitchFamily="65" charset="-120"/>
              </a:rPr>
              <a:t>的</a:t>
            </a:r>
            <a:r>
              <a:rPr lang="zh-TW" altLang="en-US" sz="3200" b="1" dirty="0">
                <a:latin typeface="標楷體" panose="03000509000000000000" pitchFamily="65" charset="-120"/>
                <a:ea typeface="標楷體" panose="03000509000000000000" pitchFamily="65" charset="-120"/>
              </a:rPr>
              <a:t>視覺組織圖</a:t>
            </a:r>
            <a:endParaRPr lang="zh-HK" altLang="en-US" sz="3200" dirty="0">
              <a:latin typeface="標楷體" panose="03000509000000000000" pitchFamily="65" charset="-120"/>
              <a:ea typeface="標楷體" panose="03000509000000000000" pitchFamily="65" charset="-120"/>
            </a:endParaRPr>
          </a:p>
        </p:txBody>
      </p:sp>
      <p:sp>
        <p:nvSpPr>
          <p:cNvPr id="60" name="文字方塊 59"/>
          <p:cNvSpPr txBox="1"/>
          <p:nvPr/>
        </p:nvSpPr>
        <p:spPr>
          <a:xfrm>
            <a:off x="5426088" y="2278697"/>
            <a:ext cx="3538177" cy="4401205"/>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TW" altLang="zh-HK" sz="2000" b="1" dirty="0">
                <a:latin typeface="標楷體" panose="03000509000000000000" pitchFamily="65" charset="-120"/>
                <a:ea typeface="標楷體" panose="03000509000000000000" pitchFamily="65" charset="-120"/>
              </a:rPr>
              <a:t>到</a:t>
            </a:r>
            <a:r>
              <a:rPr lang="zh-TW" altLang="zh-HK" sz="2000" b="1" u="sng" dirty="0">
                <a:latin typeface="標楷體" panose="03000509000000000000" pitchFamily="65" charset="-120"/>
                <a:ea typeface="標楷體" panose="03000509000000000000" pitchFamily="65" charset="-120"/>
              </a:rPr>
              <a:t>南京</a:t>
            </a:r>
            <a:r>
              <a:rPr lang="zh-TW" altLang="zh-HK" sz="2000" b="1" dirty="0">
                <a:latin typeface="標楷體" panose="03000509000000000000" pitchFamily="65" charset="-120"/>
                <a:ea typeface="標楷體" panose="03000509000000000000" pitchFamily="65" charset="-120"/>
              </a:rPr>
              <a:t>時，有朋友約去遊逛，勾留了一日；第二日上午便須渡</a:t>
            </a:r>
            <a:r>
              <a:rPr lang="zh-TW" altLang="zh-HK" sz="2000" b="1" u="sng" dirty="0">
                <a:latin typeface="標楷體" panose="03000509000000000000" pitchFamily="65" charset="-120"/>
                <a:ea typeface="標楷體" panose="03000509000000000000" pitchFamily="65" charset="-120"/>
              </a:rPr>
              <a:t>江</a:t>
            </a:r>
            <a:r>
              <a:rPr lang="zh-TW" altLang="zh-HK" sz="2000" b="1" dirty="0">
                <a:latin typeface="標楷體" panose="03000509000000000000" pitchFamily="65" charset="-120"/>
                <a:ea typeface="標楷體" panose="03000509000000000000" pitchFamily="65" charset="-120"/>
              </a:rPr>
              <a:t>到</a:t>
            </a:r>
            <a:r>
              <a:rPr lang="zh-TW" altLang="zh-HK" sz="2000" b="1" u="sng" dirty="0">
                <a:latin typeface="標楷體" panose="03000509000000000000" pitchFamily="65" charset="-120"/>
                <a:ea typeface="標楷體" panose="03000509000000000000" pitchFamily="65" charset="-120"/>
              </a:rPr>
              <a:t>浦口</a:t>
            </a:r>
            <a:r>
              <a:rPr lang="zh-TW" altLang="zh-HK" sz="2000" b="1" dirty="0">
                <a:latin typeface="標楷體" panose="03000509000000000000" pitchFamily="65" charset="-120"/>
                <a:ea typeface="標楷體" panose="03000509000000000000" pitchFamily="65" charset="-120"/>
              </a:rPr>
              <a:t>，下午上車北去。父親因為事忙，本已說定不送我，叫旅館裏一個熟識的茶房陪我同去。他再三囑咐茶房，甚是仔細。但他終於不放心，怕茶房不妥帖；頗躊躇了一會。其實我那年已二十歲，</a:t>
            </a:r>
            <a:r>
              <a:rPr lang="zh-TW" altLang="zh-HK" sz="2000" b="1" u="sng" dirty="0">
                <a:latin typeface="標楷體" panose="03000509000000000000" pitchFamily="65" charset="-120"/>
                <a:ea typeface="標楷體" panose="03000509000000000000" pitchFamily="65" charset="-120"/>
              </a:rPr>
              <a:t>北京</a:t>
            </a:r>
            <a:r>
              <a:rPr lang="zh-TW" altLang="zh-HK" sz="2000" b="1" dirty="0">
                <a:latin typeface="標楷體" panose="03000509000000000000" pitchFamily="65" charset="-120"/>
                <a:ea typeface="標楷體" panose="03000509000000000000" pitchFamily="65" charset="-120"/>
              </a:rPr>
              <a:t>已來往過兩三次，是沒有甚麼要緊的了。他躊躇了一會，終於決定還是自己送我去。我兩三回勸他不必去；他只說：「不要緊，他們去不好！」 </a:t>
            </a:r>
          </a:p>
        </p:txBody>
      </p:sp>
      <p:grpSp>
        <p:nvGrpSpPr>
          <p:cNvPr id="4" name="群組 3"/>
          <p:cNvGrpSpPr/>
          <p:nvPr/>
        </p:nvGrpSpPr>
        <p:grpSpPr>
          <a:xfrm>
            <a:off x="3593461" y="2767355"/>
            <a:ext cx="1800494" cy="1259146"/>
            <a:chOff x="3593461" y="2767355"/>
            <a:chExt cx="1800494" cy="1259146"/>
          </a:xfrm>
        </p:grpSpPr>
        <p:sp>
          <p:nvSpPr>
            <p:cNvPr id="69" name="文字方塊 68"/>
            <p:cNvSpPr txBox="1"/>
            <p:nvPr/>
          </p:nvSpPr>
          <p:spPr>
            <a:xfrm>
              <a:off x="3920479" y="2767355"/>
              <a:ext cx="1107996" cy="369332"/>
            </a:xfrm>
            <a:prstGeom prst="rect">
              <a:avLst/>
            </a:prstGeom>
            <a:noFill/>
          </p:spPr>
          <p:txBody>
            <a:bodyPr wrap="none" rtlCol="0">
              <a:spAutoFit/>
            </a:bodyPr>
            <a:lstStyle/>
            <a:p>
              <a:pPr algn="ctr"/>
              <a:r>
                <a:rPr lang="zh-TW" altLang="zh-HK" dirty="0">
                  <a:latin typeface="標楷體" panose="03000509000000000000" pitchFamily="65" charset="-120"/>
                  <a:ea typeface="標楷體" panose="03000509000000000000" pitchFamily="65" charset="-120"/>
                </a:rPr>
                <a:t>到</a:t>
              </a:r>
              <a:r>
                <a:rPr lang="zh-TW" altLang="zh-HK" u="sng" dirty="0">
                  <a:latin typeface="標楷體" panose="03000509000000000000" pitchFamily="65" charset="-120"/>
                  <a:ea typeface="標楷體" panose="03000509000000000000" pitchFamily="65" charset="-120"/>
                </a:rPr>
                <a:t>南京</a:t>
              </a:r>
              <a:r>
                <a:rPr lang="zh-TW" altLang="zh-HK" dirty="0">
                  <a:latin typeface="標楷體" panose="03000509000000000000" pitchFamily="65" charset="-120"/>
                  <a:ea typeface="標楷體" panose="03000509000000000000" pitchFamily="65" charset="-120"/>
                </a:rPr>
                <a:t>時</a:t>
              </a:r>
              <a:endParaRPr lang="zh-HK" altLang="en-US" dirty="0">
                <a:latin typeface="標楷體" panose="03000509000000000000" pitchFamily="65" charset="-120"/>
                <a:ea typeface="標楷體" panose="03000509000000000000" pitchFamily="65" charset="-120"/>
              </a:endParaRPr>
            </a:p>
          </p:txBody>
        </p:sp>
        <p:sp>
          <p:nvSpPr>
            <p:cNvPr id="70" name="矩形 69"/>
            <p:cNvSpPr/>
            <p:nvPr/>
          </p:nvSpPr>
          <p:spPr>
            <a:xfrm>
              <a:off x="4151311" y="3217040"/>
              <a:ext cx="646331" cy="369332"/>
            </a:xfrm>
            <a:prstGeom prst="rect">
              <a:avLst/>
            </a:prstGeom>
          </p:spPr>
          <p:txBody>
            <a:bodyPr wrap="none">
              <a:spAutoFit/>
            </a:bodyPr>
            <a:lstStyle/>
            <a:p>
              <a:pPr algn="ctr"/>
              <a:r>
                <a:rPr lang="zh-TW" altLang="en-US" dirty="0">
                  <a:latin typeface="標楷體" panose="03000509000000000000" pitchFamily="65" charset="-120"/>
                  <a:ea typeface="標楷體" panose="03000509000000000000" pitchFamily="65" charset="-120"/>
                </a:rPr>
                <a:t>南京</a:t>
              </a:r>
              <a:endParaRPr lang="zh-HK" altLang="en-US" dirty="0">
                <a:latin typeface="標楷體" panose="03000509000000000000" pitchFamily="65" charset="-120"/>
                <a:ea typeface="標楷體" panose="03000509000000000000" pitchFamily="65" charset="-120"/>
              </a:endParaRPr>
            </a:p>
          </p:txBody>
        </p:sp>
        <p:sp>
          <p:nvSpPr>
            <p:cNvPr id="71" name="文字方塊 70"/>
            <p:cNvSpPr txBox="1"/>
            <p:nvPr/>
          </p:nvSpPr>
          <p:spPr>
            <a:xfrm>
              <a:off x="3593461" y="3657169"/>
              <a:ext cx="1800494"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我、父親、茶房</a:t>
              </a:r>
              <a:endParaRPr lang="zh-HK" altLang="en-US" dirty="0">
                <a:latin typeface="標楷體" panose="03000509000000000000" pitchFamily="65" charset="-120"/>
                <a:ea typeface="標楷體" panose="03000509000000000000" pitchFamily="65" charset="-120"/>
              </a:endParaRPr>
            </a:p>
          </p:txBody>
        </p:sp>
      </p:grpSp>
      <p:sp>
        <p:nvSpPr>
          <p:cNvPr id="72" name="矩形 71"/>
          <p:cNvSpPr/>
          <p:nvPr/>
        </p:nvSpPr>
        <p:spPr>
          <a:xfrm>
            <a:off x="4089497" y="4125651"/>
            <a:ext cx="902811" cy="307777"/>
          </a:xfrm>
          <a:prstGeom prst="rect">
            <a:avLst/>
          </a:prstGeom>
        </p:spPr>
        <p:txBody>
          <a:bodyPr wrap="none">
            <a:spAutoFit/>
          </a:bodyPr>
          <a:lstStyle/>
          <a:p>
            <a:r>
              <a:rPr lang="zh-TW" altLang="en-US" sz="1400" dirty="0" smtClean="0">
                <a:latin typeface="標楷體" panose="03000509000000000000" pitchFamily="65" charset="-120"/>
                <a:ea typeface="標楷體" panose="03000509000000000000" pitchFamily="65" charset="-120"/>
              </a:rPr>
              <a:t>上車北去</a:t>
            </a:r>
            <a:endParaRPr lang="zh-HK" altLang="en-US" sz="1400" dirty="0">
              <a:latin typeface="標楷體" panose="03000509000000000000" pitchFamily="65" charset="-120"/>
              <a:ea typeface="標楷體" panose="03000509000000000000" pitchFamily="65" charset="-120"/>
            </a:endParaRPr>
          </a:p>
        </p:txBody>
      </p:sp>
      <p:sp>
        <p:nvSpPr>
          <p:cNvPr id="73" name="文字方塊 72"/>
          <p:cNvSpPr txBox="1"/>
          <p:nvPr/>
        </p:nvSpPr>
        <p:spPr>
          <a:xfrm>
            <a:off x="3614212" y="4940471"/>
            <a:ext cx="1879823" cy="461665"/>
          </a:xfrm>
          <a:prstGeom prst="rect">
            <a:avLst/>
          </a:prstGeom>
          <a:noFill/>
        </p:spPr>
        <p:txBody>
          <a:bodyPr wrap="square" rtlCol="0">
            <a:spAutoFit/>
          </a:bodyPr>
          <a:lstStyle/>
          <a:p>
            <a:r>
              <a:rPr lang="zh-TW" altLang="en-US" sz="1200" dirty="0" smtClean="0">
                <a:latin typeface="標楷體" panose="03000509000000000000" pitchFamily="65" charset="-120"/>
                <a:ea typeface="標楷體" panose="03000509000000000000" pitchFamily="65" charset="-120"/>
              </a:rPr>
              <a:t>父</a:t>
            </a:r>
            <a:r>
              <a:rPr lang="zh-TW" altLang="en-US" sz="1200" dirty="0">
                <a:latin typeface="標楷體" panose="03000509000000000000" pitchFamily="65" charset="-120"/>
                <a:ea typeface="標楷體" panose="03000509000000000000" pitchFamily="65" charset="-120"/>
              </a:rPr>
              <a:t>本想請</a:t>
            </a:r>
            <a:r>
              <a:rPr lang="zh-TW" altLang="en-US" sz="1200" dirty="0" smtClean="0">
                <a:latin typeface="標楷體" panose="03000509000000000000" pitchFamily="65" charset="-120"/>
                <a:ea typeface="標楷體" panose="03000509000000000000" pitchFamily="65" charset="-120"/>
              </a:rPr>
              <a:t>茶房陪我</a:t>
            </a:r>
            <a:r>
              <a:rPr lang="zh-TW" altLang="en-US" sz="1200" dirty="0">
                <a:latin typeface="標楷體" panose="03000509000000000000" pitchFamily="65" charset="-120"/>
                <a:ea typeface="標楷體" panose="03000509000000000000" pitchFamily="65" charset="-120"/>
              </a:rPr>
              <a:t>到車站去</a:t>
            </a:r>
            <a:r>
              <a:rPr lang="zh-TW" altLang="en-US" sz="1200" dirty="0" smtClean="0">
                <a:latin typeface="標楷體" panose="03000509000000000000" pitchFamily="65" charset="-120"/>
                <a:ea typeface="標楷體" panose="03000509000000000000" pitchFamily="65" charset="-120"/>
              </a:rPr>
              <a:t>，最後父親不</a:t>
            </a:r>
            <a:r>
              <a:rPr lang="zh-TW" altLang="en-US" sz="1200" dirty="0">
                <a:latin typeface="標楷體" panose="03000509000000000000" pitchFamily="65" charset="-120"/>
                <a:ea typeface="標楷體" panose="03000509000000000000" pitchFamily="65" charset="-120"/>
              </a:rPr>
              <a:t>放心</a:t>
            </a:r>
            <a:endParaRPr lang="zh-HK" altLang="en-US" sz="1200" dirty="0">
              <a:latin typeface="標楷體" panose="03000509000000000000" pitchFamily="65" charset="-120"/>
              <a:ea typeface="標楷體" panose="03000509000000000000" pitchFamily="65" charset="-120"/>
            </a:endParaRPr>
          </a:p>
        </p:txBody>
      </p:sp>
      <p:sp>
        <p:nvSpPr>
          <p:cNvPr id="74" name="矩形 73"/>
          <p:cNvSpPr/>
          <p:nvPr/>
        </p:nvSpPr>
        <p:spPr>
          <a:xfrm>
            <a:off x="3699910" y="5395792"/>
            <a:ext cx="1569660" cy="461665"/>
          </a:xfrm>
          <a:prstGeom prst="rect">
            <a:avLst/>
          </a:prstGeom>
        </p:spPr>
        <p:txBody>
          <a:bodyPr wrap="none">
            <a:spAutoFit/>
          </a:bodyPr>
          <a:lstStyle/>
          <a:p>
            <a:r>
              <a:rPr lang="zh-TW" altLang="en-US" sz="1200" dirty="0">
                <a:latin typeface="標楷體" panose="03000509000000000000" pitchFamily="65" charset="-120"/>
                <a:ea typeface="標楷體" panose="03000509000000000000" pitchFamily="65" charset="-120"/>
              </a:rPr>
              <a:t>父親堅持自己送我</a:t>
            </a:r>
            <a:r>
              <a:rPr lang="zh-TW" altLang="en-US" sz="1200" dirty="0" smtClean="0">
                <a:latin typeface="標楷體" panose="03000509000000000000" pitchFamily="65" charset="-120"/>
                <a:ea typeface="標楷體" panose="03000509000000000000" pitchFamily="65" charset="-120"/>
              </a:rPr>
              <a:t>到</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車站</a:t>
            </a:r>
            <a:r>
              <a:rPr lang="zh-TW" altLang="en-US" sz="1200" dirty="0">
                <a:latin typeface="標楷體" panose="03000509000000000000" pitchFamily="65" charset="-120"/>
                <a:ea typeface="標楷體" panose="03000509000000000000" pitchFamily="65" charset="-120"/>
              </a:rPr>
              <a:t>去</a:t>
            </a:r>
          </a:p>
        </p:txBody>
      </p:sp>
      <p:sp>
        <p:nvSpPr>
          <p:cNvPr id="75" name="文字方塊 74"/>
          <p:cNvSpPr txBox="1"/>
          <p:nvPr/>
        </p:nvSpPr>
        <p:spPr>
          <a:xfrm>
            <a:off x="3640750" y="5897117"/>
            <a:ext cx="1717297"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感父親過份擔心</a:t>
            </a:r>
            <a:endParaRPr lang="zh-HK" altLang="en-US" sz="1200" dirty="0">
              <a:latin typeface="標楷體" panose="03000509000000000000" pitchFamily="65" charset="-120"/>
              <a:ea typeface="標楷體" panose="03000509000000000000" pitchFamily="65" charset="-120"/>
            </a:endParaRPr>
          </a:p>
        </p:txBody>
      </p:sp>
      <p:sp>
        <p:nvSpPr>
          <p:cNvPr id="33" name="圓角矩形 32"/>
          <p:cNvSpPr/>
          <p:nvPr/>
        </p:nvSpPr>
        <p:spPr>
          <a:xfrm>
            <a:off x="7541173" y="2962221"/>
            <a:ext cx="1114096" cy="265019"/>
          </a:xfrm>
          <a:prstGeom prst="round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8" name="群組 7"/>
          <p:cNvGrpSpPr/>
          <p:nvPr/>
        </p:nvGrpSpPr>
        <p:grpSpPr>
          <a:xfrm>
            <a:off x="5511359" y="3556949"/>
            <a:ext cx="3296388" cy="887353"/>
            <a:chOff x="5511359" y="3556949"/>
            <a:chExt cx="3296388" cy="887353"/>
          </a:xfrm>
        </p:grpSpPr>
        <p:sp>
          <p:nvSpPr>
            <p:cNvPr id="40" name="圓角矩形 39"/>
            <p:cNvSpPr/>
            <p:nvPr/>
          </p:nvSpPr>
          <p:spPr>
            <a:xfrm>
              <a:off x="6007049" y="3556949"/>
              <a:ext cx="2800698" cy="286802"/>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6" name="圓角矩形 45"/>
            <p:cNvSpPr/>
            <p:nvPr/>
          </p:nvSpPr>
          <p:spPr>
            <a:xfrm>
              <a:off x="5511359" y="3861699"/>
              <a:ext cx="3296388" cy="286802"/>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7" name="圓角矩形 46"/>
            <p:cNvSpPr/>
            <p:nvPr/>
          </p:nvSpPr>
          <p:spPr>
            <a:xfrm>
              <a:off x="5511359" y="4157500"/>
              <a:ext cx="3296388" cy="286802"/>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9" name="群組 8"/>
          <p:cNvGrpSpPr/>
          <p:nvPr/>
        </p:nvGrpSpPr>
        <p:grpSpPr>
          <a:xfrm>
            <a:off x="5494036" y="5390110"/>
            <a:ext cx="3313711" cy="589757"/>
            <a:chOff x="5494036" y="5390110"/>
            <a:chExt cx="3313711" cy="589757"/>
          </a:xfrm>
        </p:grpSpPr>
        <p:sp>
          <p:nvSpPr>
            <p:cNvPr id="48" name="圓角矩形 47"/>
            <p:cNvSpPr/>
            <p:nvPr/>
          </p:nvSpPr>
          <p:spPr>
            <a:xfrm>
              <a:off x="8264546" y="5390110"/>
              <a:ext cx="543201" cy="28680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0" name="圓角矩形 49"/>
            <p:cNvSpPr/>
            <p:nvPr/>
          </p:nvSpPr>
          <p:spPr>
            <a:xfrm>
              <a:off x="5494036" y="5693065"/>
              <a:ext cx="2384113" cy="28680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39" name="文字方塊 38"/>
          <p:cNvSpPr txBox="1"/>
          <p:nvPr/>
        </p:nvSpPr>
        <p:spPr>
          <a:xfrm>
            <a:off x="3699910" y="4514292"/>
            <a:ext cx="158592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endParaRPr lang="zh-HK" altLang="en-US" dirty="0"/>
          </a:p>
        </p:txBody>
      </p:sp>
      <p:grpSp>
        <p:nvGrpSpPr>
          <p:cNvPr id="2" name="群組 1"/>
          <p:cNvGrpSpPr/>
          <p:nvPr/>
        </p:nvGrpSpPr>
        <p:grpSpPr>
          <a:xfrm>
            <a:off x="1628889" y="2770735"/>
            <a:ext cx="1969012" cy="3403381"/>
            <a:chOff x="1624449" y="2770735"/>
            <a:chExt cx="1969012" cy="3403381"/>
          </a:xfrm>
        </p:grpSpPr>
        <p:sp>
          <p:nvSpPr>
            <p:cNvPr id="76" name="文字方塊 75"/>
            <p:cNvSpPr txBox="1"/>
            <p:nvPr/>
          </p:nvSpPr>
          <p:spPr>
            <a:xfrm>
              <a:off x="1889311" y="4559535"/>
              <a:ext cx="148986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傷心</a:t>
              </a:r>
              <a:r>
                <a:rPr lang="en-US" altLang="zh-TW" dirty="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grpSp>
          <p:nvGrpSpPr>
            <p:cNvPr id="55" name="群組 54"/>
            <p:cNvGrpSpPr/>
            <p:nvPr/>
          </p:nvGrpSpPr>
          <p:grpSpPr>
            <a:xfrm>
              <a:off x="2087852" y="2770735"/>
              <a:ext cx="1107996" cy="1259146"/>
              <a:chOff x="2087852" y="2770735"/>
              <a:chExt cx="1107996" cy="1259146"/>
            </a:xfrm>
          </p:grpSpPr>
          <p:sp>
            <p:nvSpPr>
              <p:cNvPr id="56" name="文字方塊 55"/>
              <p:cNvSpPr txBox="1"/>
              <p:nvPr/>
            </p:nvSpPr>
            <p:spPr>
              <a:xfrm>
                <a:off x="2087852" y="2770735"/>
                <a:ext cx="1107996"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那年冬天</a:t>
                </a:r>
                <a:endParaRPr lang="zh-HK" altLang="en-US" dirty="0">
                  <a:latin typeface="標楷體" panose="03000509000000000000" pitchFamily="65" charset="-120"/>
                  <a:ea typeface="標楷體" panose="03000509000000000000" pitchFamily="65" charset="-120"/>
                </a:endParaRPr>
              </a:p>
            </p:txBody>
          </p:sp>
          <p:sp>
            <p:nvSpPr>
              <p:cNvPr id="58" name="矩形 57"/>
              <p:cNvSpPr/>
              <p:nvPr/>
            </p:nvSpPr>
            <p:spPr>
              <a:xfrm>
                <a:off x="2318684" y="3220420"/>
                <a:ext cx="646331" cy="369332"/>
              </a:xfrm>
              <a:prstGeom prst="rect">
                <a:avLst/>
              </a:prstGeom>
            </p:spPr>
            <p:txBody>
              <a:bodyPr wrap="none">
                <a:spAutoFit/>
              </a:bodyPr>
              <a:lstStyle/>
              <a:p>
                <a:pPr algn="ctr"/>
                <a:r>
                  <a:rPr lang="zh-HK" altLang="en-US" dirty="0">
                    <a:latin typeface="標楷體" panose="03000509000000000000" pitchFamily="65" charset="-120"/>
                    <a:ea typeface="標楷體" panose="03000509000000000000" pitchFamily="65" charset="-120"/>
                  </a:rPr>
                  <a:t>徐州</a:t>
                </a:r>
              </a:p>
            </p:txBody>
          </p:sp>
          <p:sp>
            <p:nvSpPr>
              <p:cNvPr id="61" name="文字方塊 60"/>
              <p:cNvSpPr txBox="1"/>
              <p:nvPr/>
            </p:nvSpPr>
            <p:spPr>
              <a:xfrm>
                <a:off x="2087852" y="3660549"/>
                <a:ext cx="1107996"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a:t>
                </a:r>
                <a:r>
                  <a:rPr lang="zh-TW" altLang="en-US" dirty="0" smtClean="0">
                    <a:latin typeface="標楷體" panose="03000509000000000000" pitchFamily="65" charset="-120"/>
                    <a:ea typeface="標楷體" panose="03000509000000000000" pitchFamily="65" charset="-120"/>
                  </a:rPr>
                  <a:t>、父親</a:t>
                </a:r>
                <a:endParaRPr lang="zh-HK" altLang="en-US" dirty="0">
                  <a:latin typeface="標楷體" panose="03000509000000000000" pitchFamily="65" charset="-120"/>
                  <a:ea typeface="標楷體" panose="03000509000000000000" pitchFamily="65" charset="-120"/>
                </a:endParaRPr>
              </a:p>
            </p:txBody>
          </p:sp>
        </p:grpSp>
        <p:sp>
          <p:nvSpPr>
            <p:cNvPr id="62" name="矩形 61"/>
            <p:cNvSpPr/>
            <p:nvPr/>
          </p:nvSpPr>
          <p:spPr>
            <a:xfrm>
              <a:off x="1816067" y="4049123"/>
              <a:ext cx="1585776" cy="461665"/>
            </a:xfrm>
            <a:prstGeom prst="rect">
              <a:avLst/>
            </a:prstGeom>
          </p:spPr>
          <p:txBody>
            <a:bodyPr wrap="square">
              <a:spAutoFit/>
            </a:bodyPr>
            <a:lstStyle/>
            <a:p>
              <a:r>
                <a:rPr lang="zh-TW" altLang="en-US" sz="1200" dirty="0" smtClean="0">
                  <a:latin typeface="標楷體" panose="03000509000000000000" pitchFamily="65" charset="-120"/>
                  <a:ea typeface="標楷體" panose="03000509000000000000" pitchFamily="65" charset="-120"/>
                </a:rPr>
                <a:t>祖母死了，我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zh-HK" sz="1200" dirty="0" smtClean="0">
                  <a:latin typeface="標楷體" panose="03000509000000000000" pitchFamily="65" charset="-120"/>
                  <a:ea typeface="標楷體" panose="03000509000000000000" pitchFamily="65" charset="-120"/>
                </a:rPr>
                <a:t>跟著父親</a:t>
              </a:r>
              <a:r>
                <a:rPr lang="zh-TW" altLang="zh-HK" sz="1200" dirty="0">
                  <a:latin typeface="標楷體" panose="03000509000000000000" pitchFamily="65" charset="-120"/>
                  <a:ea typeface="標楷體" panose="03000509000000000000" pitchFamily="65" charset="-120"/>
                </a:rPr>
                <a:t>奔喪</a:t>
              </a:r>
              <a:r>
                <a:rPr lang="zh-TW" altLang="zh-HK" sz="1200" dirty="0" smtClean="0">
                  <a:latin typeface="標楷體" panose="03000509000000000000" pitchFamily="65" charset="-120"/>
                  <a:ea typeface="標楷體" panose="03000509000000000000" pitchFamily="65" charset="-120"/>
                </a:rPr>
                <a:t>回家</a:t>
              </a:r>
              <a:r>
                <a:rPr lang="zh-TW" altLang="en-US" sz="1200" dirty="0" smtClean="0">
                  <a:latin typeface="標楷體" panose="03000509000000000000" pitchFamily="65" charset="-120"/>
                  <a:ea typeface="標楷體" panose="03000509000000000000" pitchFamily="65" charset="-120"/>
                </a:rPr>
                <a:t>。</a:t>
              </a:r>
              <a:endParaRPr lang="zh-HK" altLang="en-US" sz="1400" dirty="0">
                <a:latin typeface="標楷體" panose="03000509000000000000" pitchFamily="65" charset="-120"/>
                <a:ea typeface="標楷體" panose="03000509000000000000" pitchFamily="65" charset="-120"/>
              </a:endParaRPr>
            </a:p>
          </p:txBody>
        </p:sp>
        <p:sp>
          <p:nvSpPr>
            <p:cNvPr id="63" name="文字方塊 62"/>
            <p:cNvSpPr txBox="1"/>
            <p:nvPr/>
          </p:nvSpPr>
          <p:spPr>
            <a:xfrm>
              <a:off x="1812024" y="4929948"/>
              <a:ext cx="1766013" cy="461665"/>
            </a:xfrm>
            <a:prstGeom prst="rect">
              <a:avLst/>
            </a:prstGeom>
            <a:noFill/>
          </p:spPr>
          <p:txBody>
            <a:bodyPr wrap="square" rtlCol="0">
              <a:spAutoFit/>
            </a:bodyPr>
            <a:lstStyle/>
            <a:p>
              <a:r>
                <a:rPr lang="zh-TW" altLang="en-US" sz="1200" dirty="0" smtClean="0">
                  <a:latin typeface="標楷體" panose="03000509000000000000" pitchFamily="65" charset="-120"/>
                  <a:ea typeface="標楷體" panose="03000509000000000000" pitchFamily="65" charset="-120"/>
                </a:rPr>
                <a:t>回家變賣典</a:t>
              </a:r>
              <a:r>
                <a:rPr lang="zh-TW" altLang="en-US" sz="1200" dirty="0">
                  <a:latin typeface="標楷體" panose="03000509000000000000" pitchFamily="65" charset="-120"/>
                  <a:ea typeface="標楷體" panose="03000509000000000000" pitchFamily="65" charset="-120"/>
                </a:rPr>
                <a:t>質償還</a:t>
              </a:r>
              <a:r>
                <a:rPr lang="zh-TW" altLang="en-US" sz="1200" dirty="0" smtClean="0">
                  <a:latin typeface="標楷體" panose="03000509000000000000" pitchFamily="65" charset="-120"/>
                  <a:ea typeface="標楷體" panose="03000509000000000000" pitchFamily="65" charset="-120"/>
                </a:rPr>
                <a:t>虧空及借錢辦喪事。</a:t>
              </a:r>
              <a:endParaRPr lang="zh-HK" altLang="en-US" sz="1200" dirty="0">
                <a:latin typeface="標楷體" panose="03000509000000000000" pitchFamily="65" charset="-120"/>
                <a:ea typeface="標楷體" panose="03000509000000000000" pitchFamily="65" charset="-120"/>
              </a:endParaRPr>
            </a:p>
          </p:txBody>
        </p:sp>
        <p:sp>
          <p:nvSpPr>
            <p:cNvPr id="64" name="矩形 63"/>
            <p:cNvSpPr/>
            <p:nvPr/>
          </p:nvSpPr>
          <p:spPr>
            <a:xfrm>
              <a:off x="1716024" y="5445436"/>
              <a:ext cx="1877437" cy="276999"/>
            </a:xfrm>
            <a:prstGeom prst="rect">
              <a:avLst/>
            </a:prstGeom>
          </p:spPr>
          <p:txBody>
            <a:bodyPr wrap="none">
              <a:spAutoFit/>
            </a:bodyPr>
            <a:lstStyle/>
            <a:p>
              <a:r>
                <a:rPr lang="zh-TW" altLang="en-US" sz="1200" dirty="0" smtClean="0">
                  <a:latin typeface="標楷體" panose="03000509000000000000" pitchFamily="65" charset="-120"/>
                  <a:ea typeface="標楷體" panose="03000509000000000000" pitchFamily="65" charset="-120"/>
                </a:rPr>
                <a:t>辦完喪事後與父往南京去</a:t>
              </a:r>
              <a:endParaRPr lang="zh-HK" altLang="en-US" sz="1200" dirty="0">
                <a:latin typeface="標楷體" panose="03000509000000000000" pitchFamily="65" charset="-120"/>
                <a:ea typeface="標楷體" panose="03000509000000000000" pitchFamily="65" charset="-120"/>
              </a:endParaRPr>
            </a:p>
          </p:txBody>
        </p:sp>
        <p:sp>
          <p:nvSpPr>
            <p:cNvPr id="65" name="文字方塊 64"/>
            <p:cNvSpPr txBox="1"/>
            <p:nvPr/>
          </p:nvSpPr>
          <p:spPr>
            <a:xfrm>
              <a:off x="1624449" y="5897117"/>
              <a:ext cx="1969012" cy="276999"/>
            </a:xfrm>
            <a:prstGeom prst="rect">
              <a:avLst/>
            </a:prstGeom>
            <a:noFill/>
          </p:spPr>
          <p:txBody>
            <a:bodyPr wrap="square" rtlCol="0">
              <a:spAutoFit/>
            </a:bodyPr>
            <a:lstStyle/>
            <a:p>
              <a:pPr algn="ctr"/>
              <a:r>
                <a:rPr lang="zh-TW" altLang="en-US" sz="1200" dirty="0">
                  <a:latin typeface="標楷體" panose="03000509000000000000" pitchFamily="65" charset="-120"/>
                  <a:ea typeface="標楷體" panose="03000509000000000000" pitchFamily="65" charset="-120"/>
                </a:rPr>
                <a:t>感觸家境</a:t>
              </a:r>
              <a:r>
                <a:rPr lang="zh-TW" altLang="en-US" sz="1200" dirty="0" smtClean="0">
                  <a:latin typeface="標楷體" panose="03000509000000000000" pitchFamily="65" charset="-120"/>
                  <a:ea typeface="標楷體" panose="03000509000000000000" pitchFamily="65" charset="-120"/>
                </a:rPr>
                <a:t>慘澹</a:t>
              </a:r>
              <a:endParaRPr lang="zh-TW" altLang="en-US" sz="1200" dirty="0">
                <a:latin typeface="標楷體" panose="03000509000000000000" pitchFamily="65" charset="-120"/>
                <a:ea typeface="標楷體" panose="03000509000000000000" pitchFamily="65" charset="-120"/>
              </a:endParaRPr>
            </a:p>
          </p:txBody>
        </p:sp>
      </p:grpSp>
      <p:grpSp>
        <p:nvGrpSpPr>
          <p:cNvPr id="6" name="群組 5"/>
          <p:cNvGrpSpPr/>
          <p:nvPr/>
        </p:nvGrpSpPr>
        <p:grpSpPr>
          <a:xfrm>
            <a:off x="5494036" y="2325588"/>
            <a:ext cx="3314406" cy="1513956"/>
            <a:chOff x="5494036" y="2325588"/>
            <a:chExt cx="3314406" cy="1513956"/>
          </a:xfrm>
        </p:grpSpPr>
        <p:grpSp>
          <p:nvGrpSpPr>
            <p:cNvPr id="66" name="群組 65"/>
            <p:cNvGrpSpPr/>
            <p:nvPr/>
          </p:nvGrpSpPr>
          <p:grpSpPr>
            <a:xfrm>
              <a:off x="5511535" y="2325588"/>
              <a:ext cx="1048602" cy="1207531"/>
              <a:chOff x="5149373" y="2993365"/>
              <a:chExt cx="1048602" cy="1207531"/>
            </a:xfrm>
          </p:grpSpPr>
          <p:sp>
            <p:nvSpPr>
              <p:cNvPr id="67" name="圓角矩形 66"/>
              <p:cNvSpPr/>
              <p:nvPr/>
            </p:nvSpPr>
            <p:spPr>
              <a:xfrm>
                <a:off x="5149373" y="3922508"/>
                <a:ext cx="593430" cy="278388"/>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8" name="圓角矩形 67"/>
              <p:cNvSpPr/>
              <p:nvPr/>
            </p:nvSpPr>
            <p:spPr>
              <a:xfrm>
                <a:off x="5178471" y="2993365"/>
                <a:ext cx="1019504" cy="278388"/>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7" name="圓角矩形 76"/>
              <p:cNvSpPr/>
              <p:nvPr/>
            </p:nvSpPr>
            <p:spPr>
              <a:xfrm>
                <a:off x="5424762" y="2995500"/>
                <a:ext cx="526921" cy="278388"/>
              </a:xfrm>
              <a:prstGeom prst="roundRect">
                <a:avLst/>
              </a:prstGeom>
              <a:noFill/>
              <a:ln w="28575">
                <a:solidFill>
                  <a:srgbClr val="FFE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78" name="圓角矩形 77"/>
            <p:cNvSpPr/>
            <p:nvPr/>
          </p:nvSpPr>
          <p:spPr>
            <a:xfrm>
              <a:off x="5494036" y="3552448"/>
              <a:ext cx="292888" cy="278388"/>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9" name="圓角矩形 78"/>
            <p:cNvSpPr/>
            <p:nvPr/>
          </p:nvSpPr>
          <p:spPr>
            <a:xfrm>
              <a:off x="8264545" y="3561156"/>
              <a:ext cx="543897" cy="278388"/>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52" name="文字方塊 51"/>
          <p:cNvSpPr txBox="1"/>
          <p:nvPr/>
        </p:nvSpPr>
        <p:spPr>
          <a:xfrm>
            <a:off x="1499911" y="1561605"/>
            <a:ext cx="121058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那年冬天</a:t>
            </a:r>
            <a:endParaRPr lang="zh-HK" altLang="en-US" sz="2000" dirty="0">
              <a:latin typeface="標楷體" panose="03000509000000000000" pitchFamily="65" charset="-120"/>
              <a:ea typeface="標楷體" panose="03000509000000000000" pitchFamily="65" charset="-120"/>
            </a:endParaRPr>
          </a:p>
        </p:txBody>
      </p:sp>
      <p:sp>
        <p:nvSpPr>
          <p:cNvPr id="53" name="文字方塊 52"/>
          <p:cNvSpPr txBox="1"/>
          <p:nvPr/>
        </p:nvSpPr>
        <p:spPr>
          <a:xfrm>
            <a:off x="3913606" y="1561605"/>
            <a:ext cx="146706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徐州、南京</a:t>
            </a:r>
            <a:endParaRPr lang="en-US" altLang="zh-TW" sz="2000" dirty="0" smtClean="0">
              <a:latin typeface="標楷體" panose="03000509000000000000" pitchFamily="65" charset="-120"/>
              <a:ea typeface="標楷體" panose="03000509000000000000" pitchFamily="65" charset="-120"/>
            </a:endParaRPr>
          </a:p>
        </p:txBody>
      </p:sp>
      <p:sp>
        <p:nvSpPr>
          <p:cNvPr id="54" name="文字方塊 53"/>
          <p:cNvSpPr txBox="1"/>
          <p:nvPr/>
        </p:nvSpPr>
        <p:spPr>
          <a:xfrm>
            <a:off x="6583782" y="1561605"/>
            <a:ext cx="1210588" cy="400110"/>
          </a:xfrm>
          <a:prstGeom prst="rect">
            <a:avLst/>
          </a:prstGeom>
          <a:noFill/>
        </p:spPr>
        <p:txBody>
          <a:bodyPr wrap="none" rtlCol="0">
            <a:spAutoFit/>
          </a:bodyPr>
          <a:lstStyle/>
          <a:p>
            <a:pPr algn="ctr"/>
            <a:r>
              <a:rPr lang="zh-TW" altLang="en-US" sz="2000" dirty="0">
                <a:latin typeface="標楷體" panose="03000509000000000000" pitchFamily="65" charset="-120"/>
                <a:ea typeface="標楷體" panose="03000509000000000000" pitchFamily="65" charset="-120"/>
              </a:rPr>
              <a:t>我</a:t>
            </a:r>
            <a:r>
              <a:rPr lang="zh-TW" altLang="en-US" sz="2000" dirty="0" smtClean="0">
                <a:latin typeface="標楷體" panose="03000509000000000000" pitchFamily="65" charset="-120"/>
                <a:ea typeface="標楷體" panose="03000509000000000000" pitchFamily="65" charset="-120"/>
              </a:rPr>
              <a:t>、父親</a:t>
            </a:r>
            <a:endParaRPr lang="zh-HK" altLang="en-US" sz="2000" dirty="0">
              <a:latin typeface="標楷體" panose="03000509000000000000" pitchFamily="65" charset="-120"/>
              <a:ea typeface="標楷體" panose="03000509000000000000" pitchFamily="65" charset="-120"/>
            </a:endParaRPr>
          </a:p>
        </p:txBody>
      </p:sp>
      <p:sp>
        <p:nvSpPr>
          <p:cNvPr id="57" name="矩形 56"/>
          <p:cNvSpPr/>
          <p:nvPr/>
        </p:nvSpPr>
        <p:spPr>
          <a:xfrm>
            <a:off x="4131104" y="646113"/>
            <a:ext cx="902811" cy="523220"/>
          </a:xfrm>
          <a:prstGeom prst="rect">
            <a:avLst/>
          </a:prstGeom>
        </p:spPr>
        <p:txBody>
          <a:bodyPr wrap="none">
            <a:spAutoFit/>
          </a:bodyPr>
          <a:lstStyle/>
          <a:p>
            <a:pPr algn="ctr"/>
            <a:r>
              <a:rPr lang="zh-HK" altLang="en-US" sz="2800" b="1" dirty="0">
                <a:latin typeface="標楷體" panose="03000509000000000000" pitchFamily="65" charset="-120"/>
                <a:ea typeface="標楷體" panose="03000509000000000000" pitchFamily="65" charset="-120"/>
              </a:rPr>
              <a:t>背影</a:t>
            </a:r>
          </a:p>
        </p:txBody>
      </p:sp>
    </p:spTree>
    <p:extLst>
      <p:ext uri="{BB962C8B-B14F-4D97-AF65-F5344CB8AC3E}">
        <p14:creationId xmlns:p14="http://schemas.microsoft.com/office/powerpoint/2010/main" val="354757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1000"/>
                                        <p:tgtEl>
                                          <p:spTgt spid="72"/>
                                        </p:tgtEl>
                                      </p:cBhvr>
                                    </p:animEffect>
                                    <p:anim calcmode="lin" valueType="num">
                                      <p:cBhvr>
                                        <p:cTn id="25" dur="1000" fill="hold"/>
                                        <p:tgtEl>
                                          <p:spTgt spid="72"/>
                                        </p:tgtEl>
                                        <p:attrNameLst>
                                          <p:attrName>ppt_x</p:attrName>
                                        </p:attrNameLst>
                                      </p:cBhvr>
                                      <p:tavLst>
                                        <p:tav tm="0">
                                          <p:val>
                                            <p:strVal val="#ppt_x"/>
                                          </p:val>
                                        </p:tav>
                                        <p:tav tm="100000">
                                          <p:val>
                                            <p:strVal val="#ppt_x"/>
                                          </p:val>
                                        </p:tav>
                                      </p:tavLst>
                                    </p:anim>
                                    <p:anim calcmode="lin" valueType="num">
                                      <p:cBhvr>
                                        <p:cTn id="26"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1000"/>
                                        <p:tgtEl>
                                          <p:spTgt spid="73"/>
                                        </p:tgtEl>
                                      </p:cBhvr>
                                    </p:animEffect>
                                    <p:anim calcmode="lin" valueType="num">
                                      <p:cBhvr>
                                        <p:cTn id="37" dur="1000" fill="hold"/>
                                        <p:tgtEl>
                                          <p:spTgt spid="73"/>
                                        </p:tgtEl>
                                        <p:attrNameLst>
                                          <p:attrName>ppt_x</p:attrName>
                                        </p:attrNameLst>
                                      </p:cBhvr>
                                      <p:tavLst>
                                        <p:tav tm="0">
                                          <p:val>
                                            <p:strVal val="#ppt_x"/>
                                          </p:val>
                                        </p:tav>
                                        <p:tav tm="100000">
                                          <p:val>
                                            <p:strVal val="#ppt_x"/>
                                          </p:val>
                                        </p:tav>
                                      </p:tavLst>
                                    </p:anim>
                                    <p:anim calcmode="lin" valueType="num">
                                      <p:cBhvr>
                                        <p:cTn id="38"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74"/>
                                        </p:tgtEl>
                                        <p:attrNameLst>
                                          <p:attrName>style.visibility</p:attrName>
                                        </p:attrNameLst>
                                      </p:cBhvr>
                                      <p:to>
                                        <p:strVal val="visible"/>
                                      </p:to>
                                    </p:set>
                                    <p:animEffect transition="in" filter="fade">
                                      <p:cBhvr>
                                        <p:cTn id="48" dur="1000"/>
                                        <p:tgtEl>
                                          <p:spTgt spid="74"/>
                                        </p:tgtEl>
                                      </p:cBhvr>
                                    </p:animEffect>
                                    <p:anim calcmode="lin" valueType="num">
                                      <p:cBhvr>
                                        <p:cTn id="49" dur="1000" fill="hold"/>
                                        <p:tgtEl>
                                          <p:spTgt spid="74"/>
                                        </p:tgtEl>
                                        <p:attrNameLst>
                                          <p:attrName>ppt_x</p:attrName>
                                        </p:attrNameLst>
                                      </p:cBhvr>
                                      <p:tavLst>
                                        <p:tav tm="0">
                                          <p:val>
                                            <p:strVal val="#ppt_x"/>
                                          </p:val>
                                        </p:tav>
                                        <p:tav tm="100000">
                                          <p:val>
                                            <p:strVal val="#ppt_x"/>
                                          </p:val>
                                        </p:tav>
                                      </p:tavLst>
                                    </p:anim>
                                    <p:anim calcmode="lin" valueType="num">
                                      <p:cBhvr>
                                        <p:cTn id="5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fade">
                                      <p:cBhvr>
                                        <p:cTn id="55" dur="1000"/>
                                        <p:tgtEl>
                                          <p:spTgt spid="75"/>
                                        </p:tgtEl>
                                      </p:cBhvr>
                                    </p:animEffect>
                                    <p:anim calcmode="lin" valueType="num">
                                      <p:cBhvr>
                                        <p:cTn id="56" dur="1000" fill="hold"/>
                                        <p:tgtEl>
                                          <p:spTgt spid="75"/>
                                        </p:tgtEl>
                                        <p:attrNameLst>
                                          <p:attrName>ppt_x</p:attrName>
                                        </p:attrNameLst>
                                      </p:cBhvr>
                                      <p:tavLst>
                                        <p:tav tm="0">
                                          <p:val>
                                            <p:strVal val="#ppt_x"/>
                                          </p:val>
                                        </p:tav>
                                        <p:tav tm="100000">
                                          <p:val>
                                            <p:strVal val="#ppt_x"/>
                                          </p:val>
                                        </p:tav>
                                      </p:tavLst>
                                    </p:anim>
                                    <p:anim calcmode="lin" valueType="num">
                                      <p:cBhvr>
                                        <p:cTn id="57"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3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29948" y="223249"/>
            <a:ext cx="8652687" cy="6403462"/>
          </a:xfrm>
          <a:prstGeom prst="rect">
            <a:avLst/>
          </a:prstGeom>
          <a:gradFill>
            <a:gsLst>
              <a:gs pos="0">
                <a:srgbClr val="FCBA5B"/>
              </a:gs>
              <a:gs pos="57000">
                <a:srgbClr val="E66C18"/>
              </a:gs>
            </a:gsLst>
            <a:lin ang="8400000" scaled="0"/>
          </a:gradFill>
          <a:ln w="19050">
            <a:solidFill>
              <a:srgbClr val="E66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文字方塊 3"/>
          <p:cNvSpPr txBox="1"/>
          <p:nvPr/>
        </p:nvSpPr>
        <p:spPr>
          <a:xfrm>
            <a:off x="373047" y="606034"/>
            <a:ext cx="8516373" cy="5632311"/>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TW" altLang="zh-HK" dirty="0">
                <a:latin typeface="標楷體" panose="03000509000000000000" pitchFamily="65" charset="-120"/>
                <a:ea typeface="標楷體" panose="03000509000000000000" pitchFamily="65" charset="-120"/>
              </a:rPr>
              <a:t>我們過了</a:t>
            </a:r>
            <a:r>
              <a:rPr lang="zh-TW" altLang="zh-HK" u="sng" dirty="0">
                <a:latin typeface="標楷體" panose="03000509000000000000" pitchFamily="65" charset="-120"/>
                <a:ea typeface="標楷體" panose="03000509000000000000" pitchFamily="65" charset="-120"/>
              </a:rPr>
              <a:t>江</a:t>
            </a:r>
            <a:r>
              <a:rPr lang="zh-TW" altLang="zh-HK" dirty="0">
                <a:latin typeface="標楷體" panose="03000509000000000000" pitchFamily="65" charset="-120"/>
                <a:ea typeface="標楷體" panose="03000509000000000000" pitchFamily="65" charset="-120"/>
              </a:rPr>
              <a:t>，進了車站。我買票，他忙著照顧行李。行李太多了，得向腳夫行些小費，才可過去。他便又忙著和他們講價錢。我那時真是聰明過分，總覺他說話不大漂亮，非自己插嘴不可。但他終於講定了價錢；就送我上車。他給我揀定了靠車門的一張椅子；我將他給我做的紫毛大衣鋪好座位。他囑我路上小心，夜裏要警醒些，不要受涼。又囑託茶房好好照應我。我心裏暗笑他的迂；他們只認得錢，託他們直是白託！而且我這樣大年紀的人，難道還不能料理自己麼？唉，我現在想想，那時真是太聰明了</a:t>
            </a:r>
            <a:r>
              <a:rPr lang="zh-TW" altLang="zh-HK" dirty="0" smtClean="0">
                <a:latin typeface="標楷體" panose="03000509000000000000" pitchFamily="65" charset="-120"/>
                <a:ea typeface="標楷體" panose="03000509000000000000" pitchFamily="65" charset="-120"/>
              </a:rPr>
              <a:t>！</a:t>
            </a:r>
            <a:endParaRPr lang="zh-TW" altLang="zh-HK" sz="1600" b="1" dirty="0">
              <a:latin typeface="Arial Unicode MS" panose="020B0604020202020204" pitchFamily="34" charset="-120"/>
              <a:ea typeface="Arial Unicode MS" panose="020B0604020202020204" pitchFamily="34" charset="-120"/>
              <a:cs typeface="Arial Unicode MS" panose="020B0604020202020204" pitchFamily="34" charset="-120"/>
            </a:endParaRPr>
          </a:p>
          <a:p>
            <a:r>
              <a:rPr lang="en-US" altLang="zh-HK" dirty="0">
                <a:latin typeface="標楷體" panose="03000509000000000000" pitchFamily="65" charset="-120"/>
                <a:ea typeface="標楷體" panose="03000509000000000000" pitchFamily="65" charset="-120"/>
              </a:rPr>
              <a:t>	</a:t>
            </a:r>
            <a:r>
              <a:rPr lang="zh-TW" altLang="zh-HK" dirty="0">
                <a:latin typeface="標楷體" panose="03000509000000000000" pitchFamily="65" charset="-120"/>
                <a:ea typeface="標楷體" panose="03000509000000000000" pitchFamily="65" charset="-120"/>
              </a:rPr>
              <a:t>我說道：「爸爸，你走吧。」他望車外看了看，說：「我買幾個橘子去。你就在此地，不要走動。」我看那邊月臺的柵欄外有幾個賣東西的等著顧客。走到那邊月臺，須穿過鐵道，須跳下去又爬上去。父親是一個胖子，走過去自然要費事些。我本來要去的，他不肯，只好讓他去。我看見他戴著黑布小帽，穿著黑布大馬褂，深青布棉袍，蹣跚地走到鐵道邊，慢慢探身下去，尚不大難。可是他穿過鐵道，要爬上那邊月臺，就不容易了。他用兩手攀著上面，兩腳再向上縮，他肥胖的身子向左微傾，顯出努力的樣子。這時我看見他的背影，我的淚很快地流下來了。我趕緊拭乾了淚，怕他看見，也怕別人看見。我再向外看時，他已抱了朱紅的橘子望回走了。過鐵道時，他先將橘子散放在地上，自己慢慢爬下，再抱起橘子走。到這邊時，我趕緊去攙他。他和我走到車上，將橘子一股腦兒放在我的皮大衣上。於是撲撲衣上的泥土，心裏很輕鬆似的，過一會說：「我走了，到那邊來信！」我望著他走出去。他走了幾步，回過頭看見我，說：「進去吧，裏邊沒人。」等他的背影混入來來往往的人裏，再找不著了，我便進來坐下，我的眼淚又來了。</a:t>
            </a:r>
          </a:p>
        </p:txBody>
      </p:sp>
      <p:sp>
        <p:nvSpPr>
          <p:cNvPr id="5" name="圓角矩形 4"/>
          <p:cNvSpPr/>
          <p:nvPr/>
        </p:nvSpPr>
        <p:spPr>
          <a:xfrm>
            <a:off x="2280991" y="564292"/>
            <a:ext cx="502920" cy="377486"/>
          </a:xfrm>
          <a:prstGeom prst="roundRect">
            <a:avLst/>
          </a:prstGeom>
          <a:noFill/>
          <a:ln w="28575">
            <a:solidFill>
              <a:srgbClr val="FFE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圓角矩形 5"/>
          <p:cNvSpPr/>
          <p:nvPr/>
        </p:nvSpPr>
        <p:spPr>
          <a:xfrm>
            <a:off x="1818290" y="564292"/>
            <a:ext cx="987818" cy="377486"/>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 name="圓角矩形 6"/>
          <p:cNvSpPr/>
          <p:nvPr/>
        </p:nvSpPr>
        <p:spPr>
          <a:xfrm>
            <a:off x="2985856" y="606032"/>
            <a:ext cx="257341" cy="344361"/>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圓角矩形 7"/>
          <p:cNvSpPr/>
          <p:nvPr/>
        </p:nvSpPr>
        <p:spPr>
          <a:xfrm>
            <a:off x="7521868" y="606032"/>
            <a:ext cx="514683" cy="334156"/>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 name="圓角矩形 8"/>
          <p:cNvSpPr/>
          <p:nvPr/>
        </p:nvSpPr>
        <p:spPr>
          <a:xfrm>
            <a:off x="3895892" y="606033"/>
            <a:ext cx="257341" cy="344361"/>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0" name="群組 9"/>
          <p:cNvGrpSpPr/>
          <p:nvPr/>
        </p:nvGrpSpPr>
        <p:grpSpPr>
          <a:xfrm>
            <a:off x="409242" y="5576656"/>
            <a:ext cx="8384238" cy="575131"/>
            <a:chOff x="409242" y="5576656"/>
            <a:chExt cx="8384238" cy="575131"/>
          </a:xfrm>
        </p:grpSpPr>
        <p:sp>
          <p:nvSpPr>
            <p:cNvPr id="51" name="圓角矩形 50"/>
            <p:cNvSpPr/>
            <p:nvPr/>
          </p:nvSpPr>
          <p:spPr>
            <a:xfrm>
              <a:off x="7279623" y="5576656"/>
              <a:ext cx="1513857" cy="27033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2" name="圓角矩形 51"/>
            <p:cNvSpPr/>
            <p:nvPr/>
          </p:nvSpPr>
          <p:spPr>
            <a:xfrm>
              <a:off x="409242" y="5881455"/>
              <a:ext cx="6845283" cy="27033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2" name="群組 1"/>
          <p:cNvGrpSpPr/>
          <p:nvPr/>
        </p:nvGrpSpPr>
        <p:grpSpPr>
          <a:xfrm>
            <a:off x="409242" y="950395"/>
            <a:ext cx="8384237" cy="4374080"/>
            <a:chOff x="409242" y="950395"/>
            <a:chExt cx="8384237" cy="4374080"/>
          </a:xfrm>
        </p:grpSpPr>
        <p:sp>
          <p:nvSpPr>
            <p:cNvPr id="19" name="圓角矩形 18"/>
            <p:cNvSpPr/>
            <p:nvPr/>
          </p:nvSpPr>
          <p:spPr>
            <a:xfrm>
              <a:off x="1999917" y="950395"/>
              <a:ext cx="2631316" cy="287296"/>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圓角矩形 19"/>
            <p:cNvSpPr/>
            <p:nvPr/>
          </p:nvSpPr>
          <p:spPr>
            <a:xfrm>
              <a:off x="6610350" y="1208385"/>
              <a:ext cx="2183129" cy="278758"/>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1" name="圓角矩形 20"/>
            <p:cNvSpPr/>
            <p:nvPr/>
          </p:nvSpPr>
          <p:spPr>
            <a:xfrm>
              <a:off x="434340" y="1478173"/>
              <a:ext cx="8359139" cy="1117882"/>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圓角矩形 24"/>
            <p:cNvSpPr/>
            <p:nvPr/>
          </p:nvSpPr>
          <p:spPr>
            <a:xfrm>
              <a:off x="409242" y="3700947"/>
              <a:ext cx="8359139" cy="1623528"/>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6" name="圓角矩形 25"/>
            <p:cNvSpPr/>
            <p:nvPr/>
          </p:nvSpPr>
          <p:spPr>
            <a:xfrm>
              <a:off x="4829175" y="3422189"/>
              <a:ext cx="3939206" cy="278758"/>
            </a:xfrm>
            <a:prstGeom prst="roundRect">
              <a:avLst/>
            </a:prstGeom>
            <a:noFill/>
            <a:ln w="28575">
              <a:solidFill>
                <a:srgbClr val="417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Tree>
    <p:extLst>
      <p:ext uri="{BB962C8B-B14F-4D97-AF65-F5344CB8AC3E}">
        <p14:creationId xmlns:p14="http://schemas.microsoft.com/office/powerpoint/2010/main" val="233559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圖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71"/>
            <a:ext cx="9144000" cy="6862563"/>
          </a:xfrm>
          <a:prstGeom prst="rect">
            <a:avLst/>
          </a:prstGeom>
        </p:spPr>
      </p:pic>
      <p:sp>
        <p:nvSpPr>
          <p:cNvPr id="49" name="矩形 48"/>
          <p:cNvSpPr/>
          <p:nvPr/>
        </p:nvSpPr>
        <p:spPr>
          <a:xfrm>
            <a:off x="2396728" y="88488"/>
            <a:ext cx="4288353" cy="584775"/>
          </a:xfrm>
          <a:prstGeom prst="rect">
            <a:avLst/>
          </a:prstGeom>
        </p:spPr>
        <p:txBody>
          <a:bodyPr wrap="none">
            <a:spAutoFit/>
          </a:bodyPr>
          <a:lstStyle/>
          <a:p>
            <a:pPr algn="ctr"/>
            <a:r>
              <a:rPr lang="zh-TW" altLang="en-US" sz="3200" b="1" dirty="0">
                <a:latin typeface="標楷體" panose="03000509000000000000" pitchFamily="65" charset="-120"/>
                <a:ea typeface="標楷體" panose="03000509000000000000" pitchFamily="65" charset="-120"/>
                <a:sym typeface="Wingdings" pitchFamily="2" charset="2"/>
              </a:rPr>
              <a:t>記敍語體</a:t>
            </a:r>
            <a:r>
              <a:rPr lang="zh-TW" altLang="en-US" sz="3200" b="1" dirty="0" smtClean="0">
                <a:latin typeface="標楷體" panose="03000509000000000000" pitchFamily="65" charset="-120"/>
                <a:ea typeface="標楷體" panose="03000509000000000000" pitchFamily="65" charset="-120"/>
              </a:rPr>
              <a:t>的</a:t>
            </a:r>
            <a:r>
              <a:rPr lang="zh-TW" altLang="en-US" sz="3200" b="1" dirty="0">
                <a:latin typeface="標楷體" panose="03000509000000000000" pitchFamily="65" charset="-120"/>
                <a:ea typeface="標楷體" panose="03000509000000000000" pitchFamily="65" charset="-120"/>
              </a:rPr>
              <a:t>視覺組織圖</a:t>
            </a:r>
            <a:endParaRPr lang="zh-HK" altLang="en-US" sz="3200" dirty="0">
              <a:latin typeface="標楷體" panose="03000509000000000000" pitchFamily="65" charset="-120"/>
              <a:ea typeface="標楷體" panose="03000509000000000000" pitchFamily="65" charset="-120"/>
            </a:endParaRPr>
          </a:p>
        </p:txBody>
      </p:sp>
      <p:sp>
        <p:nvSpPr>
          <p:cNvPr id="53" name="矩形 52"/>
          <p:cNvSpPr/>
          <p:nvPr/>
        </p:nvSpPr>
        <p:spPr>
          <a:xfrm>
            <a:off x="4131104" y="646113"/>
            <a:ext cx="902811" cy="523220"/>
          </a:xfrm>
          <a:prstGeom prst="rect">
            <a:avLst/>
          </a:prstGeom>
        </p:spPr>
        <p:txBody>
          <a:bodyPr wrap="none">
            <a:spAutoFit/>
          </a:bodyPr>
          <a:lstStyle/>
          <a:p>
            <a:pPr algn="ctr"/>
            <a:r>
              <a:rPr lang="zh-HK" altLang="en-US" sz="2800" b="1" dirty="0">
                <a:latin typeface="標楷體" panose="03000509000000000000" pitchFamily="65" charset="-120"/>
                <a:ea typeface="標楷體" panose="03000509000000000000" pitchFamily="65" charset="-120"/>
              </a:rPr>
              <a:t>背影</a:t>
            </a:r>
          </a:p>
        </p:txBody>
      </p:sp>
      <p:sp>
        <p:nvSpPr>
          <p:cNvPr id="54" name="文字方塊 53"/>
          <p:cNvSpPr txBox="1"/>
          <p:nvPr/>
        </p:nvSpPr>
        <p:spPr>
          <a:xfrm>
            <a:off x="1499911" y="1561605"/>
            <a:ext cx="121058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那年冬天</a:t>
            </a:r>
            <a:endParaRPr lang="zh-HK" altLang="en-US" sz="2000" dirty="0">
              <a:latin typeface="標楷體" panose="03000509000000000000" pitchFamily="65" charset="-120"/>
              <a:ea typeface="標楷體" panose="03000509000000000000" pitchFamily="65" charset="-120"/>
            </a:endParaRPr>
          </a:p>
        </p:txBody>
      </p:sp>
      <p:sp>
        <p:nvSpPr>
          <p:cNvPr id="55" name="文字方塊 54"/>
          <p:cNvSpPr txBox="1"/>
          <p:nvPr/>
        </p:nvSpPr>
        <p:spPr>
          <a:xfrm>
            <a:off x="3913606" y="1561605"/>
            <a:ext cx="146706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徐州、南京</a:t>
            </a:r>
            <a:endParaRPr lang="en-US" altLang="zh-TW" sz="2000" dirty="0" smtClean="0">
              <a:latin typeface="標楷體" panose="03000509000000000000" pitchFamily="65" charset="-120"/>
              <a:ea typeface="標楷體" panose="03000509000000000000" pitchFamily="65" charset="-120"/>
            </a:endParaRPr>
          </a:p>
        </p:txBody>
      </p:sp>
      <p:sp>
        <p:nvSpPr>
          <p:cNvPr id="56" name="文字方塊 55"/>
          <p:cNvSpPr txBox="1"/>
          <p:nvPr/>
        </p:nvSpPr>
        <p:spPr>
          <a:xfrm>
            <a:off x="6583782" y="1561605"/>
            <a:ext cx="1210588" cy="400110"/>
          </a:xfrm>
          <a:prstGeom prst="rect">
            <a:avLst/>
          </a:prstGeom>
          <a:noFill/>
        </p:spPr>
        <p:txBody>
          <a:bodyPr wrap="none" rtlCol="0">
            <a:spAutoFit/>
          </a:bodyPr>
          <a:lstStyle/>
          <a:p>
            <a:pPr algn="ctr"/>
            <a:r>
              <a:rPr lang="zh-TW" altLang="en-US" sz="2000" dirty="0">
                <a:latin typeface="標楷體" panose="03000509000000000000" pitchFamily="65" charset="-120"/>
                <a:ea typeface="標楷體" panose="03000509000000000000" pitchFamily="65" charset="-120"/>
              </a:rPr>
              <a:t>我</a:t>
            </a:r>
            <a:r>
              <a:rPr lang="zh-TW" altLang="en-US" sz="2000" dirty="0" smtClean="0">
                <a:latin typeface="標楷體" panose="03000509000000000000" pitchFamily="65" charset="-120"/>
                <a:ea typeface="標楷體" panose="03000509000000000000" pitchFamily="65" charset="-120"/>
              </a:rPr>
              <a:t>、父親</a:t>
            </a:r>
            <a:endParaRPr lang="zh-HK" altLang="en-US" sz="2000" dirty="0">
              <a:latin typeface="標楷體" panose="03000509000000000000" pitchFamily="65" charset="-120"/>
              <a:ea typeface="標楷體" panose="03000509000000000000" pitchFamily="65" charset="-120"/>
            </a:endParaRPr>
          </a:p>
        </p:txBody>
      </p:sp>
      <p:sp>
        <p:nvSpPr>
          <p:cNvPr id="57" name="文字方塊 56"/>
          <p:cNvSpPr txBox="1"/>
          <p:nvPr/>
        </p:nvSpPr>
        <p:spPr>
          <a:xfrm>
            <a:off x="2087852" y="2770735"/>
            <a:ext cx="1107996"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那年冬天</a:t>
            </a:r>
            <a:endParaRPr lang="zh-HK" altLang="en-US" dirty="0">
              <a:latin typeface="標楷體" panose="03000509000000000000" pitchFamily="65" charset="-120"/>
              <a:ea typeface="標楷體" panose="03000509000000000000" pitchFamily="65" charset="-120"/>
            </a:endParaRPr>
          </a:p>
        </p:txBody>
      </p:sp>
      <p:sp>
        <p:nvSpPr>
          <p:cNvPr id="58" name="矩形 57"/>
          <p:cNvSpPr/>
          <p:nvPr/>
        </p:nvSpPr>
        <p:spPr>
          <a:xfrm>
            <a:off x="2318684" y="3220420"/>
            <a:ext cx="646331" cy="369332"/>
          </a:xfrm>
          <a:prstGeom prst="rect">
            <a:avLst/>
          </a:prstGeom>
        </p:spPr>
        <p:txBody>
          <a:bodyPr wrap="none">
            <a:spAutoFit/>
          </a:bodyPr>
          <a:lstStyle/>
          <a:p>
            <a:pPr algn="ctr"/>
            <a:r>
              <a:rPr lang="zh-HK" altLang="en-US" dirty="0">
                <a:latin typeface="標楷體" panose="03000509000000000000" pitchFamily="65" charset="-120"/>
                <a:ea typeface="標楷體" panose="03000509000000000000" pitchFamily="65" charset="-120"/>
              </a:rPr>
              <a:t>徐州</a:t>
            </a:r>
          </a:p>
        </p:txBody>
      </p:sp>
      <p:sp>
        <p:nvSpPr>
          <p:cNvPr id="59" name="文字方塊 58"/>
          <p:cNvSpPr txBox="1"/>
          <p:nvPr/>
        </p:nvSpPr>
        <p:spPr>
          <a:xfrm>
            <a:off x="2087852" y="3660549"/>
            <a:ext cx="1107996"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a:t>
            </a:r>
            <a:r>
              <a:rPr lang="zh-TW" altLang="en-US" dirty="0" smtClean="0">
                <a:latin typeface="標楷體" panose="03000509000000000000" pitchFamily="65" charset="-120"/>
                <a:ea typeface="標楷體" panose="03000509000000000000" pitchFamily="65" charset="-120"/>
              </a:rPr>
              <a:t>、父親</a:t>
            </a:r>
            <a:endParaRPr lang="zh-HK" altLang="en-US" dirty="0">
              <a:latin typeface="標楷體" panose="03000509000000000000" pitchFamily="65" charset="-120"/>
              <a:ea typeface="標楷體" panose="03000509000000000000" pitchFamily="65" charset="-120"/>
            </a:endParaRPr>
          </a:p>
        </p:txBody>
      </p:sp>
      <p:sp>
        <p:nvSpPr>
          <p:cNvPr id="64" name="矩形 63"/>
          <p:cNvSpPr/>
          <p:nvPr/>
        </p:nvSpPr>
        <p:spPr>
          <a:xfrm>
            <a:off x="1716024" y="5467133"/>
            <a:ext cx="1877437" cy="276999"/>
          </a:xfrm>
          <a:prstGeom prst="rect">
            <a:avLst/>
          </a:prstGeom>
        </p:spPr>
        <p:txBody>
          <a:bodyPr wrap="none">
            <a:spAutoFit/>
          </a:bodyPr>
          <a:lstStyle/>
          <a:p>
            <a:r>
              <a:rPr lang="zh-TW" altLang="en-US" sz="1200" dirty="0" smtClean="0">
                <a:latin typeface="標楷體" panose="03000509000000000000" pitchFamily="65" charset="-120"/>
                <a:ea typeface="標楷體" panose="03000509000000000000" pitchFamily="65" charset="-120"/>
              </a:rPr>
              <a:t>辦完喪事後與父往南京去</a:t>
            </a:r>
            <a:endParaRPr lang="zh-HK" altLang="en-US" sz="1200" dirty="0">
              <a:latin typeface="標楷體" panose="03000509000000000000" pitchFamily="65" charset="-120"/>
              <a:ea typeface="標楷體" panose="03000509000000000000" pitchFamily="65" charset="-120"/>
            </a:endParaRPr>
          </a:p>
        </p:txBody>
      </p:sp>
      <p:sp>
        <p:nvSpPr>
          <p:cNvPr id="68" name="矩形 67"/>
          <p:cNvSpPr/>
          <p:nvPr/>
        </p:nvSpPr>
        <p:spPr>
          <a:xfrm>
            <a:off x="4151063" y="3217040"/>
            <a:ext cx="646331" cy="369332"/>
          </a:xfrm>
          <a:prstGeom prst="rect">
            <a:avLst/>
          </a:prstGeom>
        </p:spPr>
        <p:txBody>
          <a:bodyPr wrap="none">
            <a:spAutoFit/>
          </a:bodyPr>
          <a:lstStyle/>
          <a:p>
            <a:pPr algn="ctr"/>
            <a:r>
              <a:rPr lang="zh-TW" altLang="en-US" dirty="0">
                <a:latin typeface="標楷體" panose="03000509000000000000" pitchFamily="65" charset="-120"/>
                <a:ea typeface="標楷體" panose="03000509000000000000" pitchFamily="65" charset="-120"/>
              </a:rPr>
              <a:t>南京</a:t>
            </a:r>
            <a:endParaRPr lang="zh-HK" altLang="en-US" dirty="0">
              <a:latin typeface="標楷體" panose="03000509000000000000" pitchFamily="65" charset="-120"/>
              <a:ea typeface="標楷體" panose="03000509000000000000" pitchFamily="65" charset="-120"/>
            </a:endParaRPr>
          </a:p>
        </p:txBody>
      </p:sp>
      <p:sp>
        <p:nvSpPr>
          <p:cNvPr id="69" name="文字方塊 68"/>
          <p:cNvSpPr txBox="1"/>
          <p:nvPr/>
        </p:nvSpPr>
        <p:spPr>
          <a:xfrm>
            <a:off x="3573982" y="3657169"/>
            <a:ext cx="1800494"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我、父親、茶房</a:t>
            </a:r>
            <a:endParaRPr lang="zh-HK" altLang="en-US" dirty="0">
              <a:latin typeface="標楷體" panose="03000509000000000000" pitchFamily="65" charset="-120"/>
              <a:ea typeface="標楷體" panose="03000509000000000000" pitchFamily="65" charset="-120"/>
            </a:endParaRPr>
          </a:p>
        </p:txBody>
      </p:sp>
      <p:sp>
        <p:nvSpPr>
          <p:cNvPr id="72" name="矩形 71"/>
          <p:cNvSpPr/>
          <p:nvPr/>
        </p:nvSpPr>
        <p:spPr>
          <a:xfrm>
            <a:off x="3554361" y="5374801"/>
            <a:ext cx="1781167" cy="461665"/>
          </a:xfrm>
          <a:prstGeom prst="rect">
            <a:avLst/>
          </a:prstGeom>
        </p:spPr>
        <p:txBody>
          <a:bodyPr wrap="square">
            <a:spAutoFit/>
          </a:bodyPr>
          <a:lstStyle/>
          <a:p>
            <a:r>
              <a:rPr lang="zh-TW" altLang="en-US" sz="1200" dirty="0">
                <a:latin typeface="標楷體" panose="03000509000000000000" pitchFamily="65" charset="-120"/>
                <a:ea typeface="標楷體" panose="03000509000000000000" pitchFamily="65" charset="-120"/>
              </a:rPr>
              <a:t>父親堅持自己送我</a:t>
            </a:r>
            <a:r>
              <a:rPr lang="zh-TW" altLang="en-US" sz="1200" dirty="0" smtClean="0">
                <a:latin typeface="標楷體" panose="03000509000000000000" pitchFamily="65" charset="-120"/>
                <a:ea typeface="標楷體" panose="03000509000000000000" pitchFamily="65" charset="-120"/>
              </a:rPr>
              <a:t>到</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車站</a:t>
            </a:r>
            <a:r>
              <a:rPr lang="zh-TW" altLang="en-US" sz="1200" dirty="0">
                <a:latin typeface="標楷體" panose="03000509000000000000" pitchFamily="65" charset="-120"/>
                <a:ea typeface="標楷體" panose="03000509000000000000" pitchFamily="65" charset="-120"/>
              </a:rPr>
              <a:t>去</a:t>
            </a:r>
          </a:p>
        </p:txBody>
      </p:sp>
      <p:sp>
        <p:nvSpPr>
          <p:cNvPr id="74" name="文字方塊 73"/>
          <p:cNvSpPr txBox="1"/>
          <p:nvPr/>
        </p:nvSpPr>
        <p:spPr>
          <a:xfrm>
            <a:off x="3564493" y="4492207"/>
            <a:ext cx="1807237" cy="369332"/>
          </a:xfrm>
          <a:prstGeom prst="rect">
            <a:avLst/>
          </a:prstGeom>
          <a:noFill/>
        </p:spPr>
        <p:txBody>
          <a:bodyPr wrap="square" rtlCol="0">
            <a:spAutoFit/>
          </a:bodyPr>
          <a:lstStyle/>
          <a:p>
            <a:pPr algn="ctr"/>
            <a:r>
              <a:rPr lang="en-US" altLang="zh-TW" dirty="0"/>
              <a:t>/</a:t>
            </a:r>
            <a:endParaRPr lang="zh-HK" altLang="en-US" dirty="0"/>
          </a:p>
        </p:txBody>
      </p:sp>
      <p:grpSp>
        <p:nvGrpSpPr>
          <p:cNvPr id="3" name="群組 2"/>
          <p:cNvGrpSpPr/>
          <p:nvPr/>
        </p:nvGrpSpPr>
        <p:grpSpPr>
          <a:xfrm>
            <a:off x="5402553" y="2767355"/>
            <a:ext cx="1800494" cy="1259146"/>
            <a:chOff x="5402553" y="2767355"/>
            <a:chExt cx="1800494" cy="1259146"/>
          </a:xfrm>
        </p:grpSpPr>
        <p:sp>
          <p:nvSpPr>
            <p:cNvPr id="75" name="文字方塊 74"/>
            <p:cNvSpPr txBox="1"/>
            <p:nvPr/>
          </p:nvSpPr>
          <p:spPr>
            <a:xfrm>
              <a:off x="5748803" y="2767355"/>
              <a:ext cx="1107997"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進了車站</a:t>
              </a:r>
              <a:endParaRPr lang="zh-HK" altLang="en-US" dirty="0">
                <a:latin typeface="標楷體" panose="03000509000000000000" pitchFamily="65" charset="-120"/>
                <a:ea typeface="標楷體" panose="03000509000000000000" pitchFamily="65" charset="-120"/>
              </a:endParaRPr>
            </a:p>
          </p:txBody>
        </p:sp>
        <p:sp>
          <p:nvSpPr>
            <p:cNvPr id="76" name="矩形 75"/>
            <p:cNvSpPr/>
            <p:nvPr/>
          </p:nvSpPr>
          <p:spPr>
            <a:xfrm>
              <a:off x="5979634" y="3217040"/>
              <a:ext cx="646332" cy="369332"/>
            </a:xfrm>
            <a:prstGeom prst="rect">
              <a:avLst/>
            </a:prstGeom>
          </p:spPr>
          <p:txBody>
            <a:bodyPr wrap="none">
              <a:spAutoFit/>
            </a:bodyPr>
            <a:lstStyle/>
            <a:p>
              <a:pPr algn="ctr"/>
              <a:r>
                <a:rPr lang="zh-TW" altLang="en-US" dirty="0" smtClean="0">
                  <a:latin typeface="標楷體" panose="03000509000000000000" pitchFamily="65" charset="-120"/>
                  <a:ea typeface="標楷體" panose="03000509000000000000" pitchFamily="65" charset="-120"/>
                </a:rPr>
                <a:t>車站</a:t>
              </a:r>
              <a:endParaRPr lang="zh-HK" altLang="en-US" dirty="0">
                <a:latin typeface="標楷體" panose="03000509000000000000" pitchFamily="65" charset="-120"/>
                <a:ea typeface="標楷體" panose="03000509000000000000" pitchFamily="65" charset="-120"/>
              </a:endParaRPr>
            </a:p>
          </p:txBody>
        </p:sp>
        <p:sp>
          <p:nvSpPr>
            <p:cNvPr id="77" name="文字方塊 76"/>
            <p:cNvSpPr txBox="1"/>
            <p:nvPr/>
          </p:nvSpPr>
          <p:spPr>
            <a:xfrm>
              <a:off x="5402553" y="3657169"/>
              <a:ext cx="1800494"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我、父親、腳夫</a:t>
              </a:r>
              <a:endParaRPr lang="zh-HK" altLang="en-US" dirty="0">
                <a:latin typeface="標楷體" panose="03000509000000000000" pitchFamily="65" charset="-120"/>
                <a:ea typeface="標楷體" panose="03000509000000000000" pitchFamily="65" charset="-120"/>
              </a:endParaRPr>
            </a:p>
          </p:txBody>
        </p:sp>
      </p:grpSp>
      <p:sp>
        <p:nvSpPr>
          <p:cNvPr id="78" name="矩形 77"/>
          <p:cNvSpPr/>
          <p:nvPr/>
        </p:nvSpPr>
        <p:spPr>
          <a:xfrm>
            <a:off x="5402552" y="3990023"/>
            <a:ext cx="1620957" cy="523220"/>
          </a:xfrm>
          <a:prstGeom prst="rect">
            <a:avLst/>
          </a:prstGeom>
        </p:spPr>
        <p:txBody>
          <a:bodyPr wrap="none">
            <a:spAutoFit/>
          </a:bodyPr>
          <a:lstStyle/>
          <a:p>
            <a:r>
              <a:rPr lang="zh-TW" altLang="en-US" sz="1400" dirty="0">
                <a:latin typeface="標楷體" panose="03000509000000000000" pitchFamily="65" charset="-120"/>
                <a:ea typeface="標楷體" panose="03000509000000000000" pitchFamily="65" charset="-120"/>
              </a:rPr>
              <a:t>父親送我乘火車</a:t>
            </a:r>
            <a:r>
              <a:rPr lang="zh-TW" altLang="en-US" sz="1400" dirty="0" smtClean="0">
                <a:latin typeface="標楷體" panose="03000509000000000000" pitchFamily="65" charset="-120"/>
                <a:ea typeface="標楷體" panose="03000509000000000000" pitchFamily="65" charset="-120"/>
              </a:rPr>
              <a:t>往</a:t>
            </a:r>
            <a:r>
              <a:rPr lang="en-US" altLang="zh-TW" sz="1400" dirty="0" smtClean="0">
                <a:latin typeface="標楷體" panose="03000509000000000000" pitchFamily="65" charset="-120"/>
                <a:ea typeface="標楷體" panose="03000509000000000000" pitchFamily="65" charset="-120"/>
              </a:rPr>
              <a:t/>
            </a:r>
            <a:br>
              <a:rPr lang="en-US" altLang="zh-TW" sz="1400" dirty="0" smtClean="0">
                <a:latin typeface="標楷體" panose="03000509000000000000" pitchFamily="65" charset="-120"/>
                <a:ea typeface="標楷體" panose="03000509000000000000" pitchFamily="65" charset="-120"/>
              </a:rPr>
            </a:br>
            <a:r>
              <a:rPr lang="zh-TW" altLang="en-US" sz="1400" dirty="0" smtClean="0">
                <a:latin typeface="標楷體" panose="03000509000000000000" pitchFamily="65" charset="-120"/>
                <a:ea typeface="標楷體" panose="03000509000000000000" pitchFamily="65" charset="-120"/>
              </a:rPr>
              <a:t>北京</a:t>
            </a:r>
            <a:r>
              <a:rPr lang="zh-TW" altLang="en-US" sz="1400" dirty="0">
                <a:latin typeface="標楷體" panose="03000509000000000000" pitchFamily="65" charset="-120"/>
                <a:ea typeface="標楷體" panose="03000509000000000000" pitchFamily="65" charset="-120"/>
              </a:rPr>
              <a:t>去</a:t>
            </a:r>
            <a:endParaRPr lang="zh-HK" altLang="en-US" sz="1400" dirty="0">
              <a:latin typeface="標楷體" panose="03000509000000000000" pitchFamily="65" charset="-120"/>
              <a:ea typeface="標楷體" panose="03000509000000000000" pitchFamily="65" charset="-120"/>
            </a:endParaRPr>
          </a:p>
        </p:txBody>
      </p:sp>
      <p:sp>
        <p:nvSpPr>
          <p:cNvPr id="79" name="文字方塊 78"/>
          <p:cNvSpPr txBox="1"/>
          <p:nvPr/>
        </p:nvSpPr>
        <p:spPr>
          <a:xfrm>
            <a:off x="5294581" y="4943913"/>
            <a:ext cx="2014615" cy="400110"/>
          </a:xfrm>
          <a:prstGeom prst="rect">
            <a:avLst/>
          </a:prstGeom>
          <a:noFill/>
        </p:spPr>
        <p:txBody>
          <a:bodyPr wrap="square" rtlCol="0">
            <a:spAutoFit/>
          </a:bodyPr>
          <a:lstStyle/>
          <a:p>
            <a:r>
              <a:rPr lang="zh-TW" altLang="en-US" sz="1000" dirty="0">
                <a:latin typeface="標楷體" panose="03000509000000000000" pitchFamily="65" charset="-120"/>
                <a:ea typeface="標楷體" panose="03000509000000000000" pitchFamily="65" charset="-120"/>
              </a:rPr>
              <a:t>父親送行時事事細心照顧</a:t>
            </a:r>
            <a:r>
              <a:rPr lang="zh-TW" altLang="en-US" sz="1000" dirty="0" smtClean="0">
                <a:latin typeface="標楷體" panose="03000509000000000000" pitchFamily="65" charset="-120"/>
                <a:ea typeface="標楷體" panose="03000509000000000000" pitchFamily="65" charset="-120"/>
              </a:rPr>
              <a:t>，及後不辭勞苦地穿過鐵道</a:t>
            </a:r>
            <a:r>
              <a:rPr lang="zh-TW" altLang="en-US" sz="1000" dirty="0">
                <a:latin typeface="標楷體" panose="03000509000000000000" pitchFamily="65" charset="-120"/>
                <a:ea typeface="標楷體" panose="03000509000000000000" pitchFamily="65" charset="-120"/>
              </a:rPr>
              <a:t>買橘子給我</a:t>
            </a:r>
            <a:endParaRPr lang="zh-HK" altLang="en-US" sz="1000" dirty="0">
              <a:latin typeface="標楷體" panose="03000509000000000000" pitchFamily="65" charset="-120"/>
              <a:ea typeface="標楷體" panose="03000509000000000000" pitchFamily="65" charset="-120"/>
            </a:endParaRPr>
          </a:p>
        </p:txBody>
      </p:sp>
      <p:sp>
        <p:nvSpPr>
          <p:cNvPr id="80" name="矩形 79"/>
          <p:cNvSpPr/>
          <p:nvPr/>
        </p:nvSpPr>
        <p:spPr>
          <a:xfrm>
            <a:off x="5286227" y="5374801"/>
            <a:ext cx="2031325" cy="461665"/>
          </a:xfrm>
          <a:prstGeom prst="rect">
            <a:avLst/>
          </a:prstGeom>
        </p:spPr>
        <p:txBody>
          <a:bodyPr wrap="none">
            <a:spAutoFit/>
          </a:bodyPr>
          <a:lstStyle/>
          <a:p>
            <a:r>
              <a:rPr lang="zh-TW" altLang="en-US" sz="1200" dirty="0">
                <a:latin typeface="標楷體" panose="03000509000000000000" pitchFamily="65" charset="-120"/>
                <a:ea typeface="標楷體" panose="03000509000000000000" pitchFamily="65" charset="-120"/>
              </a:rPr>
              <a:t>當看到父親離開車站時</a:t>
            </a:r>
            <a:r>
              <a:rPr lang="zh-TW" altLang="en-US" sz="1200" dirty="0" smtClean="0">
                <a:latin typeface="標楷體" panose="03000509000000000000" pitchFamily="65" charset="-120"/>
                <a:ea typeface="標楷體" panose="03000509000000000000" pitchFamily="65" charset="-120"/>
              </a:rPr>
              <a:t>的背</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影，我</a:t>
            </a:r>
            <a:r>
              <a:rPr lang="zh-TW" altLang="en-US" sz="1200" dirty="0">
                <a:latin typeface="標楷體" panose="03000509000000000000" pitchFamily="65" charset="-120"/>
                <a:ea typeface="標楷體" panose="03000509000000000000" pitchFamily="65" charset="-120"/>
              </a:rPr>
              <a:t>的眼淚又流下</a:t>
            </a:r>
            <a:r>
              <a:rPr lang="zh-TW" altLang="en-US" sz="1200" dirty="0" smtClean="0">
                <a:latin typeface="標楷體" panose="03000509000000000000" pitchFamily="65" charset="-120"/>
                <a:ea typeface="標楷體" panose="03000509000000000000" pitchFamily="65" charset="-120"/>
              </a:rPr>
              <a:t>來</a:t>
            </a:r>
            <a:r>
              <a:rPr lang="zh-TW" altLang="en-US" sz="1200" dirty="0">
                <a:latin typeface="標楷體" panose="03000509000000000000" pitchFamily="65" charset="-120"/>
                <a:ea typeface="標楷體" panose="03000509000000000000" pitchFamily="65" charset="-120"/>
              </a:rPr>
              <a:t>了</a:t>
            </a:r>
          </a:p>
        </p:txBody>
      </p:sp>
      <p:sp>
        <p:nvSpPr>
          <p:cNvPr id="82" name="文字方塊 81"/>
          <p:cNvSpPr txBox="1"/>
          <p:nvPr/>
        </p:nvSpPr>
        <p:spPr>
          <a:xfrm>
            <a:off x="5337389" y="4522593"/>
            <a:ext cx="1861048"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認為父親不明智</a:t>
            </a:r>
            <a:endParaRPr lang="zh-HK" altLang="en-US" sz="1200" dirty="0"/>
          </a:p>
        </p:txBody>
      </p:sp>
      <p:sp>
        <p:nvSpPr>
          <p:cNvPr id="32" name="文字方塊 31"/>
          <p:cNvSpPr txBox="1"/>
          <p:nvPr/>
        </p:nvSpPr>
        <p:spPr>
          <a:xfrm>
            <a:off x="3922318" y="2767355"/>
            <a:ext cx="1107996" cy="369332"/>
          </a:xfrm>
          <a:prstGeom prst="rect">
            <a:avLst/>
          </a:prstGeom>
          <a:noFill/>
        </p:spPr>
        <p:txBody>
          <a:bodyPr wrap="none" rtlCol="0">
            <a:spAutoFit/>
          </a:bodyPr>
          <a:lstStyle/>
          <a:p>
            <a:pPr algn="ctr"/>
            <a:r>
              <a:rPr lang="zh-TW" altLang="zh-HK" dirty="0">
                <a:latin typeface="標楷體" panose="03000509000000000000" pitchFamily="65" charset="-120"/>
                <a:ea typeface="標楷體" panose="03000509000000000000" pitchFamily="65" charset="-120"/>
              </a:rPr>
              <a:t>到</a:t>
            </a:r>
            <a:r>
              <a:rPr lang="zh-TW" altLang="zh-HK" u="sng" dirty="0">
                <a:latin typeface="標楷體" panose="03000509000000000000" pitchFamily="65" charset="-120"/>
                <a:ea typeface="標楷體" panose="03000509000000000000" pitchFamily="65" charset="-120"/>
              </a:rPr>
              <a:t>南京</a:t>
            </a:r>
            <a:r>
              <a:rPr lang="zh-TW" altLang="zh-HK" dirty="0">
                <a:latin typeface="標楷體" panose="03000509000000000000" pitchFamily="65" charset="-120"/>
                <a:ea typeface="標楷體" panose="03000509000000000000" pitchFamily="65" charset="-120"/>
              </a:rPr>
              <a:t>時</a:t>
            </a:r>
            <a:endParaRPr lang="zh-HK" altLang="en-US" dirty="0">
              <a:latin typeface="標楷體" panose="03000509000000000000" pitchFamily="65" charset="-120"/>
              <a:ea typeface="標楷體" panose="03000509000000000000" pitchFamily="65" charset="-120"/>
            </a:endParaRPr>
          </a:p>
        </p:txBody>
      </p:sp>
      <p:sp>
        <p:nvSpPr>
          <p:cNvPr id="33" name="矩形 32"/>
          <p:cNvSpPr/>
          <p:nvPr/>
        </p:nvSpPr>
        <p:spPr>
          <a:xfrm>
            <a:off x="3900408" y="4113983"/>
            <a:ext cx="902811" cy="307777"/>
          </a:xfrm>
          <a:prstGeom prst="rect">
            <a:avLst/>
          </a:prstGeom>
        </p:spPr>
        <p:txBody>
          <a:bodyPr wrap="none">
            <a:spAutoFit/>
          </a:bodyPr>
          <a:lstStyle/>
          <a:p>
            <a:r>
              <a:rPr lang="zh-TW" altLang="en-US" sz="1400" dirty="0" smtClean="0">
                <a:latin typeface="標楷體" panose="03000509000000000000" pitchFamily="65" charset="-120"/>
                <a:ea typeface="標楷體" panose="03000509000000000000" pitchFamily="65" charset="-120"/>
              </a:rPr>
              <a:t>上車北去</a:t>
            </a:r>
            <a:endParaRPr lang="zh-HK" altLang="en-US" sz="1400" dirty="0">
              <a:latin typeface="標楷體" panose="03000509000000000000" pitchFamily="65" charset="-120"/>
              <a:ea typeface="標楷體" panose="03000509000000000000" pitchFamily="65" charset="-120"/>
            </a:endParaRPr>
          </a:p>
        </p:txBody>
      </p:sp>
      <p:sp>
        <p:nvSpPr>
          <p:cNvPr id="35" name="文字方塊 34"/>
          <p:cNvSpPr txBox="1"/>
          <p:nvPr/>
        </p:nvSpPr>
        <p:spPr>
          <a:xfrm>
            <a:off x="3554362" y="5891060"/>
            <a:ext cx="1781166"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感父親過份擔心</a:t>
            </a:r>
            <a:endParaRPr lang="zh-HK" altLang="en-US" sz="1200" dirty="0">
              <a:latin typeface="標楷體" panose="03000509000000000000" pitchFamily="65" charset="-120"/>
              <a:ea typeface="標楷體" panose="03000509000000000000" pitchFamily="65" charset="-120"/>
            </a:endParaRPr>
          </a:p>
        </p:txBody>
      </p:sp>
      <p:sp>
        <p:nvSpPr>
          <p:cNvPr id="37" name="文字方塊 36"/>
          <p:cNvSpPr txBox="1"/>
          <p:nvPr/>
        </p:nvSpPr>
        <p:spPr>
          <a:xfrm>
            <a:off x="5285399" y="5881436"/>
            <a:ext cx="1969012" cy="400110"/>
          </a:xfrm>
          <a:prstGeom prst="rect">
            <a:avLst/>
          </a:prstGeom>
          <a:noFill/>
        </p:spPr>
        <p:txBody>
          <a:bodyPr wrap="square" rtlCol="0">
            <a:spAutoFit/>
          </a:bodyPr>
          <a:lstStyle/>
          <a:p>
            <a:pPr algn="ctr">
              <a:defRPr/>
            </a:pPr>
            <a:r>
              <a:rPr lang="en-US" altLang="zh-TW"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latin typeface="標楷體" panose="03000509000000000000" pitchFamily="65" charset="-120"/>
              <a:ea typeface="標楷體" panose="03000509000000000000" pitchFamily="65" charset="-120"/>
            </a:endParaRPr>
          </a:p>
        </p:txBody>
      </p:sp>
      <p:sp>
        <p:nvSpPr>
          <p:cNvPr id="36" name="矩形 35"/>
          <p:cNvSpPr/>
          <p:nvPr/>
        </p:nvSpPr>
        <p:spPr>
          <a:xfrm>
            <a:off x="1816067" y="4049123"/>
            <a:ext cx="1585776" cy="461665"/>
          </a:xfrm>
          <a:prstGeom prst="rect">
            <a:avLst/>
          </a:prstGeom>
        </p:spPr>
        <p:txBody>
          <a:bodyPr wrap="square">
            <a:spAutoFit/>
          </a:bodyPr>
          <a:lstStyle/>
          <a:p>
            <a:r>
              <a:rPr lang="zh-TW" altLang="en-US" sz="1200" dirty="0" smtClean="0">
                <a:latin typeface="標楷體" panose="03000509000000000000" pitchFamily="65" charset="-120"/>
                <a:ea typeface="標楷體" panose="03000509000000000000" pitchFamily="65" charset="-120"/>
              </a:rPr>
              <a:t>祖母死了，我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zh-HK" sz="1200" dirty="0" smtClean="0">
                <a:latin typeface="標楷體" panose="03000509000000000000" pitchFamily="65" charset="-120"/>
                <a:ea typeface="標楷體" panose="03000509000000000000" pitchFamily="65" charset="-120"/>
              </a:rPr>
              <a:t>跟著父親</a:t>
            </a:r>
            <a:r>
              <a:rPr lang="zh-TW" altLang="zh-HK" sz="1200" dirty="0">
                <a:latin typeface="標楷體" panose="03000509000000000000" pitchFamily="65" charset="-120"/>
                <a:ea typeface="標楷體" panose="03000509000000000000" pitchFamily="65" charset="-120"/>
              </a:rPr>
              <a:t>奔喪</a:t>
            </a:r>
            <a:r>
              <a:rPr lang="zh-TW" altLang="zh-HK" sz="1200" dirty="0" smtClean="0">
                <a:latin typeface="標楷體" panose="03000509000000000000" pitchFamily="65" charset="-120"/>
                <a:ea typeface="標楷體" panose="03000509000000000000" pitchFamily="65" charset="-120"/>
              </a:rPr>
              <a:t>回家</a:t>
            </a:r>
            <a:r>
              <a:rPr lang="zh-TW" altLang="en-US" sz="1200" dirty="0" smtClean="0">
                <a:latin typeface="標楷體" panose="03000509000000000000" pitchFamily="65" charset="-120"/>
                <a:ea typeface="標楷體" panose="03000509000000000000" pitchFamily="65" charset="-120"/>
              </a:rPr>
              <a:t>。</a:t>
            </a:r>
            <a:endParaRPr lang="zh-HK" altLang="en-US" sz="1400" dirty="0">
              <a:latin typeface="標楷體" panose="03000509000000000000" pitchFamily="65" charset="-120"/>
              <a:ea typeface="標楷體" panose="03000509000000000000" pitchFamily="65" charset="-120"/>
            </a:endParaRPr>
          </a:p>
        </p:txBody>
      </p:sp>
      <p:sp>
        <p:nvSpPr>
          <p:cNvPr id="38" name="文字方塊 37"/>
          <p:cNvSpPr txBox="1"/>
          <p:nvPr/>
        </p:nvSpPr>
        <p:spPr>
          <a:xfrm>
            <a:off x="1663712" y="4913136"/>
            <a:ext cx="1897157" cy="461665"/>
          </a:xfrm>
          <a:prstGeom prst="rect">
            <a:avLst/>
          </a:prstGeom>
          <a:noFill/>
        </p:spPr>
        <p:txBody>
          <a:bodyPr wrap="square" rtlCol="0">
            <a:spAutoFit/>
          </a:bodyPr>
          <a:lstStyle/>
          <a:p>
            <a:r>
              <a:rPr lang="zh-TW" altLang="en-US" sz="1200" dirty="0" smtClean="0">
                <a:latin typeface="標楷體" panose="03000509000000000000" pitchFamily="65" charset="-120"/>
                <a:ea typeface="標楷體" panose="03000509000000000000" pitchFamily="65" charset="-120"/>
              </a:rPr>
              <a:t>回家變賣典</a:t>
            </a:r>
            <a:r>
              <a:rPr lang="zh-TW" altLang="en-US" sz="1200" dirty="0">
                <a:latin typeface="標楷體" panose="03000509000000000000" pitchFamily="65" charset="-120"/>
                <a:ea typeface="標楷體" panose="03000509000000000000" pitchFamily="65" charset="-120"/>
              </a:rPr>
              <a:t>質償還</a:t>
            </a:r>
            <a:r>
              <a:rPr lang="zh-TW" altLang="en-US" sz="1200" dirty="0" smtClean="0">
                <a:latin typeface="標楷體" panose="03000509000000000000" pitchFamily="65" charset="-120"/>
                <a:ea typeface="標楷體" panose="03000509000000000000" pitchFamily="65" charset="-120"/>
              </a:rPr>
              <a:t>虧空及借錢辦喪事</a:t>
            </a:r>
            <a:endParaRPr lang="zh-HK" altLang="en-US" sz="1200" dirty="0">
              <a:latin typeface="標楷體" panose="03000509000000000000" pitchFamily="65" charset="-120"/>
              <a:ea typeface="標楷體" panose="03000509000000000000" pitchFamily="65" charset="-120"/>
            </a:endParaRPr>
          </a:p>
        </p:txBody>
      </p:sp>
      <p:sp>
        <p:nvSpPr>
          <p:cNvPr id="39" name="文字方塊 38"/>
          <p:cNvSpPr txBox="1"/>
          <p:nvPr/>
        </p:nvSpPr>
        <p:spPr>
          <a:xfrm>
            <a:off x="1670553" y="4510788"/>
            <a:ext cx="180723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傷心</a:t>
            </a:r>
            <a:r>
              <a:rPr lang="en-US" altLang="zh-TW" dirty="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sp>
        <p:nvSpPr>
          <p:cNvPr id="41" name="文字方塊 40"/>
          <p:cNvSpPr txBox="1"/>
          <p:nvPr/>
        </p:nvSpPr>
        <p:spPr>
          <a:xfrm>
            <a:off x="1763871" y="5891502"/>
            <a:ext cx="1713919" cy="276999"/>
          </a:xfrm>
          <a:prstGeom prst="rect">
            <a:avLst/>
          </a:prstGeom>
          <a:noFill/>
        </p:spPr>
        <p:txBody>
          <a:bodyPr wrap="square" rtlCol="0">
            <a:spAutoFit/>
          </a:bodyPr>
          <a:lstStyle/>
          <a:p>
            <a:pPr algn="ctr"/>
            <a:r>
              <a:rPr lang="zh-TW" altLang="en-US" sz="1200" dirty="0">
                <a:latin typeface="標楷體" panose="03000509000000000000" pitchFamily="65" charset="-120"/>
                <a:ea typeface="標楷體" panose="03000509000000000000" pitchFamily="65" charset="-120"/>
              </a:rPr>
              <a:t>感觸家境</a:t>
            </a:r>
            <a:r>
              <a:rPr lang="zh-TW" altLang="en-US" sz="1200" dirty="0" smtClean="0">
                <a:latin typeface="標楷體" panose="03000509000000000000" pitchFamily="65" charset="-120"/>
                <a:ea typeface="標楷體" panose="03000509000000000000" pitchFamily="65" charset="-120"/>
              </a:rPr>
              <a:t>慘澹</a:t>
            </a:r>
            <a:endParaRPr lang="zh-TW" altLang="en-US" sz="1200" dirty="0">
              <a:latin typeface="標楷體" panose="03000509000000000000" pitchFamily="65" charset="-120"/>
              <a:ea typeface="標楷體" panose="03000509000000000000" pitchFamily="65" charset="-120"/>
            </a:endParaRPr>
          </a:p>
        </p:txBody>
      </p:sp>
      <p:sp>
        <p:nvSpPr>
          <p:cNvPr id="2" name="矩形 1"/>
          <p:cNvSpPr/>
          <p:nvPr/>
        </p:nvSpPr>
        <p:spPr>
          <a:xfrm>
            <a:off x="3554361" y="4943914"/>
            <a:ext cx="1817369" cy="430887"/>
          </a:xfrm>
          <a:prstGeom prst="rect">
            <a:avLst/>
          </a:prstGeom>
        </p:spPr>
        <p:txBody>
          <a:bodyPr wrap="square">
            <a:spAutoFit/>
          </a:bodyPr>
          <a:lstStyle/>
          <a:p>
            <a:r>
              <a:rPr lang="zh-TW" altLang="en-US" sz="1100" dirty="0">
                <a:latin typeface="標楷體" panose="03000509000000000000" pitchFamily="65" charset="-120"/>
                <a:ea typeface="標楷體" panose="03000509000000000000" pitchFamily="65" charset="-120"/>
              </a:rPr>
              <a:t>父本想請茶房陪我到車站</a:t>
            </a:r>
            <a:r>
              <a:rPr lang="zh-TW" altLang="en-US" sz="1100" dirty="0" smtClean="0">
                <a:latin typeface="標楷體" panose="03000509000000000000" pitchFamily="65" charset="-120"/>
                <a:ea typeface="標楷體" panose="03000509000000000000" pitchFamily="65" charset="-120"/>
              </a:rPr>
              <a:t>去，最後他不</a:t>
            </a:r>
            <a:r>
              <a:rPr lang="zh-TW" altLang="en-US" sz="1100" dirty="0">
                <a:latin typeface="標楷體" panose="03000509000000000000" pitchFamily="65" charset="-120"/>
                <a:ea typeface="標楷體" panose="03000509000000000000" pitchFamily="65" charset="-120"/>
              </a:rPr>
              <a:t>放心</a:t>
            </a:r>
            <a:endParaRPr lang="zh-HK" altLang="en-US" sz="11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65045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8"/>
                                        </p:tgtEl>
                                        <p:attrNameLst>
                                          <p:attrName>style.visibility</p:attrName>
                                        </p:attrNameLst>
                                      </p:cBhvr>
                                      <p:to>
                                        <p:strVal val="visible"/>
                                      </p:to>
                                    </p:set>
                                    <p:animEffect transition="in" filter="fade">
                                      <p:cBhvr>
                                        <p:cTn id="14" dur="1000"/>
                                        <p:tgtEl>
                                          <p:spTgt spid="78"/>
                                        </p:tgtEl>
                                      </p:cBhvr>
                                    </p:animEffect>
                                    <p:anim calcmode="lin" valueType="num">
                                      <p:cBhvr>
                                        <p:cTn id="15" dur="1000" fill="hold"/>
                                        <p:tgtEl>
                                          <p:spTgt spid="78"/>
                                        </p:tgtEl>
                                        <p:attrNameLst>
                                          <p:attrName>ppt_x</p:attrName>
                                        </p:attrNameLst>
                                      </p:cBhvr>
                                      <p:tavLst>
                                        <p:tav tm="0">
                                          <p:val>
                                            <p:strVal val="#ppt_x"/>
                                          </p:val>
                                        </p:tav>
                                        <p:tav tm="100000">
                                          <p:val>
                                            <p:strVal val="#ppt_x"/>
                                          </p:val>
                                        </p:tav>
                                      </p:tavLst>
                                    </p:anim>
                                    <p:anim calcmode="lin" valueType="num">
                                      <p:cBhvr>
                                        <p:cTn id="16"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additive="base">
                                        <p:cTn id="21" dur="500" fill="hold"/>
                                        <p:tgtEl>
                                          <p:spTgt spid="82"/>
                                        </p:tgtEl>
                                        <p:attrNameLst>
                                          <p:attrName>ppt_x</p:attrName>
                                        </p:attrNameLst>
                                      </p:cBhvr>
                                      <p:tavLst>
                                        <p:tav tm="0">
                                          <p:val>
                                            <p:strVal val="#ppt_x"/>
                                          </p:val>
                                        </p:tav>
                                        <p:tav tm="100000">
                                          <p:val>
                                            <p:strVal val="#ppt_x"/>
                                          </p:val>
                                        </p:tav>
                                      </p:tavLst>
                                    </p:anim>
                                    <p:anim calcmode="lin" valueType="num">
                                      <p:cBhvr additive="base">
                                        <p:cTn id="22"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1000"/>
                                        <p:tgtEl>
                                          <p:spTgt spid="79"/>
                                        </p:tgtEl>
                                      </p:cBhvr>
                                    </p:animEffect>
                                    <p:anim calcmode="lin" valueType="num">
                                      <p:cBhvr>
                                        <p:cTn id="28" dur="1000" fill="hold"/>
                                        <p:tgtEl>
                                          <p:spTgt spid="79"/>
                                        </p:tgtEl>
                                        <p:attrNameLst>
                                          <p:attrName>ppt_x</p:attrName>
                                        </p:attrNameLst>
                                      </p:cBhvr>
                                      <p:tavLst>
                                        <p:tav tm="0">
                                          <p:val>
                                            <p:strVal val="#ppt_x"/>
                                          </p:val>
                                        </p:tav>
                                        <p:tav tm="100000">
                                          <p:val>
                                            <p:strVal val="#ppt_x"/>
                                          </p:val>
                                        </p:tav>
                                      </p:tavLst>
                                    </p:anim>
                                    <p:anim calcmode="lin" valueType="num">
                                      <p:cBhvr>
                                        <p:cTn id="29"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1000"/>
                                        <p:tgtEl>
                                          <p:spTgt spid="80"/>
                                        </p:tgtEl>
                                      </p:cBhvr>
                                    </p:animEffect>
                                    <p:anim calcmode="lin" valueType="num">
                                      <p:cBhvr>
                                        <p:cTn id="35" dur="1000" fill="hold"/>
                                        <p:tgtEl>
                                          <p:spTgt spid="80"/>
                                        </p:tgtEl>
                                        <p:attrNameLst>
                                          <p:attrName>ppt_x</p:attrName>
                                        </p:attrNameLst>
                                      </p:cBhvr>
                                      <p:tavLst>
                                        <p:tav tm="0">
                                          <p:val>
                                            <p:strVal val="#ppt_x"/>
                                          </p:val>
                                        </p:tav>
                                        <p:tav tm="100000">
                                          <p:val>
                                            <p:strVal val="#ppt_x"/>
                                          </p:val>
                                        </p:tav>
                                      </p:tavLst>
                                    </p:anim>
                                    <p:anim calcmode="lin" valueType="num">
                                      <p:cBhvr>
                                        <p:cTn id="3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2000"/>
                                        <p:tgtEl>
                                          <p:spTgt spid="37"/>
                                        </p:tgtEl>
                                      </p:cBhvr>
                                    </p:animEffect>
                                    <p:anim calcmode="lin" valueType="num">
                                      <p:cBhvr>
                                        <p:cTn id="42" dur="2000" fill="hold"/>
                                        <p:tgtEl>
                                          <p:spTgt spid="37"/>
                                        </p:tgtEl>
                                        <p:attrNameLst>
                                          <p:attrName>ppt_w</p:attrName>
                                        </p:attrNameLst>
                                      </p:cBhvr>
                                      <p:tavLst>
                                        <p:tav tm="0" fmla="#ppt_w*sin(2.5*pi*$)">
                                          <p:val>
                                            <p:fltVal val="0"/>
                                          </p:val>
                                        </p:tav>
                                        <p:tav tm="100000">
                                          <p:val>
                                            <p:fltVal val="1"/>
                                          </p:val>
                                        </p:tav>
                                      </p:tavLst>
                                    </p:anim>
                                    <p:anim calcmode="lin" valueType="num">
                                      <p:cBhvr>
                                        <p:cTn id="43" dur="20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2" grpId="0"/>
      <p:bldP spid="3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71"/>
            <a:ext cx="9144000" cy="6862563"/>
          </a:xfrm>
          <a:prstGeom prst="rect">
            <a:avLst/>
          </a:prstGeom>
        </p:spPr>
      </p:pic>
      <p:sp>
        <p:nvSpPr>
          <p:cNvPr id="19" name="矩形 18"/>
          <p:cNvSpPr/>
          <p:nvPr/>
        </p:nvSpPr>
        <p:spPr>
          <a:xfrm>
            <a:off x="1723012" y="2245687"/>
            <a:ext cx="5471639" cy="4459913"/>
          </a:xfrm>
          <a:prstGeom prst="rect">
            <a:avLst/>
          </a:prstGeom>
          <a:gradFill>
            <a:gsLst>
              <a:gs pos="0">
                <a:srgbClr val="FCBA5B"/>
              </a:gs>
              <a:gs pos="57000">
                <a:srgbClr val="E66C18"/>
              </a:gs>
            </a:gsLst>
            <a:lin ang="8400000" scaled="0"/>
          </a:gradFill>
          <a:ln w="19050">
            <a:solidFill>
              <a:srgbClr val="E66C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矩形 19"/>
          <p:cNvSpPr/>
          <p:nvPr/>
        </p:nvSpPr>
        <p:spPr>
          <a:xfrm>
            <a:off x="2396728" y="88488"/>
            <a:ext cx="4288353" cy="584775"/>
          </a:xfrm>
          <a:prstGeom prst="rect">
            <a:avLst/>
          </a:prstGeom>
        </p:spPr>
        <p:txBody>
          <a:bodyPr wrap="none">
            <a:spAutoFit/>
          </a:bodyPr>
          <a:lstStyle/>
          <a:p>
            <a:pPr algn="ctr"/>
            <a:r>
              <a:rPr lang="zh-TW" altLang="en-US" sz="3200" b="1" dirty="0">
                <a:latin typeface="標楷體" panose="03000509000000000000" pitchFamily="65" charset="-120"/>
                <a:ea typeface="標楷體" panose="03000509000000000000" pitchFamily="65" charset="-120"/>
                <a:sym typeface="Wingdings" pitchFamily="2" charset="2"/>
              </a:rPr>
              <a:t>記敍語體</a:t>
            </a:r>
            <a:r>
              <a:rPr lang="zh-TW" altLang="en-US" sz="3200" b="1" dirty="0" smtClean="0">
                <a:latin typeface="標楷體" panose="03000509000000000000" pitchFamily="65" charset="-120"/>
                <a:ea typeface="標楷體" panose="03000509000000000000" pitchFamily="65" charset="-120"/>
              </a:rPr>
              <a:t>的</a:t>
            </a:r>
            <a:r>
              <a:rPr lang="zh-TW" altLang="en-US" sz="3200" b="1" dirty="0">
                <a:latin typeface="標楷體" panose="03000509000000000000" pitchFamily="65" charset="-120"/>
                <a:ea typeface="標楷體" panose="03000509000000000000" pitchFamily="65" charset="-120"/>
              </a:rPr>
              <a:t>視覺組織圖</a:t>
            </a:r>
            <a:endParaRPr lang="zh-HK" altLang="en-US" sz="3200" dirty="0">
              <a:latin typeface="標楷體" panose="03000509000000000000" pitchFamily="65" charset="-120"/>
              <a:ea typeface="標楷體" panose="03000509000000000000" pitchFamily="65" charset="-120"/>
            </a:endParaRPr>
          </a:p>
        </p:txBody>
      </p:sp>
      <p:sp>
        <p:nvSpPr>
          <p:cNvPr id="21" name="矩形 20"/>
          <p:cNvSpPr/>
          <p:nvPr/>
        </p:nvSpPr>
        <p:spPr>
          <a:xfrm>
            <a:off x="4131104" y="646113"/>
            <a:ext cx="902811" cy="523220"/>
          </a:xfrm>
          <a:prstGeom prst="rect">
            <a:avLst/>
          </a:prstGeom>
        </p:spPr>
        <p:txBody>
          <a:bodyPr wrap="none">
            <a:spAutoFit/>
          </a:bodyPr>
          <a:lstStyle/>
          <a:p>
            <a:pPr algn="ctr"/>
            <a:r>
              <a:rPr lang="zh-HK" altLang="en-US" sz="2800" b="1" dirty="0">
                <a:latin typeface="標楷體" panose="03000509000000000000" pitchFamily="65" charset="-120"/>
                <a:ea typeface="標楷體" panose="03000509000000000000" pitchFamily="65" charset="-120"/>
              </a:rPr>
              <a:t>背影</a:t>
            </a:r>
          </a:p>
        </p:txBody>
      </p:sp>
      <p:sp>
        <p:nvSpPr>
          <p:cNvPr id="22" name="文字方塊 21"/>
          <p:cNvSpPr txBox="1"/>
          <p:nvPr/>
        </p:nvSpPr>
        <p:spPr>
          <a:xfrm>
            <a:off x="1499911" y="1561605"/>
            <a:ext cx="121058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那年冬天</a:t>
            </a:r>
            <a:endParaRPr lang="zh-HK" altLang="en-US" sz="2000" dirty="0">
              <a:latin typeface="標楷體" panose="03000509000000000000" pitchFamily="65" charset="-120"/>
              <a:ea typeface="標楷體" panose="03000509000000000000" pitchFamily="65" charset="-120"/>
            </a:endParaRPr>
          </a:p>
        </p:txBody>
      </p:sp>
      <p:sp>
        <p:nvSpPr>
          <p:cNvPr id="23" name="文字方塊 22"/>
          <p:cNvSpPr txBox="1"/>
          <p:nvPr/>
        </p:nvSpPr>
        <p:spPr>
          <a:xfrm>
            <a:off x="3913606" y="1561605"/>
            <a:ext cx="146706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徐州、南京</a:t>
            </a:r>
            <a:endParaRPr lang="en-US" altLang="zh-TW" sz="2000" dirty="0" smtClean="0">
              <a:latin typeface="標楷體" panose="03000509000000000000" pitchFamily="65" charset="-120"/>
              <a:ea typeface="標楷體" panose="03000509000000000000" pitchFamily="65" charset="-120"/>
            </a:endParaRPr>
          </a:p>
        </p:txBody>
      </p:sp>
      <p:sp>
        <p:nvSpPr>
          <p:cNvPr id="24" name="文字方塊 23"/>
          <p:cNvSpPr txBox="1"/>
          <p:nvPr/>
        </p:nvSpPr>
        <p:spPr>
          <a:xfrm>
            <a:off x="6583782" y="1561605"/>
            <a:ext cx="1210588" cy="400110"/>
          </a:xfrm>
          <a:prstGeom prst="rect">
            <a:avLst/>
          </a:prstGeom>
          <a:noFill/>
        </p:spPr>
        <p:txBody>
          <a:bodyPr wrap="none" rtlCol="0">
            <a:spAutoFit/>
          </a:bodyPr>
          <a:lstStyle/>
          <a:p>
            <a:pPr algn="ctr"/>
            <a:r>
              <a:rPr lang="zh-TW" altLang="en-US" sz="2000" dirty="0">
                <a:latin typeface="標楷體" panose="03000509000000000000" pitchFamily="65" charset="-120"/>
                <a:ea typeface="標楷體" panose="03000509000000000000" pitchFamily="65" charset="-120"/>
              </a:rPr>
              <a:t>我</a:t>
            </a:r>
            <a:r>
              <a:rPr lang="zh-TW" altLang="en-US" sz="2000" dirty="0" smtClean="0">
                <a:latin typeface="標楷體" panose="03000509000000000000" pitchFamily="65" charset="-120"/>
                <a:ea typeface="標楷體" panose="03000509000000000000" pitchFamily="65" charset="-120"/>
              </a:rPr>
              <a:t>、父親</a:t>
            </a:r>
            <a:endParaRPr lang="zh-HK" altLang="en-US" sz="2000" dirty="0">
              <a:latin typeface="標楷體" panose="03000509000000000000" pitchFamily="65" charset="-120"/>
              <a:ea typeface="標楷體" panose="03000509000000000000" pitchFamily="65" charset="-120"/>
            </a:endParaRPr>
          </a:p>
        </p:txBody>
      </p:sp>
      <p:sp>
        <p:nvSpPr>
          <p:cNvPr id="28" name="矩形 27"/>
          <p:cNvSpPr/>
          <p:nvPr/>
        </p:nvSpPr>
        <p:spPr>
          <a:xfrm>
            <a:off x="7256983" y="3990304"/>
            <a:ext cx="1723549" cy="461665"/>
          </a:xfrm>
          <a:prstGeom prst="rect">
            <a:avLst/>
          </a:prstGeom>
        </p:spPr>
        <p:txBody>
          <a:bodyPr wrap="none">
            <a:spAutoFit/>
          </a:bodyPr>
          <a:lstStyle/>
          <a:p>
            <a:pPr algn="ctr">
              <a:defRPr/>
            </a:pPr>
            <a:r>
              <a:rPr lang="zh-TW" altLang="en-US" sz="1200" dirty="0" smtClean="0">
                <a:latin typeface="標楷體" panose="03000509000000000000" pitchFamily="65" charset="-120"/>
                <a:ea typeface="標楷體" panose="03000509000000000000" pitchFamily="65" charset="-120"/>
              </a:rPr>
              <a:t>我想到父親晚景頹唐</a:t>
            </a:r>
            <a:endParaRPr lang="en-US" altLang="zh-TW" sz="1200" dirty="0" smtClean="0">
              <a:latin typeface="標楷體" panose="03000509000000000000" pitchFamily="65" charset="-120"/>
              <a:ea typeface="標楷體" panose="03000509000000000000" pitchFamily="65" charset="-120"/>
            </a:endParaRPr>
          </a:p>
          <a:p>
            <a:pPr algn="ctr">
              <a:defRPr/>
            </a:pPr>
            <a:r>
              <a:rPr lang="zh-TW" altLang="en-US" sz="1200" dirty="0" smtClean="0">
                <a:latin typeface="標楷體" panose="03000509000000000000" pitchFamily="65" charset="-120"/>
                <a:ea typeface="標楷體" panose="03000509000000000000" pitchFamily="65" charset="-120"/>
              </a:rPr>
              <a:t>及已</a:t>
            </a:r>
            <a:r>
              <a:rPr lang="zh-TW" altLang="en-US" sz="1200" dirty="0">
                <a:latin typeface="標楷體" panose="03000509000000000000" pitchFamily="65" charset="-120"/>
                <a:ea typeface="標楷體" panose="03000509000000000000" pitchFamily="65" charset="-120"/>
              </a:rPr>
              <a:t>有兩年沒與父</a:t>
            </a:r>
            <a:r>
              <a:rPr lang="zh-TW" altLang="en-US" sz="1200" dirty="0" smtClean="0">
                <a:latin typeface="標楷體" panose="03000509000000000000" pitchFamily="65" charset="-120"/>
                <a:ea typeface="標楷體" panose="03000509000000000000" pitchFamily="65" charset="-120"/>
              </a:rPr>
              <a:t>見面</a:t>
            </a:r>
            <a:endParaRPr lang="zh-TW" altLang="en-US" sz="1200" dirty="0">
              <a:latin typeface="標楷體" panose="03000509000000000000" pitchFamily="65" charset="-120"/>
              <a:ea typeface="標楷體" panose="03000509000000000000" pitchFamily="65" charset="-120"/>
            </a:endParaRPr>
          </a:p>
        </p:txBody>
      </p:sp>
      <p:sp>
        <p:nvSpPr>
          <p:cNvPr id="29" name="文字方塊 28"/>
          <p:cNvSpPr txBox="1"/>
          <p:nvPr/>
        </p:nvSpPr>
        <p:spPr>
          <a:xfrm>
            <a:off x="7161832" y="4911912"/>
            <a:ext cx="1897157" cy="461665"/>
          </a:xfrm>
          <a:prstGeom prst="rect">
            <a:avLst/>
          </a:prstGeom>
          <a:noFill/>
        </p:spPr>
        <p:txBody>
          <a:bodyPr wrap="square" rtlCol="0">
            <a:spAutoFit/>
          </a:bodyPr>
          <a:lstStyle/>
          <a:p>
            <a:pPr algn="ctr">
              <a:defRPr/>
            </a:pPr>
            <a:r>
              <a:rPr lang="zh-TW" altLang="en-US" sz="1200" dirty="0" smtClean="0">
                <a:latin typeface="標楷體" panose="03000509000000000000" pitchFamily="65" charset="-120"/>
                <a:ea typeface="標楷體" panose="03000509000000000000" pitchFamily="65" charset="-120"/>
              </a:rPr>
              <a:t>想起父來信提及</a:t>
            </a:r>
            <a:r>
              <a:rPr lang="zh-TW" altLang="zh-HK" sz="1200" dirty="0">
                <a:latin typeface="標楷體" panose="03000509000000000000" pitchFamily="65" charset="-120"/>
                <a:ea typeface="標楷體" panose="03000509000000000000" pitchFamily="65" charset="-120"/>
              </a:rPr>
              <a:t>膀子疼痛</a:t>
            </a:r>
            <a:r>
              <a:rPr lang="zh-TW" altLang="zh-HK" sz="1200" dirty="0" smtClean="0">
                <a:latin typeface="標楷體" panose="03000509000000000000" pitchFamily="65" charset="-120"/>
                <a:ea typeface="標楷體" panose="03000509000000000000" pitchFamily="65" charset="-120"/>
              </a:rPr>
              <a:t>利害</a:t>
            </a:r>
            <a:r>
              <a:rPr lang="zh-TW" altLang="en-US" sz="1200" dirty="0" smtClean="0">
                <a:latin typeface="標楷體" panose="03000509000000000000" pitchFamily="65" charset="-120"/>
                <a:ea typeface="標楷體" panose="03000509000000000000" pitchFamily="65" charset="-120"/>
              </a:rPr>
              <a:t>和距</a:t>
            </a:r>
            <a:r>
              <a:rPr lang="zh-TW" altLang="zh-HK" sz="1200" dirty="0" smtClean="0">
                <a:latin typeface="標楷體" panose="03000509000000000000" pitchFamily="65" charset="-120"/>
                <a:ea typeface="標楷體" panose="03000509000000000000" pitchFamily="65" charset="-120"/>
              </a:rPr>
              <a:t>大去之期不遠</a:t>
            </a:r>
            <a:endParaRPr lang="zh-TW" altLang="en-US" sz="1200" dirty="0">
              <a:latin typeface="標楷體" panose="03000509000000000000" pitchFamily="65" charset="-120"/>
              <a:ea typeface="標楷體" panose="03000509000000000000" pitchFamily="65" charset="-120"/>
            </a:endParaRPr>
          </a:p>
        </p:txBody>
      </p:sp>
      <p:sp>
        <p:nvSpPr>
          <p:cNvPr id="30" name="矩形 29"/>
          <p:cNvSpPr/>
          <p:nvPr/>
        </p:nvSpPr>
        <p:spPr>
          <a:xfrm>
            <a:off x="7170300" y="5430418"/>
            <a:ext cx="1877437" cy="276999"/>
          </a:xfrm>
          <a:prstGeom prst="rect">
            <a:avLst/>
          </a:prstGeom>
        </p:spPr>
        <p:txBody>
          <a:bodyPr wrap="none">
            <a:spAutoFit/>
          </a:bodyPr>
          <a:lstStyle/>
          <a:p>
            <a:pPr algn="ctr">
              <a:defRPr/>
            </a:pPr>
            <a:r>
              <a:rPr lang="zh-TW" altLang="en-US" sz="1200" dirty="0" smtClean="0">
                <a:latin typeface="標楷體" panose="03000509000000000000" pitchFamily="65" charset="-120"/>
                <a:ea typeface="標楷體" panose="03000509000000000000" pitchFamily="65" charset="-120"/>
              </a:rPr>
              <a:t>在淚光中看到父親</a:t>
            </a:r>
            <a:r>
              <a:rPr lang="zh-TW" altLang="en-US" sz="1200" dirty="0">
                <a:latin typeface="標楷體" panose="03000509000000000000" pitchFamily="65" charset="-120"/>
                <a:ea typeface="標楷體" panose="03000509000000000000" pitchFamily="65" charset="-120"/>
              </a:rPr>
              <a:t>的</a:t>
            </a:r>
            <a:r>
              <a:rPr lang="zh-TW" altLang="en-US" sz="1200" dirty="0" smtClean="0">
                <a:latin typeface="標楷體" panose="03000509000000000000" pitchFamily="65" charset="-120"/>
                <a:ea typeface="標楷體" panose="03000509000000000000" pitchFamily="65" charset="-120"/>
              </a:rPr>
              <a:t>背影</a:t>
            </a:r>
            <a:endParaRPr lang="zh-TW" altLang="en-US" sz="1200" dirty="0">
              <a:latin typeface="標楷體" panose="03000509000000000000" pitchFamily="65" charset="-120"/>
              <a:ea typeface="標楷體" panose="03000509000000000000" pitchFamily="65" charset="-120"/>
            </a:endParaRPr>
          </a:p>
        </p:txBody>
      </p:sp>
      <p:sp>
        <p:nvSpPr>
          <p:cNvPr id="31" name="文字方塊 30"/>
          <p:cNvSpPr txBox="1"/>
          <p:nvPr/>
        </p:nvSpPr>
        <p:spPr>
          <a:xfrm>
            <a:off x="7124510" y="5806266"/>
            <a:ext cx="1969012" cy="461665"/>
          </a:xfrm>
          <a:prstGeom prst="rect">
            <a:avLst/>
          </a:prstGeom>
          <a:noFill/>
        </p:spPr>
        <p:txBody>
          <a:bodyPr wrap="square" rtlCol="0">
            <a:spAutoFit/>
          </a:bodyPr>
          <a:lstStyle/>
          <a:p>
            <a:pPr algn="ctr">
              <a:defRPr/>
            </a:pPr>
            <a:r>
              <a:rPr lang="zh-TW" altLang="en-US" sz="1200" dirty="0" smtClean="0">
                <a:latin typeface="標楷體" panose="03000509000000000000" pitchFamily="65" charset="-120"/>
                <a:ea typeface="標楷體" panose="03000509000000000000" pitchFamily="65" charset="-120"/>
              </a:rPr>
              <a:t>嘆息不知</a:t>
            </a:r>
            <a:r>
              <a:rPr lang="zh-TW" altLang="en-US" sz="1200" dirty="0">
                <a:latin typeface="標楷體" panose="03000509000000000000" pitchFamily="65" charset="-120"/>
                <a:ea typeface="標楷體" panose="03000509000000000000" pitchFamily="65" charset="-120"/>
              </a:rPr>
              <a:t>何時</a:t>
            </a:r>
            <a:r>
              <a:rPr lang="zh-TW" altLang="en-US" sz="1200" dirty="0" smtClean="0">
                <a:latin typeface="標楷體" panose="03000509000000000000" pitchFamily="65" charset="-120"/>
                <a:ea typeface="標楷體" panose="03000509000000000000" pitchFamily="65" charset="-120"/>
              </a:rPr>
              <a:t>再</a:t>
            </a:r>
            <a:endParaRPr lang="en-US" altLang="zh-TW" sz="1200" dirty="0" smtClean="0">
              <a:latin typeface="標楷體" panose="03000509000000000000" pitchFamily="65" charset="-120"/>
              <a:ea typeface="標楷體" panose="03000509000000000000" pitchFamily="65" charset="-120"/>
            </a:endParaRPr>
          </a:p>
          <a:p>
            <a:pPr algn="ctr">
              <a:defRPr/>
            </a:pPr>
            <a:r>
              <a:rPr lang="zh-TW" altLang="en-US" sz="1200" dirty="0" smtClean="0">
                <a:latin typeface="標楷體" panose="03000509000000000000" pitchFamily="65" charset="-120"/>
                <a:ea typeface="標楷體" panose="03000509000000000000" pitchFamily="65" charset="-120"/>
              </a:rPr>
              <a:t>能與父相見</a:t>
            </a:r>
            <a:endParaRPr lang="zh-TW" altLang="en-US" sz="1200" dirty="0">
              <a:latin typeface="標楷體" panose="03000509000000000000" pitchFamily="65" charset="-120"/>
              <a:ea typeface="標楷體" panose="03000509000000000000" pitchFamily="65" charset="-120"/>
            </a:endParaRPr>
          </a:p>
        </p:txBody>
      </p:sp>
      <p:sp>
        <p:nvSpPr>
          <p:cNvPr id="32" name="文字方塊 31"/>
          <p:cNvSpPr txBox="1"/>
          <p:nvPr/>
        </p:nvSpPr>
        <p:spPr>
          <a:xfrm>
            <a:off x="7205399" y="4528052"/>
            <a:ext cx="1807237" cy="369332"/>
          </a:xfrm>
          <a:prstGeom prst="rect">
            <a:avLst/>
          </a:prstGeom>
          <a:noFill/>
        </p:spPr>
        <p:txBody>
          <a:bodyPr wrap="square" rtlCol="0">
            <a:spAutoFit/>
          </a:bodyPr>
          <a:lstStyle/>
          <a:p>
            <a:pPr algn="ct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心酸</a:t>
            </a:r>
            <a:r>
              <a:rPr lang="en-US" altLang="zh-TW" dirty="0" smtClean="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sp>
        <p:nvSpPr>
          <p:cNvPr id="33" name="文字方塊 32"/>
          <p:cNvSpPr txBox="1"/>
          <p:nvPr/>
        </p:nvSpPr>
        <p:spPr>
          <a:xfrm>
            <a:off x="1766111" y="2428929"/>
            <a:ext cx="5385439" cy="4093428"/>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zh-TW" altLang="zh-HK" sz="2000" dirty="0">
                <a:latin typeface="標楷體" panose="03000509000000000000" pitchFamily="65" charset="-120"/>
                <a:ea typeface="標楷體" panose="03000509000000000000" pitchFamily="65" charset="-120"/>
              </a:rPr>
              <a:t>近幾年來，父親和我都是東奔西走，家中光景是一日不如一日。他少年出外謀生，獨立支持，做了許多大事。哪知老境卻如此頹唐！他觸目傷懷，自然情不能自已。情鬱於中，自然要發之於外；家庭瑣屑便往往觸他之怒。他待我漸漸不同往日。但最近兩年的不見，他終於忘卻我的不好，只是惦記著我，惦記著我的兒子。我北來後，他寫了一信給我，信中說道：「我身體平安，惟膀子疼痛利害，舉箸提筆，諸多不便，大約大去之期不遠矣。」我讀到此處，在晶瑩的淚光中，又看見那肥胖的，青布棉袍，黑布馬褂的背影。唉！我不知何時再能與他相見</a:t>
            </a:r>
            <a:r>
              <a:rPr lang="zh-TW" altLang="zh-HK" sz="2000" dirty="0" smtClean="0">
                <a:latin typeface="標楷體" panose="03000509000000000000" pitchFamily="65" charset="-120"/>
                <a:ea typeface="標楷體" panose="03000509000000000000" pitchFamily="65" charset="-120"/>
              </a:rPr>
              <a:t>！</a:t>
            </a:r>
            <a:endParaRPr lang="zh-TW" altLang="zh-HK" sz="2000" dirty="0">
              <a:latin typeface="標楷體" panose="03000509000000000000" pitchFamily="65" charset="-120"/>
              <a:ea typeface="標楷體" panose="03000509000000000000" pitchFamily="65" charset="-120"/>
            </a:endParaRPr>
          </a:p>
        </p:txBody>
      </p:sp>
      <p:grpSp>
        <p:nvGrpSpPr>
          <p:cNvPr id="3" name="群組 2"/>
          <p:cNvGrpSpPr/>
          <p:nvPr/>
        </p:nvGrpSpPr>
        <p:grpSpPr>
          <a:xfrm>
            <a:off x="1883077" y="2437089"/>
            <a:ext cx="2248027" cy="400886"/>
            <a:chOff x="1883077" y="2437089"/>
            <a:chExt cx="2248027" cy="400886"/>
          </a:xfrm>
        </p:grpSpPr>
        <p:sp>
          <p:nvSpPr>
            <p:cNvPr id="34" name="圓角矩形 33"/>
            <p:cNvSpPr/>
            <p:nvPr/>
          </p:nvSpPr>
          <p:spPr>
            <a:xfrm>
              <a:off x="1883077" y="2437089"/>
              <a:ext cx="745823" cy="377486"/>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5" name="圓角矩形 34"/>
            <p:cNvSpPr/>
            <p:nvPr/>
          </p:nvSpPr>
          <p:spPr>
            <a:xfrm>
              <a:off x="3181350" y="2460489"/>
              <a:ext cx="949754" cy="377486"/>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7" name="群組 6"/>
          <p:cNvGrpSpPr/>
          <p:nvPr/>
        </p:nvGrpSpPr>
        <p:grpSpPr>
          <a:xfrm>
            <a:off x="7564760" y="2770735"/>
            <a:ext cx="1107996" cy="1259146"/>
            <a:chOff x="7564760" y="2770735"/>
            <a:chExt cx="1107996" cy="1259146"/>
          </a:xfrm>
        </p:grpSpPr>
        <p:sp>
          <p:nvSpPr>
            <p:cNvPr id="26" name="矩形 25"/>
            <p:cNvSpPr/>
            <p:nvPr/>
          </p:nvSpPr>
          <p:spPr>
            <a:xfrm>
              <a:off x="7981541" y="3220420"/>
              <a:ext cx="274434" cy="369332"/>
            </a:xfrm>
            <a:prstGeom prst="rect">
              <a:avLst/>
            </a:prstGeom>
          </p:spPr>
          <p:txBody>
            <a:bodyPr wrap="none">
              <a:spAutoFit/>
            </a:bodyPr>
            <a:lstStyle/>
            <a:p>
              <a:pPr algn="ctr"/>
              <a:r>
                <a:rPr lang="en-US" altLang="zh-TW" dirty="0"/>
                <a:t>/</a:t>
              </a:r>
              <a:endParaRPr lang="zh-HK" altLang="en-US" dirty="0"/>
            </a:p>
          </p:txBody>
        </p:sp>
        <p:sp>
          <p:nvSpPr>
            <p:cNvPr id="25" name="文字方塊 24"/>
            <p:cNvSpPr txBox="1"/>
            <p:nvPr/>
          </p:nvSpPr>
          <p:spPr>
            <a:xfrm>
              <a:off x="7670435" y="2770735"/>
              <a:ext cx="877163" cy="369332"/>
            </a:xfrm>
            <a:prstGeom prst="rect">
              <a:avLst/>
            </a:prstGeom>
            <a:noFill/>
          </p:spPr>
          <p:txBody>
            <a:bodyPr wrap="none" rtlCol="0">
              <a:spAutoFit/>
            </a:bodyPr>
            <a:lstStyle/>
            <a:p>
              <a:pPr algn="ctr">
                <a:defRPr/>
              </a:pPr>
              <a:r>
                <a:rPr lang="zh-TW" altLang="en-US" dirty="0">
                  <a:latin typeface="標楷體" panose="03000509000000000000" pitchFamily="65" charset="-120"/>
                  <a:ea typeface="標楷體" panose="03000509000000000000" pitchFamily="65" charset="-120"/>
                </a:rPr>
                <a:t>近幾年</a:t>
              </a:r>
            </a:p>
          </p:txBody>
        </p:sp>
        <p:sp>
          <p:nvSpPr>
            <p:cNvPr id="40" name="文字方塊 39"/>
            <p:cNvSpPr txBox="1"/>
            <p:nvPr/>
          </p:nvSpPr>
          <p:spPr>
            <a:xfrm>
              <a:off x="7564760" y="3660549"/>
              <a:ext cx="1107996"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a:t>
              </a:r>
              <a:r>
                <a:rPr lang="zh-TW" altLang="en-US" dirty="0" smtClean="0">
                  <a:latin typeface="標楷體" panose="03000509000000000000" pitchFamily="65" charset="-120"/>
                  <a:ea typeface="標楷體" panose="03000509000000000000" pitchFamily="65" charset="-120"/>
                </a:rPr>
                <a:t>、父親</a:t>
              </a:r>
              <a:endParaRPr lang="zh-HK" altLang="en-US" dirty="0">
                <a:latin typeface="標楷體" panose="03000509000000000000" pitchFamily="65" charset="-120"/>
                <a:ea typeface="標楷體" panose="03000509000000000000" pitchFamily="65" charset="-120"/>
              </a:endParaRPr>
            </a:p>
          </p:txBody>
        </p:sp>
      </p:grpSp>
      <p:grpSp>
        <p:nvGrpSpPr>
          <p:cNvPr id="4" name="群組 3"/>
          <p:cNvGrpSpPr/>
          <p:nvPr/>
        </p:nvGrpSpPr>
        <p:grpSpPr>
          <a:xfrm>
            <a:off x="3631423" y="3140067"/>
            <a:ext cx="2359802" cy="1158910"/>
            <a:chOff x="3631423" y="3140067"/>
            <a:chExt cx="2359802" cy="1158910"/>
          </a:xfrm>
        </p:grpSpPr>
        <p:sp>
          <p:nvSpPr>
            <p:cNvPr id="42" name="圓角矩形 41"/>
            <p:cNvSpPr/>
            <p:nvPr/>
          </p:nvSpPr>
          <p:spPr>
            <a:xfrm>
              <a:off x="4172263" y="3140067"/>
              <a:ext cx="1818962" cy="269096"/>
            </a:xfrm>
            <a:prstGeom prst="round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4" name="圓角矩形 43"/>
            <p:cNvSpPr/>
            <p:nvPr/>
          </p:nvSpPr>
          <p:spPr>
            <a:xfrm>
              <a:off x="3631423" y="4029881"/>
              <a:ext cx="1818962" cy="269096"/>
            </a:xfrm>
            <a:prstGeom prst="round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5" name="群組 4"/>
          <p:cNvGrpSpPr/>
          <p:nvPr/>
        </p:nvGrpSpPr>
        <p:grpSpPr>
          <a:xfrm>
            <a:off x="1815801" y="4619625"/>
            <a:ext cx="5335283" cy="914562"/>
            <a:chOff x="1815801" y="4619625"/>
            <a:chExt cx="5335283" cy="914562"/>
          </a:xfrm>
        </p:grpSpPr>
        <p:sp>
          <p:nvSpPr>
            <p:cNvPr id="46" name="圓角矩形 45"/>
            <p:cNvSpPr/>
            <p:nvPr/>
          </p:nvSpPr>
          <p:spPr>
            <a:xfrm>
              <a:off x="3043671" y="4619625"/>
              <a:ext cx="4107413" cy="592360"/>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8" name="圓角矩形 47"/>
            <p:cNvSpPr/>
            <p:nvPr/>
          </p:nvSpPr>
          <p:spPr>
            <a:xfrm>
              <a:off x="1815801" y="5211985"/>
              <a:ext cx="2831339" cy="322202"/>
            </a:xfrm>
            <a:prstGeom prst="round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6" name="群組 5"/>
          <p:cNvGrpSpPr/>
          <p:nvPr/>
        </p:nvGrpSpPr>
        <p:grpSpPr>
          <a:xfrm>
            <a:off x="1814181" y="5215566"/>
            <a:ext cx="5345371" cy="1231629"/>
            <a:chOff x="1814181" y="5215566"/>
            <a:chExt cx="5345371" cy="1231629"/>
          </a:xfrm>
        </p:grpSpPr>
        <p:sp>
          <p:nvSpPr>
            <p:cNvPr id="36" name="圓角矩形 35"/>
            <p:cNvSpPr/>
            <p:nvPr/>
          </p:nvSpPr>
          <p:spPr>
            <a:xfrm>
              <a:off x="1814181" y="5568917"/>
              <a:ext cx="5345371" cy="55763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圓角矩形 36"/>
            <p:cNvSpPr/>
            <p:nvPr/>
          </p:nvSpPr>
          <p:spPr>
            <a:xfrm>
              <a:off x="5317214" y="5215566"/>
              <a:ext cx="1833870" cy="32064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圓角矩形 37"/>
            <p:cNvSpPr/>
            <p:nvPr/>
          </p:nvSpPr>
          <p:spPr>
            <a:xfrm>
              <a:off x="1822357" y="6126547"/>
              <a:ext cx="605533" cy="32064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Tree>
    <p:extLst>
      <p:ext uri="{BB962C8B-B14F-4D97-AF65-F5344CB8AC3E}">
        <p14:creationId xmlns:p14="http://schemas.microsoft.com/office/powerpoint/2010/main" val="130622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anim calcmode="lin" valueType="num">
                                      <p:cBhvr>
                                        <p:cTn id="42" dur="1000" fill="hold"/>
                                        <p:tgtEl>
                                          <p:spTgt spid="29"/>
                                        </p:tgtEl>
                                        <p:attrNameLst>
                                          <p:attrName>ppt_x</p:attrName>
                                        </p:attrNameLst>
                                      </p:cBhvr>
                                      <p:tavLst>
                                        <p:tav tm="0">
                                          <p:val>
                                            <p:strVal val="#ppt_x"/>
                                          </p:val>
                                        </p:tav>
                                        <p:tav tm="100000">
                                          <p:val>
                                            <p:strVal val="#ppt_x"/>
                                          </p:val>
                                        </p:tav>
                                      </p:tavLst>
                                    </p:anim>
                                    <p:anim calcmode="lin" valueType="num">
                                      <p:cBhvr>
                                        <p:cTn id="4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anim calcmode="lin" valueType="num">
                                      <p:cBhvr>
                                        <p:cTn id="54" dur="1000" fill="hold"/>
                                        <p:tgtEl>
                                          <p:spTgt spid="30"/>
                                        </p:tgtEl>
                                        <p:attrNameLst>
                                          <p:attrName>ppt_x</p:attrName>
                                        </p:attrNameLst>
                                      </p:cBhvr>
                                      <p:tavLst>
                                        <p:tav tm="0">
                                          <p:val>
                                            <p:strVal val="#ppt_x"/>
                                          </p:val>
                                        </p:tav>
                                        <p:tav tm="100000">
                                          <p:val>
                                            <p:strVal val="#ppt_x"/>
                                          </p:val>
                                        </p:tav>
                                      </p:tavLst>
                                    </p:anim>
                                    <p:anim calcmode="lin" valueType="num">
                                      <p:cBhvr>
                                        <p:cTn id="5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圖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71"/>
            <a:ext cx="9144000" cy="6862563"/>
          </a:xfrm>
          <a:prstGeom prst="rect">
            <a:avLst/>
          </a:prstGeom>
        </p:spPr>
      </p:pic>
      <p:sp>
        <p:nvSpPr>
          <p:cNvPr id="49" name="矩形 48"/>
          <p:cNvSpPr/>
          <p:nvPr/>
        </p:nvSpPr>
        <p:spPr>
          <a:xfrm>
            <a:off x="2396728" y="88488"/>
            <a:ext cx="4288353" cy="584775"/>
          </a:xfrm>
          <a:prstGeom prst="rect">
            <a:avLst/>
          </a:prstGeom>
        </p:spPr>
        <p:txBody>
          <a:bodyPr wrap="none">
            <a:spAutoFit/>
          </a:bodyPr>
          <a:lstStyle/>
          <a:p>
            <a:pPr algn="ctr"/>
            <a:r>
              <a:rPr lang="zh-TW" altLang="en-US" sz="3200" b="1" dirty="0">
                <a:latin typeface="標楷體" panose="03000509000000000000" pitchFamily="65" charset="-120"/>
                <a:ea typeface="標楷體" panose="03000509000000000000" pitchFamily="65" charset="-120"/>
                <a:sym typeface="Wingdings" pitchFamily="2" charset="2"/>
              </a:rPr>
              <a:t>記敍語體</a:t>
            </a:r>
            <a:r>
              <a:rPr lang="zh-TW" altLang="en-US" sz="3200" b="1" dirty="0" smtClean="0">
                <a:latin typeface="標楷體" panose="03000509000000000000" pitchFamily="65" charset="-120"/>
                <a:ea typeface="標楷體" panose="03000509000000000000" pitchFamily="65" charset="-120"/>
              </a:rPr>
              <a:t>的</a:t>
            </a:r>
            <a:r>
              <a:rPr lang="zh-TW" altLang="en-US" sz="3200" b="1" dirty="0">
                <a:latin typeface="標楷體" panose="03000509000000000000" pitchFamily="65" charset="-120"/>
                <a:ea typeface="標楷體" panose="03000509000000000000" pitchFamily="65" charset="-120"/>
              </a:rPr>
              <a:t>視覺組織圖</a:t>
            </a:r>
            <a:endParaRPr lang="zh-HK" altLang="en-US" sz="3200" dirty="0">
              <a:latin typeface="標楷體" panose="03000509000000000000" pitchFamily="65" charset="-120"/>
              <a:ea typeface="標楷體" panose="03000509000000000000" pitchFamily="65" charset="-120"/>
            </a:endParaRPr>
          </a:p>
        </p:txBody>
      </p:sp>
      <p:sp>
        <p:nvSpPr>
          <p:cNvPr id="63" name="矩形 62"/>
          <p:cNvSpPr/>
          <p:nvPr/>
        </p:nvSpPr>
        <p:spPr>
          <a:xfrm>
            <a:off x="4131104" y="646113"/>
            <a:ext cx="902811" cy="523220"/>
          </a:xfrm>
          <a:prstGeom prst="rect">
            <a:avLst/>
          </a:prstGeom>
        </p:spPr>
        <p:txBody>
          <a:bodyPr wrap="none">
            <a:spAutoFit/>
          </a:bodyPr>
          <a:lstStyle/>
          <a:p>
            <a:pPr algn="ctr"/>
            <a:r>
              <a:rPr lang="zh-HK" altLang="en-US" sz="2800" b="1" dirty="0">
                <a:latin typeface="標楷體" panose="03000509000000000000" pitchFamily="65" charset="-120"/>
                <a:ea typeface="標楷體" panose="03000509000000000000" pitchFamily="65" charset="-120"/>
              </a:rPr>
              <a:t>背影</a:t>
            </a:r>
          </a:p>
        </p:txBody>
      </p:sp>
      <p:sp>
        <p:nvSpPr>
          <p:cNvPr id="64" name="文字方塊 63"/>
          <p:cNvSpPr txBox="1"/>
          <p:nvPr/>
        </p:nvSpPr>
        <p:spPr>
          <a:xfrm>
            <a:off x="1499911" y="1561605"/>
            <a:ext cx="121058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那年冬天</a:t>
            </a:r>
            <a:endParaRPr lang="zh-HK" altLang="en-US" sz="2000" dirty="0">
              <a:latin typeface="標楷體" panose="03000509000000000000" pitchFamily="65" charset="-120"/>
              <a:ea typeface="標楷體" panose="03000509000000000000" pitchFamily="65" charset="-120"/>
            </a:endParaRPr>
          </a:p>
        </p:txBody>
      </p:sp>
      <p:sp>
        <p:nvSpPr>
          <p:cNvPr id="65" name="文字方塊 64"/>
          <p:cNvSpPr txBox="1"/>
          <p:nvPr/>
        </p:nvSpPr>
        <p:spPr>
          <a:xfrm>
            <a:off x="3913606" y="1561605"/>
            <a:ext cx="146706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徐州、南京</a:t>
            </a:r>
            <a:endParaRPr lang="en-US" altLang="zh-TW" sz="2000" dirty="0" smtClean="0">
              <a:latin typeface="標楷體" panose="03000509000000000000" pitchFamily="65" charset="-120"/>
              <a:ea typeface="標楷體" panose="03000509000000000000" pitchFamily="65" charset="-120"/>
            </a:endParaRPr>
          </a:p>
        </p:txBody>
      </p:sp>
      <p:sp>
        <p:nvSpPr>
          <p:cNvPr id="66" name="文字方塊 65"/>
          <p:cNvSpPr txBox="1"/>
          <p:nvPr/>
        </p:nvSpPr>
        <p:spPr>
          <a:xfrm>
            <a:off x="6583782" y="1561605"/>
            <a:ext cx="1210588" cy="400110"/>
          </a:xfrm>
          <a:prstGeom prst="rect">
            <a:avLst/>
          </a:prstGeom>
          <a:noFill/>
        </p:spPr>
        <p:txBody>
          <a:bodyPr wrap="none" rtlCol="0">
            <a:spAutoFit/>
          </a:bodyPr>
          <a:lstStyle/>
          <a:p>
            <a:pPr algn="ctr"/>
            <a:r>
              <a:rPr lang="zh-TW" altLang="en-US" sz="2000" dirty="0">
                <a:latin typeface="標楷體" panose="03000509000000000000" pitchFamily="65" charset="-120"/>
                <a:ea typeface="標楷體" panose="03000509000000000000" pitchFamily="65" charset="-120"/>
              </a:rPr>
              <a:t>我</a:t>
            </a:r>
            <a:r>
              <a:rPr lang="zh-TW" altLang="en-US" sz="2000" dirty="0" smtClean="0">
                <a:latin typeface="標楷體" panose="03000509000000000000" pitchFamily="65" charset="-120"/>
                <a:ea typeface="標楷體" panose="03000509000000000000" pitchFamily="65" charset="-120"/>
              </a:rPr>
              <a:t>、父親</a:t>
            </a:r>
            <a:endParaRPr lang="zh-HK" altLang="en-US" sz="2000" dirty="0">
              <a:latin typeface="標楷體" panose="03000509000000000000" pitchFamily="65" charset="-120"/>
              <a:ea typeface="標楷體" panose="03000509000000000000" pitchFamily="65" charset="-120"/>
            </a:endParaRPr>
          </a:p>
        </p:txBody>
      </p:sp>
      <p:sp>
        <p:nvSpPr>
          <p:cNvPr id="67" name="文字方塊 66"/>
          <p:cNvSpPr txBox="1"/>
          <p:nvPr/>
        </p:nvSpPr>
        <p:spPr>
          <a:xfrm>
            <a:off x="2087852" y="2770735"/>
            <a:ext cx="1107996"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那年冬天</a:t>
            </a:r>
            <a:endParaRPr lang="zh-HK" altLang="en-US" dirty="0">
              <a:latin typeface="標楷體" panose="03000509000000000000" pitchFamily="65" charset="-120"/>
              <a:ea typeface="標楷體" panose="03000509000000000000" pitchFamily="65" charset="-120"/>
            </a:endParaRPr>
          </a:p>
        </p:txBody>
      </p:sp>
      <p:sp>
        <p:nvSpPr>
          <p:cNvPr id="68" name="矩形 67"/>
          <p:cNvSpPr/>
          <p:nvPr/>
        </p:nvSpPr>
        <p:spPr>
          <a:xfrm>
            <a:off x="2318684" y="3220420"/>
            <a:ext cx="646331" cy="369332"/>
          </a:xfrm>
          <a:prstGeom prst="rect">
            <a:avLst/>
          </a:prstGeom>
        </p:spPr>
        <p:txBody>
          <a:bodyPr wrap="none">
            <a:spAutoFit/>
          </a:bodyPr>
          <a:lstStyle/>
          <a:p>
            <a:pPr algn="ctr"/>
            <a:r>
              <a:rPr lang="zh-HK" altLang="en-US" dirty="0">
                <a:latin typeface="標楷體" panose="03000509000000000000" pitchFamily="65" charset="-120"/>
                <a:ea typeface="標楷體" panose="03000509000000000000" pitchFamily="65" charset="-120"/>
              </a:rPr>
              <a:t>徐州</a:t>
            </a:r>
          </a:p>
        </p:txBody>
      </p:sp>
      <p:sp>
        <p:nvSpPr>
          <p:cNvPr id="69" name="文字方塊 68"/>
          <p:cNvSpPr txBox="1"/>
          <p:nvPr/>
        </p:nvSpPr>
        <p:spPr>
          <a:xfrm>
            <a:off x="2087852" y="3660549"/>
            <a:ext cx="1107996"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a:t>
            </a:r>
            <a:r>
              <a:rPr lang="zh-TW" altLang="en-US" dirty="0" smtClean="0">
                <a:latin typeface="標楷體" panose="03000509000000000000" pitchFamily="65" charset="-120"/>
                <a:ea typeface="標楷體" panose="03000509000000000000" pitchFamily="65" charset="-120"/>
              </a:rPr>
              <a:t>、父親</a:t>
            </a:r>
            <a:endParaRPr lang="zh-HK" altLang="en-US" dirty="0">
              <a:latin typeface="標楷體" panose="03000509000000000000" pitchFamily="65" charset="-120"/>
              <a:ea typeface="標楷體" panose="03000509000000000000" pitchFamily="65" charset="-120"/>
            </a:endParaRPr>
          </a:p>
        </p:txBody>
      </p:sp>
      <p:sp>
        <p:nvSpPr>
          <p:cNvPr id="72" name="矩形 71"/>
          <p:cNvSpPr/>
          <p:nvPr/>
        </p:nvSpPr>
        <p:spPr>
          <a:xfrm>
            <a:off x="1716024" y="5467133"/>
            <a:ext cx="1877437" cy="276999"/>
          </a:xfrm>
          <a:prstGeom prst="rect">
            <a:avLst/>
          </a:prstGeom>
        </p:spPr>
        <p:txBody>
          <a:bodyPr wrap="none">
            <a:spAutoFit/>
          </a:bodyPr>
          <a:lstStyle/>
          <a:p>
            <a:r>
              <a:rPr lang="zh-TW" altLang="en-US" sz="1200" dirty="0" smtClean="0">
                <a:latin typeface="標楷體" panose="03000509000000000000" pitchFamily="65" charset="-120"/>
                <a:ea typeface="標楷體" panose="03000509000000000000" pitchFamily="65" charset="-120"/>
              </a:rPr>
              <a:t>辦完喪事後與父往南京去</a:t>
            </a:r>
            <a:endParaRPr lang="zh-HK" altLang="en-US" sz="1200" dirty="0">
              <a:latin typeface="標楷體" panose="03000509000000000000" pitchFamily="65" charset="-120"/>
              <a:ea typeface="標楷體" panose="03000509000000000000" pitchFamily="65" charset="-120"/>
            </a:endParaRPr>
          </a:p>
        </p:txBody>
      </p:sp>
      <p:sp>
        <p:nvSpPr>
          <p:cNvPr id="75" name="文字方塊 74"/>
          <p:cNvSpPr txBox="1"/>
          <p:nvPr/>
        </p:nvSpPr>
        <p:spPr>
          <a:xfrm>
            <a:off x="3920234" y="2767355"/>
            <a:ext cx="1107997"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到</a:t>
            </a:r>
            <a:r>
              <a:rPr lang="zh-TW" altLang="en-US" u="sng" dirty="0" smtClean="0">
                <a:latin typeface="標楷體" panose="03000509000000000000" pitchFamily="65" charset="-120"/>
                <a:ea typeface="標楷體" panose="03000509000000000000" pitchFamily="65" charset="-120"/>
              </a:rPr>
              <a:t>南京</a:t>
            </a:r>
            <a:r>
              <a:rPr lang="zh-TW" altLang="en-US" dirty="0" smtClean="0">
                <a:latin typeface="標楷體" panose="03000509000000000000" pitchFamily="65" charset="-120"/>
                <a:ea typeface="標楷體" panose="03000509000000000000" pitchFamily="65" charset="-120"/>
              </a:rPr>
              <a:t>時</a:t>
            </a:r>
            <a:endParaRPr lang="zh-HK" altLang="en-US" dirty="0">
              <a:latin typeface="標楷體" panose="03000509000000000000" pitchFamily="65" charset="-120"/>
              <a:ea typeface="標楷體" panose="03000509000000000000" pitchFamily="65" charset="-120"/>
            </a:endParaRPr>
          </a:p>
        </p:txBody>
      </p:sp>
      <p:sp>
        <p:nvSpPr>
          <p:cNvPr id="76" name="矩形 75"/>
          <p:cNvSpPr/>
          <p:nvPr/>
        </p:nvSpPr>
        <p:spPr>
          <a:xfrm>
            <a:off x="4151063" y="3217040"/>
            <a:ext cx="646331" cy="369332"/>
          </a:xfrm>
          <a:prstGeom prst="rect">
            <a:avLst/>
          </a:prstGeom>
        </p:spPr>
        <p:txBody>
          <a:bodyPr wrap="none">
            <a:spAutoFit/>
          </a:bodyPr>
          <a:lstStyle/>
          <a:p>
            <a:pPr algn="ctr"/>
            <a:r>
              <a:rPr lang="zh-TW" altLang="en-US" dirty="0">
                <a:latin typeface="標楷體" panose="03000509000000000000" pitchFamily="65" charset="-120"/>
                <a:ea typeface="標楷體" panose="03000509000000000000" pitchFamily="65" charset="-120"/>
              </a:rPr>
              <a:t>南京</a:t>
            </a:r>
            <a:endParaRPr lang="zh-HK" altLang="en-US" dirty="0">
              <a:latin typeface="標楷體" panose="03000509000000000000" pitchFamily="65" charset="-120"/>
              <a:ea typeface="標楷體" panose="03000509000000000000" pitchFamily="65" charset="-120"/>
            </a:endParaRPr>
          </a:p>
        </p:txBody>
      </p:sp>
      <p:sp>
        <p:nvSpPr>
          <p:cNvPr id="77" name="文字方塊 76"/>
          <p:cNvSpPr txBox="1"/>
          <p:nvPr/>
        </p:nvSpPr>
        <p:spPr>
          <a:xfrm>
            <a:off x="3573982" y="3657169"/>
            <a:ext cx="1800494"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我、父親、茶房</a:t>
            </a:r>
            <a:endParaRPr lang="zh-HK" altLang="en-US" dirty="0">
              <a:latin typeface="標楷體" panose="03000509000000000000" pitchFamily="65" charset="-120"/>
              <a:ea typeface="標楷體" panose="03000509000000000000" pitchFamily="65" charset="-120"/>
            </a:endParaRPr>
          </a:p>
        </p:txBody>
      </p:sp>
      <p:sp>
        <p:nvSpPr>
          <p:cNvPr id="79" name="文字方塊 78"/>
          <p:cNvSpPr txBox="1"/>
          <p:nvPr/>
        </p:nvSpPr>
        <p:spPr>
          <a:xfrm>
            <a:off x="3474366" y="4940471"/>
            <a:ext cx="2019422" cy="400110"/>
          </a:xfrm>
          <a:prstGeom prst="rect">
            <a:avLst/>
          </a:prstGeom>
          <a:noFill/>
        </p:spPr>
        <p:txBody>
          <a:bodyPr wrap="square" rtlCol="0">
            <a:spAutoFit/>
          </a:bodyPr>
          <a:lstStyle/>
          <a:p>
            <a:r>
              <a:rPr lang="zh-TW" altLang="en-US" sz="1000" dirty="0" smtClean="0">
                <a:latin typeface="標楷體" panose="03000509000000000000" pitchFamily="65" charset="-120"/>
                <a:ea typeface="標楷體" panose="03000509000000000000" pitchFamily="65" charset="-120"/>
              </a:rPr>
              <a:t>父</a:t>
            </a:r>
            <a:r>
              <a:rPr lang="zh-TW" altLang="en-US" sz="1000" dirty="0">
                <a:latin typeface="標楷體" panose="03000509000000000000" pitchFamily="65" charset="-120"/>
                <a:ea typeface="標楷體" panose="03000509000000000000" pitchFamily="65" charset="-120"/>
              </a:rPr>
              <a:t>本想請茶房送我到車站去，</a:t>
            </a:r>
            <a:r>
              <a:rPr lang="zh-TW" altLang="en-US" sz="1000" dirty="0" smtClean="0">
                <a:latin typeface="標楷體" panose="03000509000000000000" pitchFamily="65" charset="-120"/>
                <a:ea typeface="標楷體" panose="03000509000000000000" pitchFamily="65" charset="-120"/>
              </a:rPr>
              <a:t>最後他不放心</a:t>
            </a:r>
            <a:endParaRPr lang="zh-HK" altLang="en-US" sz="1000" dirty="0">
              <a:latin typeface="標楷體" panose="03000509000000000000" pitchFamily="65" charset="-120"/>
              <a:ea typeface="標楷體" panose="03000509000000000000" pitchFamily="65" charset="-120"/>
            </a:endParaRPr>
          </a:p>
        </p:txBody>
      </p:sp>
      <p:sp>
        <p:nvSpPr>
          <p:cNvPr id="80" name="矩形 79"/>
          <p:cNvSpPr/>
          <p:nvPr/>
        </p:nvSpPr>
        <p:spPr>
          <a:xfrm>
            <a:off x="3691486" y="5374801"/>
            <a:ext cx="1569660" cy="461665"/>
          </a:xfrm>
          <a:prstGeom prst="rect">
            <a:avLst/>
          </a:prstGeom>
        </p:spPr>
        <p:txBody>
          <a:bodyPr wrap="none">
            <a:spAutoFit/>
          </a:bodyPr>
          <a:lstStyle/>
          <a:p>
            <a:r>
              <a:rPr lang="zh-TW" altLang="en-US" sz="1200" dirty="0">
                <a:latin typeface="標楷體" panose="03000509000000000000" pitchFamily="65" charset="-120"/>
                <a:ea typeface="標楷體" panose="03000509000000000000" pitchFamily="65" charset="-120"/>
              </a:rPr>
              <a:t>父親堅持自己送我</a:t>
            </a:r>
            <a:r>
              <a:rPr lang="zh-TW" altLang="en-US" sz="1200" dirty="0" smtClean="0">
                <a:latin typeface="標楷體" panose="03000509000000000000" pitchFamily="65" charset="-120"/>
                <a:ea typeface="標楷體" panose="03000509000000000000" pitchFamily="65" charset="-120"/>
              </a:rPr>
              <a:t>到</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車站</a:t>
            </a:r>
            <a:r>
              <a:rPr lang="zh-TW" altLang="en-US" sz="1200" dirty="0">
                <a:latin typeface="標楷體" panose="03000509000000000000" pitchFamily="65" charset="-120"/>
                <a:ea typeface="標楷體" panose="03000509000000000000" pitchFamily="65" charset="-120"/>
              </a:rPr>
              <a:t>去</a:t>
            </a:r>
          </a:p>
        </p:txBody>
      </p:sp>
      <p:sp>
        <p:nvSpPr>
          <p:cNvPr id="81" name="文字方塊 80"/>
          <p:cNvSpPr txBox="1"/>
          <p:nvPr/>
        </p:nvSpPr>
        <p:spPr>
          <a:xfrm>
            <a:off x="3456828" y="5896826"/>
            <a:ext cx="1969012"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感父親</a:t>
            </a:r>
            <a:r>
              <a:rPr lang="zh-TW" altLang="en-US" sz="1200" dirty="0">
                <a:latin typeface="標楷體" panose="03000509000000000000" pitchFamily="65" charset="-120"/>
                <a:ea typeface="標楷體" panose="03000509000000000000" pitchFamily="65" charset="-120"/>
              </a:rPr>
              <a:t>過</a:t>
            </a:r>
            <a:r>
              <a:rPr lang="zh-TW" altLang="en-US" sz="1200" dirty="0" smtClean="0">
                <a:latin typeface="標楷體" panose="03000509000000000000" pitchFamily="65" charset="-120"/>
                <a:ea typeface="標楷體" panose="03000509000000000000" pitchFamily="65" charset="-120"/>
              </a:rPr>
              <a:t>份擔心</a:t>
            </a:r>
            <a:endParaRPr lang="zh-HK" altLang="en-US" sz="1200" dirty="0">
              <a:latin typeface="標楷體" panose="03000509000000000000" pitchFamily="65" charset="-120"/>
              <a:ea typeface="標楷體" panose="03000509000000000000" pitchFamily="65" charset="-120"/>
            </a:endParaRPr>
          </a:p>
        </p:txBody>
      </p:sp>
      <p:sp>
        <p:nvSpPr>
          <p:cNvPr id="82" name="文字方塊 81"/>
          <p:cNvSpPr txBox="1"/>
          <p:nvPr/>
        </p:nvSpPr>
        <p:spPr>
          <a:xfrm>
            <a:off x="3560869" y="4515319"/>
            <a:ext cx="1807237" cy="369332"/>
          </a:xfrm>
          <a:prstGeom prst="rect">
            <a:avLst/>
          </a:prstGeom>
          <a:noFill/>
        </p:spPr>
        <p:txBody>
          <a:bodyPr wrap="square" rtlCol="0">
            <a:spAutoFit/>
          </a:bodyPr>
          <a:lstStyle/>
          <a:p>
            <a:pPr algn="ctr"/>
            <a:r>
              <a:rPr lang="en-US" altLang="zh-TW"/>
              <a:t>/</a:t>
            </a:r>
            <a:endParaRPr lang="zh-HK" altLang="en-US" dirty="0"/>
          </a:p>
        </p:txBody>
      </p:sp>
      <p:sp>
        <p:nvSpPr>
          <p:cNvPr id="83" name="文字方塊 82"/>
          <p:cNvSpPr txBox="1"/>
          <p:nvPr/>
        </p:nvSpPr>
        <p:spPr>
          <a:xfrm>
            <a:off x="5748803" y="2767355"/>
            <a:ext cx="1107997"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進了車站</a:t>
            </a:r>
            <a:endParaRPr lang="zh-HK" altLang="en-US" dirty="0">
              <a:latin typeface="標楷體" panose="03000509000000000000" pitchFamily="65" charset="-120"/>
              <a:ea typeface="標楷體" panose="03000509000000000000" pitchFamily="65" charset="-120"/>
            </a:endParaRPr>
          </a:p>
        </p:txBody>
      </p:sp>
      <p:sp>
        <p:nvSpPr>
          <p:cNvPr id="84" name="矩形 83"/>
          <p:cNvSpPr/>
          <p:nvPr/>
        </p:nvSpPr>
        <p:spPr>
          <a:xfrm>
            <a:off x="5979634" y="3217040"/>
            <a:ext cx="646332" cy="369332"/>
          </a:xfrm>
          <a:prstGeom prst="rect">
            <a:avLst/>
          </a:prstGeom>
        </p:spPr>
        <p:txBody>
          <a:bodyPr wrap="none">
            <a:spAutoFit/>
          </a:bodyPr>
          <a:lstStyle/>
          <a:p>
            <a:pPr algn="ctr"/>
            <a:r>
              <a:rPr lang="zh-TW" altLang="en-US" dirty="0" smtClean="0">
                <a:latin typeface="標楷體" panose="03000509000000000000" pitchFamily="65" charset="-120"/>
                <a:ea typeface="標楷體" panose="03000509000000000000" pitchFamily="65" charset="-120"/>
              </a:rPr>
              <a:t>車站</a:t>
            </a:r>
            <a:endParaRPr lang="zh-HK" altLang="en-US" dirty="0">
              <a:latin typeface="標楷體" panose="03000509000000000000" pitchFamily="65" charset="-120"/>
              <a:ea typeface="標楷體" panose="03000509000000000000" pitchFamily="65" charset="-120"/>
            </a:endParaRPr>
          </a:p>
        </p:txBody>
      </p:sp>
      <p:sp>
        <p:nvSpPr>
          <p:cNvPr id="85" name="文字方塊 84"/>
          <p:cNvSpPr txBox="1"/>
          <p:nvPr/>
        </p:nvSpPr>
        <p:spPr>
          <a:xfrm>
            <a:off x="5402553" y="3657169"/>
            <a:ext cx="1800494"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我、父親、</a:t>
            </a:r>
            <a:r>
              <a:rPr lang="zh-TW" altLang="en-US" dirty="0">
                <a:latin typeface="標楷體" panose="03000509000000000000" pitchFamily="65" charset="-120"/>
                <a:ea typeface="標楷體" panose="03000509000000000000" pitchFamily="65" charset="-120"/>
              </a:rPr>
              <a:t>腳夫</a:t>
            </a:r>
            <a:endParaRPr lang="zh-HK" altLang="en-US" dirty="0">
              <a:latin typeface="標楷體" panose="03000509000000000000" pitchFamily="65" charset="-120"/>
              <a:ea typeface="標楷體" panose="03000509000000000000" pitchFamily="65" charset="-120"/>
            </a:endParaRPr>
          </a:p>
        </p:txBody>
      </p:sp>
      <p:sp>
        <p:nvSpPr>
          <p:cNvPr id="86" name="矩形 85"/>
          <p:cNvSpPr/>
          <p:nvPr/>
        </p:nvSpPr>
        <p:spPr>
          <a:xfrm>
            <a:off x="5402552" y="3990023"/>
            <a:ext cx="1620957" cy="523220"/>
          </a:xfrm>
          <a:prstGeom prst="rect">
            <a:avLst/>
          </a:prstGeom>
        </p:spPr>
        <p:txBody>
          <a:bodyPr wrap="none">
            <a:spAutoFit/>
          </a:bodyPr>
          <a:lstStyle/>
          <a:p>
            <a:r>
              <a:rPr lang="zh-TW" altLang="en-US" sz="1400" dirty="0">
                <a:latin typeface="標楷體" panose="03000509000000000000" pitchFamily="65" charset="-120"/>
                <a:ea typeface="標楷體" panose="03000509000000000000" pitchFamily="65" charset="-120"/>
              </a:rPr>
              <a:t>父親送我乘火車</a:t>
            </a:r>
            <a:r>
              <a:rPr lang="zh-TW" altLang="en-US" sz="1400" dirty="0" smtClean="0">
                <a:latin typeface="標楷體" panose="03000509000000000000" pitchFamily="65" charset="-120"/>
                <a:ea typeface="標楷體" panose="03000509000000000000" pitchFamily="65" charset="-120"/>
              </a:rPr>
              <a:t>往</a:t>
            </a:r>
            <a:r>
              <a:rPr lang="en-US" altLang="zh-TW" sz="1400" dirty="0" smtClean="0">
                <a:latin typeface="標楷體" panose="03000509000000000000" pitchFamily="65" charset="-120"/>
                <a:ea typeface="標楷體" panose="03000509000000000000" pitchFamily="65" charset="-120"/>
              </a:rPr>
              <a:t/>
            </a:r>
            <a:br>
              <a:rPr lang="en-US" altLang="zh-TW" sz="1400" dirty="0" smtClean="0">
                <a:latin typeface="標楷體" panose="03000509000000000000" pitchFamily="65" charset="-120"/>
                <a:ea typeface="標楷體" panose="03000509000000000000" pitchFamily="65" charset="-120"/>
              </a:rPr>
            </a:br>
            <a:r>
              <a:rPr lang="zh-TW" altLang="en-US" sz="1400" dirty="0" smtClean="0">
                <a:latin typeface="標楷體" panose="03000509000000000000" pitchFamily="65" charset="-120"/>
                <a:ea typeface="標楷體" panose="03000509000000000000" pitchFamily="65" charset="-120"/>
              </a:rPr>
              <a:t>北京</a:t>
            </a:r>
            <a:r>
              <a:rPr lang="zh-TW" altLang="en-US" sz="1400" dirty="0">
                <a:latin typeface="標楷體" panose="03000509000000000000" pitchFamily="65" charset="-120"/>
                <a:ea typeface="標楷體" panose="03000509000000000000" pitchFamily="65" charset="-120"/>
              </a:rPr>
              <a:t>去</a:t>
            </a:r>
            <a:endParaRPr lang="zh-HK" altLang="en-US" sz="1400" dirty="0">
              <a:latin typeface="標楷體" panose="03000509000000000000" pitchFamily="65" charset="-120"/>
              <a:ea typeface="標楷體" panose="03000509000000000000" pitchFamily="65" charset="-120"/>
            </a:endParaRPr>
          </a:p>
        </p:txBody>
      </p:sp>
      <p:sp>
        <p:nvSpPr>
          <p:cNvPr id="87" name="文字方塊 86"/>
          <p:cNvSpPr txBox="1"/>
          <p:nvPr/>
        </p:nvSpPr>
        <p:spPr>
          <a:xfrm>
            <a:off x="5324453" y="4886681"/>
            <a:ext cx="1949559" cy="507831"/>
          </a:xfrm>
          <a:prstGeom prst="rect">
            <a:avLst/>
          </a:prstGeom>
          <a:noFill/>
        </p:spPr>
        <p:txBody>
          <a:bodyPr wrap="square" rtlCol="0">
            <a:spAutoFit/>
          </a:bodyPr>
          <a:lstStyle/>
          <a:p>
            <a:r>
              <a:rPr lang="zh-TW" altLang="en-US" sz="900" dirty="0">
                <a:latin typeface="標楷體" panose="03000509000000000000" pitchFamily="65" charset="-120"/>
                <a:ea typeface="標楷體" panose="03000509000000000000" pitchFamily="65" charset="-120"/>
              </a:rPr>
              <a:t>父送行時事事細心照顧，但我卻認為父親不明智及過份照顧。及後父親不辭勞苦</a:t>
            </a:r>
            <a:r>
              <a:rPr lang="zh-TW" altLang="en-US" sz="900" dirty="0" smtClean="0">
                <a:latin typeface="標楷體" panose="03000509000000000000" pitchFamily="65" charset="-120"/>
                <a:ea typeface="標楷體" panose="03000509000000000000" pitchFamily="65" charset="-120"/>
              </a:rPr>
              <a:t>地穿過鐵道</a:t>
            </a:r>
            <a:r>
              <a:rPr lang="zh-TW" altLang="en-US" sz="900" dirty="0">
                <a:latin typeface="標楷體" panose="03000509000000000000" pitchFamily="65" charset="-120"/>
                <a:ea typeface="標楷體" panose="03000509000000000000" pitchFamily="65" charset="-120"/>
              </a:rPr>
              <a:t>買橘子給我</a:t>
            </a:r>
            <a:endParaRPr lang="zh-HK" altLang="en-US" sz="900" dirty="0">
              <a:latin typeface="標楷體" panose="03000509000000000000" pitchFamily="65" charset="-120"/>
              <a:ea typeface="標楷體" panose="03000509000000000000" pitchFamily="65" charset="-120"/>
            </a:endParaRPr>
          </a:p>
        </p:txBody>
      </p:sp>
      <p:sp>
        <p:nvSpPr>
          <p:cNvPr id="88" name="矩形 87"/>
          <p:cNvSpPr/>
          <p:nvPr/>
        </p:nvSpPr>
        <p:spPr>
          <a:xfrm>
            <a:off x="5286227" y="5374801"/>
            <a:ext cx="2031325" cy="461665"/>
          </a:xfrm>
          <a:prstGeom prst="rect">
            <a:avLst/>
          </a:prstGeom>
        </p:spPr>
        <p:txBody>
          <a:bodyPr wrap="none">
            <a:spAutoFit/>
          </a:bodyPr>
          <a:lstStyle/>
          <a:p>
            <a:r>
              <a:rPr lang="zh-TW" altLang="en-US" sz="1200" dirty="0">
                <a:latin typeface="標楷體" panose="03000509000000000000" pitchFamily="65" charset="-120"/>
                <a:ea typeface="標楷體" panose="03000509000000000000" pitchFamily="65" charset="-120"/>
              </a:rPr>
              <a:t>當看到父親離開車站時</a:t>
            </a:r>
            <a:r>
              <a:rPr lang="zh-TW" altLang="en-US" sz="1200" dirty="0" smtClean="0">
                <a:latin typeface="標楷體" panose="03000509000000000000" pitchFamily="65" charset="-120"/>
                <a:ea typeface="標楷體" panose="03000509000000000000" pitchFamily="65" charset="-120"/>
              </a:rPr>
              <a:t>的背</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影，我</a:t>
            </a:r>
            <a:r>
              <a:rPr lang="zh-TW" altLang="en-US" sz="1200" dirty="0">
                <a:latin typeface="標楷體" panose="03000509000000000000" pitchFamily="65" charset="-120"/>
                <a:ea typeface="標楷體" panose="03000509000000000000" pitchFamily="65" charset="-120"/>
              </a:rPr>
              <a:t>的眼淚又流下來了</a:t>
            </a:r>
          </a:p>
        </p:txBody>
      </p:sp>
      <p:sp>
        <p:nvSpPr>
          <p:cNvPr id="89" name="文字方塊 88"/>
          <p:cNvSpPr txBox="1"/>
          <p:nvPr/>
        </p:nvSpPr>
        <p:spPr>
          <a:xfrm>
            <a:off x="5285399" y="5881436"/>
            <a:ext cx="1969012" cy="400110"/>
          </a:xfrm>
          <a:prstGeom prst="rect">
            <a:avLst/>
          </a:prstGeom>
          <a:noFill/>
        </p:spPr>
        <p:txBody>
          <a:bodyPr wrap="square" rtlCol="0">
            <a:spAutoFit/>
          </a:bodyPr>
          <a:lstStyle/>
          <a:p>
            <a:pPr algn="ctr">
              <a:defRPr/>
            </a:pPr>
            <a:r>
              <a:rPr lang="en-US" altLang="zh-TW" sz="2000" b="1" dirty="0" smtClean="0">
                <a:solidFill>
                  <a:srgbClr val="FF0000"/>
                </a:solidFill>
                <a:latin typeface="標楷體" panose="03000509000000000000" pitchFamily="65" charset="-120"/>
                <a:ea typeface="標楷體" panose="03000509000000000000" pitchFamily="65" charset="-120"/>
              </a:rPr>
              <a:t>????</a:t>
            </a:r>
            <a:endParaRPr lang="zh-TW" altLang="en-US" sz="2000" b="1" dirty="0">
              <a:solidFill>
                <a:srgbClr val="FF0000"/>
              </a:solidFill>
              <a:latin typeface="標楷體" panose="03000509000000000000" pitchFamily="65" charset="-120"/>
              <a:ea typeface="標楷體" panose="03000509000000000000" pitchFamily="65" charset="-120"/>
            </a:endParaRPr>
          </a:p>
        </p:txBody>
      </p:sp>
      <p:sp>
        <p:nvSpPr>
          <p:cNvPr id="91" name="文字方塊 90"/>
          <p:cNvSpPr txBox="1"/>
          <p:nvPr/>
        </p:nvSpPr>
        <p:spPr>
          <a:xfrm>
            <a:off x="7670435" y="2770735"/>
            <a:ext cx="877163" cy="369332"/>
          </a:xfrm>
          <a:prstGeom prst="rect">
            <a:avLst/>
          </a:prstGeom>
          <a:noFill/>
        </p:spPr>
        <p:txBody>
          <a:bodyPr wrap="none" rtlCol="0">
            <a:spAutoFit/>
          </a:bodyPr>
          <a:lstStyle/>
          <a:p>
            <a:pPr algn="ctr">
              <a:defRPr/>
            </a:pPr>
            <a:r>
              <a:rPr lang="zh-TW" altLang="en-US" dirty="0">
                <a:latin typeface="標楷體" panose="03000509000000000000" pitchFamily="65" charset="-120"/>
                <a:ea typeface="標楷體" panose="03000509000000000000" pitchFamily="65" charset="-120"/>
              </a:rPr>
              <a:t>近幾年</a:t>
            </a:r>
          </a:p>
        </p:txBody>
      </p:sp>
      <p:sp>
        <p:nvSpPr>
          <p:cNvPr id="92" name="矩形 91"/>
          <p:cNvSpPr/>
          <p:nvPr/>
        </p:nvSpPr>
        <p:spPr>
          <a:xfrm>
            <a:off x="7981541" y="3220420"/>
            <a:ext cx="274434" cy="369332"/>
          </a:xfrm>
          <a:prstGeom prst="rect">
            <a:avLst/>
          </a:prstGeom>
        </p:spPr>
        <p:txBody>
          <a:bodyPr wrap="none">
            <a:spAutoFit/>
          </a:bodyPr>
          <a:lstStyle/>
          <a:p>
            <a:pPr algn="ctr"/>
            <a:r>
              <a:rPr lang="en-US" altLang="zh-TW" dirty="0"/>
              <a:t>/</a:t>
            </a:r>
            <a:endParaRPr lang="zh-HK" altLang="en-US" dirty="0"/>
          </a:p>
        </p:txBody>
      </p:sp>
      <p:sp>
        <p:nvSpPr>
          <p:cNvPr id="93" name="文字方塊 92"/>
          <p:cNvSpPr txBox="1"/>
          <p:nvPr/>
        </p:nvSpPr>
        <p:spPr>
          <a:xfrm>
            <a:off x="7911010" y="3660549"/>
            <a:ext cx="415498"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我</a:t>
            </a:r>
            <a:endParaRPr lang="zh-HK" altLang="en-US" dirty="0">
              <a:latin typeface="標楷體" panose="03000509000000000000" pitchFamily="65" charset="-120"/>
              <a:ea typeface="標楷體" panose="03000509000000000000" pitchFamily="65" charset="-120"/>
            </a:endParaRPr>
          </a:p>
        </p:txBody>
      </p:sp>
      <p:sp>
        <p:nvSpPr>
          <p:cNvPr id="94" name="矩形 93"/>
          <p:cNvSpPr/>
          <p:nvPr/>
        </p:nvSpPr>
        <p:spPr>
          <a:xfrm>
            <a:off x="7256982" y="3990304"/>
            <a:ext cx="1723549" cy="461665"/>
          </a:xfrm>
          <a:prstGeom prst="rect">
            <a:avLst/>
          </a:prstGeom>
        </p:spPr>
        <p:txBody>
          <a:bodyPr wrap="none">
            <a:spAutoFit/>
          </a:bodyPr>
          <a:lstStyle/>
          <a:p>
            <a:pPr algn="ctr">
              <a:defRPr/>
            </a:pPr>
            <a:r>
              <a:rPr lang="zh-TW" altLang="en-US" sz="1200" dirty="0" smtClean="0">
                <a:latin typeface="標楷體" panose="03000509000000000000" pitchFamily="65" charset="-120"/>
                <a:ea typeface="標楷體" panose="03000509000000000000" pitchFamily="65" charset="-120"/>
              </a:rPr>
              <a:t>我想到</a:t>
            </a:r>
            <a:r>
              <a:rPr lang="zh-TW" altLang="en-US" sz="1200" dirty="0">
                <a:latin typeface="標楷體" panose="03000509000000000000" pitchFamily="65" charset="-120"/>
                <a:ea typeface="標楷體" panose="03000509000000000000" pitchFamily="65" charset="-120"/>
              </a:rPr>
              <a:t>父親晚景</a:t>
            </a:r>
            <a:r>
              <a:rPr lang="zh-TW" altLang="en-US" sz="1200" dirty="0" smtClean="0">
                <a:latin typeface="標楷體" panose="03000509000000000000" pitchFamily="65" charset="-120"/>
                <a:ea typeface="標楷體" panose="03000509000000000000" pitchFamily="65" charset="-120"/>
              </a:rPr>
              <a:t>頹唐</a:t>
            </a:r>
            <a:endParaRPr lang="en-US" altLang="zh-TW" sz="1200" dirty="0">
              <a:latin typeface="標楷體" panose="03000509000000000000" pitchFamily="65" charset="-120"/>
              <a:ea typeface="標楷體" panose="03000509000000000000" pitchFamily="65" charset="-120"/>
            </a:endParaRPr>
          </a:p>
          <a:p>
            <a:pPr algn="ctr">
              <a:defRPr/>
            </a:pPr>
            <a:r>
              <a:rPr lang="zh-TW" altLang="en-US" sz="1200" dirty="0" smtClean="0">
                <a:latin typeface="標楷體" panose="03000509000000000000" pitchFamily="65" charset="-120"/>
                <a:ea typeface="標楷體" panose="03000509000000000000" pitchFamily="65" charset="-120"/>
              </a:rPr>
              <a:t>及已</a:t>
            </a:r>
            <a:r>
              <a:rPr lang="zh-TW" altLang="en-US" sz="1200" dirty="0">
                <a:latin typeface="標楷體" panose="03000509000000000000" pitchFamily="65" charset="-120"/>
                <a:ea typeface="標楷體" panose="03000509000000000000" pitchFamily="65" charset="-120"/>
              </a:rPr>
              <a:t>有兩年沒與父</a:t>
            </a:r>
            <a:r>
              <a:rPr lang="zh-TW" altLang="en-US" sz="1200" dirty="0" smtClean="0">
                <a:latin typeface="標楷體" panose="03000509000000000000" pitchFamily="65" charset="-120"/>
                <a:ea typeface="標楷體" panose="03000509000000000000" pitchFamily="65" charset="-120"/>
              </a:rPr>
              <a:t>見面</a:t>
            </a:r>
            <a:endParaRPr lang="zh-TW" altLang="en-US" sz="1200" dirty="0">
              <a:latin typeface="標楷體" panose="03000509000000000000" pitchFamily="65" charset="-120"/>
              <a:ea typeface="標楷體" panose="03000509000000000000" pitchFamily="65" charset="-120"/>
            </a:endParaRPr>
          </a:p>
        </p:txBody>
      </p:sp>
      <p:sp>
        <p:nvSpPr>
          <p:cNvPr id="98" name="文字方塊 97"/>
          <p:cNvSpPr txBox="1"/>
          <p:nvPr/>
        </p:nvSpPr>
        <p:spPr>
          <a:xfrm>
            <a:off x="7205399" y="4528052"/>
            <a:ext cx="180723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心酸</a:t>
            </a:r>
            <a:r>
              <a:rPr lang="en-US" altLang="zh-TW" dirty="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sp>
        <p:nvSpPr>
          <p:cNvPr id="40" name="矩形 39"/>
          <p:cNvSpPr/>
          <p:nvPr/>
        </p:nvSpPr>
        <p:spPr>
          <a:xfrm>
            <a:off x="3900408" y="4113983"/>
            <a:ext cx="902811" cy="307777"/>
          </a:xfrm>
          <a:prstGeom prst="rect">
            <a:avLst/>
          </a:prstGeom>
        </p:spPr>
        <p:txBody>
          <a:bodyPr wrap="none">
            <a:spAutoFit/>
          </a:bodyPr>
          <a:lstStyle/>
          <a:p>
            <a:r>
              <a:rPr lang="zh-TW" altLang="en-US" sz="1400" dirty="0" smtClean="0">
                <a:latin typeface="標楷體" panose="03000509000000000000" pitchFamily="65" charset="-120"/>
                <a:ea typeface="標楷體" panose="03000509000000000000" pitchFamily="65" charset="-120"/>
              </a:rPr>
              <a:t>上車北去</a:t>
            </a:r>
            <a:endParaRPr lang="zh-HK" altLang="en-US" sz="1400" dirty="0">
              <a:latin typeface="標楷體" panose="03000509000000000000" pitchFamily="65" charset="-120"/>
              <a:ea typeface="標楷體" panose="03000509000000000000" pitchFamily="65" charset="-120"/>
            </a:endParaRPr>
          </a:p>
        </p:txBody>
      </p:sp>
      <p:sp>
        <p:nvSpPr>
          <p:cNvPr id="42" name="矩形 41"/>
          <p:cNvSpPr/>
          <p:nvPr/>
        </p:nvSpPr>
        <p:spPr>
          <a:xfrm>
            <a:off x="1816067" y="4049123"/>
            <a:ext cx="1585776" cy="461665"/>
          </a:xfrm>
          <a:prstGeom prst="rect">
            <a:avLst/>
          </a:prstGeom>
        </p:spPr>
        <p:txBody>
          <a:bodyPr wrap="square">
            <a:spAutoFit/>
          </a:bodyPr>
          <a:lstStyle/>
          <a:p>
            <a:r>
              <a:rPr lang="zh-TW" altLang="en-US" sz="1200" dirty="0" smtClean="0">
                <a:latin typeface="標楷體" panose="03000509000000000000" pitchFamily="65" charset="-120"/>
                <a:ea typeface="標楷體" panose="03000509000000000000" pitchFamily="65" charset="-120"/>
              </a:rPr>
              <a:t>祖母死了，我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zh-HK" sz="1200" dirty="0" smtClean="0">
                <a:latin typeface="標楷體" panose="03000509000000000000" pitchFamily="65" charset="-120"/>
                <a:ea typeface="標楷體" panose="03000509000000000000" pitchFamily="65" charset="-120"/>
              </a:rPr>
              <a:t>跟著父親</a:t>
            </a:r>
            <a:r>
              <a:rPr lang="zh-TW" altLang="zh-HK" sz="1200" dirty="0">
                <a:latin typeface="標楷體" panose="03000509000000000000" pitchFamily="65" charset="-120"/>
                <a:ea typeface="標楷體" panose="03000509000000000000" pitchFamily="65" charset="-120"/>
              </a:rPr>
              <a:t>奔喪</a:t>
            </a:r>
            <a:r>
              <a:rPr lang="zh-TW" altLang="zh-HK" sz="1200" dirty="0" smtClean="0">
                <a:latin typeface="標楷體" panose="03000509000000000000" pitchFamily="65" charset="-120"/>
                <a:ea typeface="標楷體" panose="03000509000000000000" pitchFamily="65" charset="-120"/>
              </a:rPr>
              <a:t>回家</a:t>
            </a:r>
            <a:r>
              <a:rPr lang="zh-TW" altLang="en-US" sz="1200" dirty="0" smtClean="0">
                <a:latin typeface="標楷體" panose="03000509000000000000" pitchFamily="65" charset="-120"/>
                <a:ea typeface="標楷體" panose="03000509000000000000" pitchFamily="65" charset="-120"/>
              </a:rPr>
              <a:t>。</a:t>
            </a:r>
            <a:endParaRPr lang="zh-HK" altLang="en-US" sz="1400" dirty="0">
              <a:latin typeface="標楷體" panose="03000509000000000000" pitchFamily="65" charset="-120"/>
              <a:ea typeface="標楷體" panose="03000509000000000000" pitchFamily="65" charset="-120"/>
            </a:endParaRPr>
          </a:p>
        </p:txBody>
      </p:sp>
      <p:sp>
        <p:nvSpPr>
          <p:cNvPr id="43" name="文字方塊 42"/>
          <p:cNvSpPr txBox="1"/>
          <p:nvPr/>
        </p:nvSpPr>
        <p:spPr>
          <a:xfrm>
            <a:off x="1624449" y="5903694"/>
            <a:ext cx="1969012" cy="276999"/>
          </a:xfrm>
          <a:prstGeom prst="rect">
            <a:avLst/>
          </a:prstGeom>
          <a:noFill/>
        </p:spPr>
        <p:txBody>
          <a:bodyPr wrap="square" rtlCol="0">
            <a:spAutoFit/>
          </a:bodyPr>
          <a:lstStyle/>
          <a:p>
            <a:pPr algn="ctr"/>
            <a:r>
              <a:rPr lang="zh-TW" altLang="en-US" sz="1200" dirty="0">
                <a:latin typeface="標楷體" panose="03000509000000000000" pitchFamily="65" charset="-120"/>
                <a:ea typeface="標楷體" panose="03000509000000000000" pitchFamily="65" charset="-120"/>
              </a:rPr>
              <a:t>感觸家境</a:t>
            </a:r>
            <a:r>
              <a:rPr lang="zh-TW" altLang="en-US" sz="1200" dirty="0" smtClean="0">
                <a:latin typeface="標楷體" panose="03000509000000000000" pitchFamily="65" charset="-120"/>
                <a:ea typeface="標楷體" panose="03000509000000000000" pitchFamily="65" charset="-120"/>
              </a:rPr>
              <a:t>慘澹</a:t>
            </a:r>
            <a:endParaRPr lang="zh-TW" altLang="en-US" sz="1200" dirty="0">
              <a:latin typeface="標楷體" panose="03000509000000000000" pitchFamily="65" charset="-120"/>
              <a:ea typeface="標楷體" panose="03000509000000000000" pitchFamily="65" charset="-120"/>
            </a:endParaRPr>
          </a:p>
        </p:txBody>
      </p:sp>
      <p:sp>
        <p:nvSpPr>
          <p:cNvPr id="44" name="文字方塊 43"/>
          <p:cNvSpPr txBox="1"/>
          <p:nvPr/>
        </p:nvSpPr>
        <p:spPr>
          <a:xfrm>
            <a:off x="1663712" y="4913136"/>
            <a:ext cx="1897157" cy="461665"/>
          </a:xfrm>
          <a:prstGeom prst="rect">
            <a:avLst/>
          </a:prstGeom>
          <a:noFill/>
        </p:spPr>
        <p:txBody>
          <a:bodyPr wrap="square" rtlCol="0">
            <a:spAutoFit/>
          </a:bodyPr>
          <a:lstStyle/>
          <a:p>
            <a:r>
              <a:rPr lang="zh-TW" altLang="en-US" sz="1200" dirty="0" smtClean="0">
                <a:latin typeface="標楷體" panose="03000509000000000000" pitchFamily="65" charset="-120"/>
                <a:ea typeface="標楷體" panose="03000509000000000000" pitchFamily="65" charset="-120"/>
              </a:rPr>
              <a:t>回家變賣典</a:t>
            </a:r>
            <a:r>
              <a:rPr lang="zh-TW" altLang="en-US" sz="1200" dirty="0">
                <a:latin typeface="標楷體" panose="03000509000000000000" pitchFamily="65" charset="-120"/>
                <a:ea typeface="標楷體" panose="03000509000000000000" pitchFamily="65" charset="-120"/>
              </a:rPr>
              <a:t>質償還</a:t>
            </a:r>
            <a:r>
              <a:rPr lang="zh-TW" altLang="en-US" sz="1200" dirty="0" smtClean="0">
                <a:latin typeface="標楷體" panose="03000509000000000000" pitchFamily="65" charset="-120"/>
                <a:ea typeface="標楷體" panose="03000509000000000000" pitchFamily="65" charset="-120"/>
              </a:rPr>
              <a:t>虧空及借錢辦喪事</a:t>
            </a:r>
            <a:endParaRPr lang="zh-HK" altLang="en-US" sz="1200" dirty="0">
              <a:latin typeface="標楷體" panose="03000509000000000000" pitchFamily="65" charset="-120"/>
              <a:ea typeface="標楷體" panose="03000509000000000000" pitchFamily="65" charset="-120"/>
            </a:endParaRPr>
          </a:p>
        </p:txBody>
      </p:sp>
      <p:sp>
        <p:nvSpPr>
          <p:cNvPr id="45" name="文字方塊 44"/>
          <p:cNvSpPr txBox="1"/>
          <p:nvPr/>
        </p:nvSpPr>
        <p:spPr>
          <a:xfrm>
            <a:off x="7124510" y="5806266"/>
            <a:ext cx="1969012" cy="461665"/>
          </a:xfrm>
          <a:prstGeom prst="rect">
            <a:avLst/>
          </a:prstGeom>
          <a:noFill/>
        </p:spPr>
        <p:txBody>
          <a:bodyPr wrap="square" rtlCol="0">
            <a:spAutoFit/>
          </a:bodyPr>
          <a:lstStyle/>
          <a:p>
            <a:pPr algn="ctr">
              <a:defRPr/>
            </a:pPr>
            <a:r>
              <a:rPr lang="zh-TW" altLang="en-US" sz="1200" dirty="0" smtClean="0">
                <a:latin typeface="標楷體" panose="03000509000000000000" pitchFamily="65" charset="-120"/>
                <a:ea typeface="標楷體" panose="03000509000000000000" pitchFamily="65" charset="-120"/>
              </a:rPr>
              <a:t>嘆息不知</a:t>
            </a:r>
            <a:r>
              <a:rPr lang="zh-TW" altLang="en-US" sz="1200" dirty="0">
                <a:latin typeface="標楷體" panose="03000509000000000000" pitchFamily="65" charset="-120"/>
                <a:ea typeface="標楷體" panose="03000509000000000000" pitchFamily="65" charset="-120"/>
              </a:rPr>
              <a:t>何時</a:t>
            </a:r>
            <a:r>
              <a:rPr lang="zh-TW" altLang="en-US" sz="1200" dirty="0" smtClean="0">
                <a:latin typeface="標楷體" panose="03000509000000000000" pitchFamily="65" charset="-120"/>
                <a:ea typeface="標楷體" panose="03000509000000000000" pitchFamily="65" charset="-120"/>
              </a:rPr>
              <a:t>再</a:t>
            </a:r>
            <a:endParaRPr lang="en-US" altLang="zh-TW" sz="1200" dirty="0" smtClean="0">
              <a:latin typeface="標楷體" panose="03000509000000000000" pitchFamily="65" charset="-120"/>
              <a:ea typeface="標楷體" panose="03000509000000000000" pitchFamily="65" charset="-120"/>
            </a:endParaRPr>
          </a:p>
          <a:p>
            <a:pPr algn="ctr">
              <a:defRPr/>
            </a:pPr>
            <a:r>
              <a:rPr lang="zh-TW" altLang="en-US" sz="1200" dirty="0" smtClean="0">
                <a:latin typeface="標楷體" panose="03000509000000000000" pitchFamily="65" charset="-120"/>
                <a:ea typeface="標楷體" panose="03000509000000000000" pitchFamily="65" charset="-120"/>
              </a:rPr>
              <a:t>能與父相見</a:t>
            </a:r>
            <a:endParaRPr lang="zh-TW" altLang="en-US" sz="1200" dirty="0">
              <a:latin typeface="標楷體" panose="03000509000000000000" pitchFamily="65" charset="-120"/>
              <a:ea typeface="標楷體" panose="03000509000000000000" pitchFamily="65" charset="-120"/>
            </a:endParaRPr>
          </a:p>
        </p:txBody>
      </p:sp>
      <p:sp>
        <p:nvSpPr>
          <p:cNvPr id="46" name="矩形 45"/>
          <p:cNvSpPr/>
          <p:nvPr/>
        </p:nvSpPr>
        <p:spPr>
          <a:xfrm>
            <a:off x="7170300" y="5430418"/>
            <a:ext cx="1877437" cy="276999"/>
          </a:xfrm>
          <a:prstGeom prst="rect">
            <a:avLst/>
          </a:prstGeom>
        </p:spPr>
        <p:txBody>
          <a:bodyPr wrap="none">
            <a:spAutoFit/>
          </a:bodyPr>
          <a:lstStyle/>
          <a:p>
            <a:pPr algn="ctr">
              <a:defRPr/>
            </a:pPr>
            <a:r>
              <a:rPr lang="zh-TW" altLang="en-US" sz="1200" dirty="0" smtClean="0">
                <a:latin typeface="標楷體" panose="03000509000000000000" pitchFamily="65" charset="-120"/>
                <a:ea typeface="標楷體" panose="03000509000000000000" pitchFamily="65" charset="-120"/>
              </a:rPr>
              <a:t>在淚光中看到父親</a:t>
            </a:r>
            <a:r>
              <a:rPr lang="zh-TW" altLang="en-US" sz="1200" dirty="0">
                <a:latin typeface="標楷體" panose="03000509000000000000" pitchFamily="65" charset="-120"/>
                <a:ea typeface="標楷體" panose="03000509000000000000" pitchFamily="65" charset="-120"/>
              </a:rPr>
              <a:t>的</a:t>
            </a:r>
            <a:r>
              <a:rPr lang="zh-TW" altLang="en-US" sz="1200" dirty="0" smtClean="0">
                <a:latin typeface="標楷體" panose="03000509000000000000" pitchFamily="65" charset="-120"/>
                <a:ea typeface="標楷體" panose="03000509000000000000" pitchFamily="65" charset="-120"/>
              </a:rPr>
              <a:t>背影</a:t>
            </a:r>
            <a:endParaRPr lang="zh-TW" altLang="en-US" sz="1200" dirty="0">
              <a:latin typeface="標楷體" panose="03000509000000000000" pitchFamily="65" charset="-120"/>
              <a:ea typeface="標楷體" panose="03000509000000000000" pitchFamily="65" charset="-120"/>
            </a:endParaRPr>
          </a:p>
        </p:txBody>
      </p:sp>
      <p:sp>
        <p:nvSpPr>
          <p:cNvPr id="48" name="文字方塊 47"/>
          <p:cNvSpPr txBox="1"/>
          <p:nvPr/>
        </p:nvSpPr>
        <p:spPr>
          <a:xfrm>
            <a:off x="7161832" y="4911912"/>
            <a:ext cx="1897157" cy="461665"/>
          </a:xfrm>
          <a:prstGeom prst="rect">
            <a:avLst/>
          </a:prstGeom>
          <a:noFill/>
        </p:spPr>
        <p:txBody>
          <a:bodyPr wrap="square" rtlCol="0">
            <a:spAutoFit/>
          </a:bodyPr>
          <a:lstStyle/>
          <a:p>
            <a:pPr algn="ctr">
              <a:defRPr/>
            </a:pPr>
            <a:r>
              <a:rPr lang="zh-TW" altLang="en-US" sz="1200" dirty="0" smtClean="0">
                <a:latin typeface="標楷體" panose="03000509000000000000" pitchFamily="65" charset="-120"/>
                <a:ea typeface="標楷體" panose="03000509000000000000" pitchFamily="65" charset="-120"/>
              </a:rPr>
              <a:t>想起父來信提及</a:t>
            </a:r>
            <a:r>
              <a:rPr lang="zh-TW" altLang="zh-HK" sz="1200" dirty="0">
                <a:latin typeface="標楷體" panose="03000509000000000000" pitchFamily="65" charset="-120"/>
                <a:ea typeface="標楷體" panose="03000509000000000000" pitchFamily="65" charset="-120"/>
              </a:rPr>
              <a:t>膀子疼痛</a:t>
            </a:r>
            <a:r>
              <a:rPr lang="zh-TW" altLang="zh-HK" sz="1200" dirty="0" smtClean="0">
                <a:latin typeface="標楷體" panose="03000509000000000000" pitchFamily="65" charset="-120"/>
                <a:ea typeface="標楷體" panose="03000509000000000000" pitchFamily="65" charset="-120"/>
              </a:rPr>
              <a:t>利害</a:t>
            </a:r>
            <a:r>
              <a:rPr lang="zh-TW" altLang="en-US" sz="1200" dirty="0" smtClean="0">
                <a:latin typeface="標楷體" panose="03000509000000000000" pitchFamily="65" charset="-120"/>
                <a:ea typeface="標楷體" panose="03000509000000000000" pitchFamily="65" charset="-120"/>
              </a:rPr>
              <a:t>和距</a:t>
            </a:r>
            <a:r>
              <a:rPr lang="zh-TW" altLang="zh-HK" sz="1200" dirty="0" smtClean="0">
                <a:latin typeface="標楷體" panose="03000509000000000000" pitchFamily="65" charset="-120"/>
                <a:ea typeface="標楷體" panose="03000509000000000000" pitchFamily="65" charset="-120"/>
              </a:rPr>
              <a:t>大去之期不遠</a:t>
            </a:r>
            <a:endParaRPr lang="zh-TW" altLang="en-US" sz="1200" dirty="0">
              <a:latin typeface="標楷體" panose="03000509000000000000" pitchFamily="65" charset="-120"/>
              <a:ea typeface="標楷體" panose="03000509000000000000" pitchFamily="65" charset="-120"/>
            </a:endParaRPr>
          </a:p>
        </p:txBody>
      </p:sp>
      <p:sp>
        <p:nvSpPr>
          <p:cNvPr id="41" name="文字方塊 40"/>
          <p:cNvSpPr txBox="1"/>
          <p:nvPr/>
        </p:nvSpPr>
        <p:spPr>
          <a:xfrm>
            <a:off x="1775892" y="4540370"/>
            <a:ext cx="148986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傷心</a:t>
            </a:r>
            <a:r>
              <a:rPr lang="en-US" altLang="zh-TW" dirty="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sp>
        <p:nvSpPr>
          <p:cNvPr id="50" name="文字方塊 49"/>
          <p:cNvSpPr txBox="1"/>
          <p:nvPr/>
        </p:nvSpPr>
        <p:spPr>
          <a:xfrm>
            <a:off x="5337389" y="4522593"/>
            <a:ext cx="1861048"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認為父親不明智</a:t>
            </a:r>
            <a:endParaRPr lang="zh-HK" altLang="en-US" sz="1200" dirty="0"/>
          </a:p>
        </p:txBody>
      </p:sp>
    </p:spTree>
    <p:extLst>
      <p:ext uri="{BB962C8B-B14F-4D97-AF65-F5344CB8AC3E}">
        <p14:creationId xmlns:p14="http://schemas.microsoft.com/office/powerpoint/2010/main" val="1233034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2237689" y="1995915"/>
            <a:ext cx="4668622" cy="2866170"/>
            <a:chOff x="5230395" y="410560"/>
            <a:chExt cx="3251418" cy="2571464"/>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395" y="410560"/>
              <a:ext cx="3251418" cy="2571464"/>
            </a:xfrm>
            <a:prstGeom prst="rect">
              <a:avLst/>
            </a:prstGeom>
          </p:spPr>
        </p:pic>
        <p:sp>
          <p:nvSpPr>
            <p:cNvPr id="4" name="文字方塊 3"/>
            <p:cNvSpPr txBox="1"/>
            <p:nvPr/>
          </p:nvSpPr>
          <p:spPr>
            <a:xfrm>
              <a:off x="5545185" y="1223367"/>
              <a:ext cx="2629714" cy="745552"/>
            </a:xfrm>
            <a:prstGeom prst="rect">
              <a:avLst/>
            </a:prstGeom>
            <a:noFill/>
          </p:spPr>
          <p:txBody>
            <a:bodyPr wrap="square" rtlCol="0">
              <a:spAutoFit/>
            </a:bodyPr>
            <a:lstStyle/>
            <a:p>
              <a:pPr algn="ctr"/>
              <a:r>
                <a:rPr lang="zh-TW" altLang="en-US" sz="2400" dirty="0" smtClean="0">
                  <a:latin typeface="標楷體" panose="03000509000000000000" pitchFamily="65" charset="-120"/>
                  <a:ea typeface="標楷體" panose="03000509000000000000" pitchFamily="65" charset="-120"/>
                  <a:sym typeface="Wingdings" panose="05000000000000000000" pitchFamily="2" charset="2"/>
                </a:rPr>
                <a:t>再用</a:t>
              </a:r>
              <a:r>
                <a:rPr lang="zh-TW" altLang="en-US" sz="2400" dirty="0">
                  <a:latin typeface="標楷體" panose="03000509000000000000" pitchFamily="65" charset="-120"/>
                  <a:ea typeface="標楷體" panose="03000509000000000000" pitchFamily="65" charset="-120"/>
                  <a:sym typeface="Wingdings" panose="05000000000000000000" pitchFamily="2" charset="2"/>
                </a:rPr>
                <a:t>推理方法去找出文章的深層意思</a:t>
              </a:r>
              <a:endParaRPr lang="en-US" altLang="zh-TW" sz="2400" dirty="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81436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9" y="630568"/>
            <a:ext cx="9082289" cy="6201645"/>
          </a:xfrm>
          <a:prstGeom prst="rect">
            <a:avLst/>
          </a:prstGeom>
        </p:spPr>
      </p:pic>
      <p:sp>
        <p:nvSpPr>
          <p:cNvPr id="5" name="矩形 4"/>
          <p:cNvSpPr/>
          <p:nvPr/>
        </p:nvSpPr>
        <p:spPr>
          <a:xfrm>
            <a:off x="1929234" y="654477"/>
            <a:ext cx="5286878" cy="1077218"/>
          </a:xfrm>
          <a:prstGeom prst="rect">
            <a:avLst/>
          </a:prstGeom>
        </p:spPr>
        <p:txBody>
          <a:bodyPr wrap="square">
            <a:spAutoFit/>
          </a:bodyPr>
          <a:lstStyle/>
          <a:p>
            <a:pPr algn="ctr"/>
            <a:r>
              <a:rPr lang="zh-TW" altLang="en-US" sz="3200" b="1" dirty="0">
                <a:latin typeface="標楷體" panose="03000509000000000000" pitchFamily="65" charset="-120"/>
                <a:ea typeface="標楷體" panose="03000509000000000000" pitchFamily="65" charset="-120"/>
                <a:sym typeface="Wingdings" panose="05000000000000000000" pitchFamily="2" charset="2"/>
              </a:rPr>
              <a:t>運用推理方法去找出篇章的深層意思</a:t>
            </a:r>
            <a:endParaRPr lang="en-US" altLang="zh-TW" sz="3200" b="1" dirty="0">
              <a:latin typeface="標楷體" panose="03000509000000000000" pitchFamily="65" charset="-120"/>
              <a:ea typeface="標楷體" panose="03000509000000000000" pitchFamily="65" charset="-120"/>
            </a:endParaRPr>
          </a:p>
        </p:txBody>
      </p:sp>
      <p:sp>
        <p:nvSpPr>
          <p:cNvPr id="6" name="矩形 5"/>
          <p:cNvSpPr/>
          <p:nvPr/>
        </p:nvSpPr>
        <p:spPr>
          <a:xfrm>
            <a:off x="735399" y="3752496"/>
            <a:ext cx="1313180" cy="769441"/>
          </a:xfrm>
          <a:prstGeom prst="rect">
            <a:avLst/>
          </a:prstGeom>
        </p:spPr>
        <p:txBody>
          <a:bodyPr wrap="none">
            <a:spAutoFit/>
          </a:bodyPr>
          <a:lstStyle/>
          <a:p>
            <a:pPr algn="ctr"/>
            <a:r>
              <a:rPr lang="zh-TW" altLang="en-US" sz="4400" b="1" dirty="0">
                <a:solidFill>
                  <a:schemeClr val="bg1"/>
                </a:solidFill>
                <a:latin typeface="標楷體" panose="03000509000000000000" pitchFamily="65" charset="-120"/>
                <a:ea typeface="標楷體" panose="03000509000000000000" pitchFamily="65" charset="-120"/>
                <a:sym typeface="Wingdings" panose="05000000000000000000" pitchFamily="2" charset="2"/>
              </a:rPr>
              <a:t>技巧</a:t>
            </a:r>
            <a:endParaRPr lang="zh-HK" altLang="en-US" sz="4400" dirty="0">
              <a:solidFill>
                <a:schemeClr val="bg1"/>
              </a:solidFill>
              <a:latin typeface="標楷體" panose="03000509000000000000" pitchFamily="65" charset="-120"/>
              <a:ea typeface="標楷體" panose="03000509000000000000" pitchFamily="65" charset="-120"/>
            </a:endParaRPr>
          </a:p>
        </p:txBody>
      </p:sp>
      <p:sp>
        <p:nvSpPr>
          <p:cNvPr id="8" name="矩形 7"/>
          <p:cNvSpPr/>
          <p:nvPr/>
        </p:nvSpPr>
        <p:spPr>
          <a:xfrm>
            <a:off x="2691585" y="4009544"/>
            <a:ext cx="5998216" cy="769441"/>
          </a:xfrm>
          <a:prstGeom prst="rect">
            <a:avLst/>
          </a:prstGeom>
        </p:spPr>
        <p:txBody>
          <a:bodyPr wrap="square">
            <a:spAutoFit/>
          </a:bodyPr>
          <a:lstStyle/>
          <a:p>
            <a:pPr marL="269875" indent="-269875"/>
            <a:r>
              <a:rPr lang="en-US" altLang="zh-TW" sz="2200" b="1" dirty="0">
                <a:latin typeface="標楷體" panose="03000509000000000000" pitchFamily="65" charset="-120"/>
                <a:ea typeface="標楷體" panose="03000509000000000000" pitchFamily="65" charset="-120"/>
              </a:rPr>
              <a:t>2</a:t>
            </a:r>
            <a:r>
              <a:rPr lang="en-US" altLang="zh-TW" sz="2200" b="1" dirty="0" smtClean="0">
                <a:latin typeface="標楷體" panose="03000509000000000000" pitchFamily="65" charset="-120"/>
                <a:ea typeface="標楷體" panose="03000509000000000000" pitchFamily="65" charset="-120"/>
              </a:rPr>
              <a:t>.</a:t>
            </a:r>
            <a:r>
              <a:rPr lang="zh-TW" altLang="en-US" sz="2200" b="1" dirty="0" smtClean="0">
                <a:latin typeface="標楷體" panose="03000509000000000000" pitchFamily="65" charset="-120"/>
                <a:ea typeface="標楷體" panose="03000509000000000000" pitchFamily="65" charset="-120"/>
              </a:rPr>
              <a:t>用「為甚麼</a:t>
            </a:r>
            <a:r>
              <a:rPr lang="en-US" altLang="zh-TW" sz="2200" b="1" dirty="0" smtClean="0">
                <a:latin typeface="標楷體" panose="03000509000000000000" pitchFamily="65" charset="-120"/>
                <a:ea typeface="標楷體" panose="03000509000000000000" pitchFamily="65" charset="-120"/>
              </a:rPr>
              <a:t>?</a:t>
            </a:r>
            <a:r>
              <a:rPr lang="zh-TW" altLang="en-US" sz="2200" b="1" dirty="0" smtClean="0">
                <a:latin typeface="標楷體" panose="03000509000000000000" pitchFamily="65" charset="-120"/>
                <a:ea typeface="標楷體" panose="03000509000000000000" pitchFamily="65" charset="-120"/>
              </a:rPr>
              <a:t>」</a:t>
            </a:r>
            <a:r>
              <a:rPr lang="en-US" altLang="zh-TW" sz="2200" b="1" dirty="0" smtClean="0">
                <a:latin typeface="標楷體" panose="03000509000000000000" pitchFamily="65" charset="-120"/>
                <a:ea typeface="標楷體" panose="03000509000000000000" pitchFamily="65" charset="-120"/>
              </a:rPr>
              <a:t>/</a:t>
            </a:r>
            <a:r>
              <a:rPr lang="zh-TW" altLang="en-US" sz="2200" b="1" dirty="0" smtClean="0">
                <a:latin typeface="標楷體" panose="03000509000000000000" pitchFamily="65" charset="-120"/>
                <a:ea typeface="標楷體" panose="03000509000000000000" pitchFamily="65" charset="-120"/>
              </a:rPr>
              <a:t>「</a:t>
            </a:r>
            <a:r>
              <a:rPr lang="zh-TW" altLang="en-US" sz="2200" b="1" dirty="0">
                <a:latin typeface="標楷體" panose="03000509000000000000" pitchFamily="65" charset="-120"/>
                <a:ea typeface="標楷體" panose="03000509000000000000" pitchFamily="65" charset="-120"/>
              </a:rPr>
              <a:t>如何</a:t>
            </a:r>
            <a:r>
              <a:rPr lang="en-US" altLang="zh-TW" sz="2200" b="1" dirty="0" smtClean="0">
                <a:latin typeface="標楷體" panose="03000509000000000000" pitchFamily="65" charset="-120"/>
                <a:ea typeface="標楷體" panose="03000509000000000000" pitchFamily="65" charset="-120"/>
              </a:rPr>
              <a:t>?</a:t>
            </a:r>
            <a:r>
              <a:rPr lang="zh-TW" altLang="en-US" sz="2200" b="1" dirty="0" smtClean="0">
                <a:latin typeface="標楷體" panose="03000509000000000000" pitchFamily="65" charset="-120"/>
                <a:ea typeface="標楷體" panose="03000509000000000000" pitchFamily="65" charset="-120"/>
              </a:rPr>
              <a:t> 」</a:t>
            </a:r>
            <a:r>
              <a:rPr lang="en-US" altLang="zh-TW" sz="2200" b="1" dirty="0" smtClean="0">
                <a:latin typeface="標楷體" panose="03000509000000000000" pitchFamily="65" charset="-120"/>
                <a:ea typeface="標楷體" panose="03000509000000000000" pitchFamily="65" charset="-120"/>
              </a:rPr>
              <a:t>/</a:t>
            </a:r>
            <a:r>
              <a:rPr lang="zh-TW" altLang="en-US" sz="2200" b="1" dirty="0" smtClean="0">
                <a:latin typeface="標楷體" panose="03000509000000000000" pitchFamily="65" charset="-120"/>
                <a:ea typeface="標楷體" panose="03000509000000000000" pitchFamily="65" charset="-120"/>
              </a:rPr>
              <a:t>「下一步怎樣</a:t>
            </a:r>
            <a:r>
              <a:rPr lang="en-US" altLang="zh-TW" sz="2200" b="1" dirty="0" smtClean="0">
                <a:latin typeface="標楷體" panose="03000509000000000000" pitchFamily="65" charset="-120"/>
                <a:ea typeface="標楷體" panose="03000509000000000000" pitchFamily="65" charset="-120"/>
              </a:rPr>
              <a:t>?</a:t>
            </a:r>
            <a:r>
              <a:rPr lang="zh-TW" altLang="en-US" sz="2200" b="1" dirty="0" smtClean="0">
                <a:latin typeface="標楷體" panose="03000509000000000000" pitchFamily="65" charset="-120"/>
                <a:ea typeface="標楷體" panose="03000509000000000000" pitchFamily="65" charset="-120"/>
              </a:rPr>
              <a:t>」來自設問題</a:t>
            </a:r>
            <a:r>
              <a:rPr lang="zh-TW" altLang="en-US" sz="2200" b="1" dirty="0">
                <a:latin typeface="標楷體" panose="03000509000000000000" pitchFamily="65" charset="-120"/>
                <a:ea typeface="標楷體" panose="03000509000000000000" pitchFamily="65" charset="-120"/>
              </a:rPr>
              <a:t>：</a:t>
            </a:r>
            <a:endParaRPr lang="zh-HK" altLang="en-US" sz="2200" b="1" u="sng" dirty="0">
              <a:latin typeface="標楷體" panose="03000509000000000000" pitchFamily="65" charset="-120"/>
              <a:ea typeface="標楷體" panose="03000509000000000000" pitchFamily="65" charset="-120"/>
            </a:endParaRPr>
          </a:p>
        </p:txBody>
      </p:sp>
      <p:sp>
        <p:nvSpPr>
          <p:cNvPr id="9" name="矩形 8"/>
          <p:cNvSpPr/>
          <p:nvPr/>
        </p:nvSpPr>
        <p:spPr>
          <a:xfrm>
            <a:off x="2884684" y="2611058"/>
            <a:ext cx="5479685" cy="1354217"/>
          </a:xfrm>
          <a:prstGeom prst="rect">
            <a:avLst/>
          </a:prstGeom>
        </p:spPr>
        <p:txBody>
          <a:bodyPr wrap="square">
            <a:spAutoFit/>
          </a:bodyPr>
          <a:lstStyle/>
          <a:p>
            <a:pPr marL="285750" indent="-285750">
              <a:buFont typeface="Arial" panose="020B0604020202020204" pitchFamily="34" charset="0"/>
              <a:buChar char="•"/>
            </a:pPr>
            <a:r>
              <a:rPr lang="zh-TW" altLang="en-US" sz="1600" dirty="0" smtClean="0">
                <a:latin typeface="標楷體" panose="03000509000000000000" pitchFamily="65" charset="-120"/>
                <a:ea typeface="標楷體" panose="03000509000000000000" pitchFamily="65" charset="-120"/>
              </a:rPr>
              <a:t>作者起初暗笑</a:t>
            </a:r>
            <a:r>
              <a:rPr lang="zh-TW" altLang="en-US" sz="1600" dirty="0" smtClean="0">
                <a:solidFill>
                  <a:schemeClr val="tx1">
                    <a:lumMod val="85000"/>
                    <a:lumOff val="15000"/>
                  </a:schemeClr>
                </a:solidFill>
                <a:latin typeface="標楷體" panose="03000509000000000000" pitchFamily="65" charset="-120"/>
                <a:ea typeface="標楷體" panose="03000509000000000000" pitchFamily="65" charset="-120"/>
              </a:rPr>
              <a:t>父親</a:t>
            </a:r>
            <a:r>
              <a:rPr lang="en-US" altLang="zh-TW" sz="1600" dirty="0" smtClean="0">
                <a:solidFill>
                  <a:schemeClr val="tx1">
                    <a:lumMod val="85000"/>
                    <a:lumOff val="15000"/>
                  </a:schemeClr>
                </a:solidFill>
                <a:latin typeface="標楷體" panose="03000509000000000000" pitchFamily="65" charset="-120"/>
                <a:ea typeface="標楷體" panose="03000509000000000000" pitchFamily="65" charset="-120"/>
                <a:sym typeface="Wingdings" panose="05000000000000000000" pitchFamily="2" charset="2"/>
              </a:rPr>
              <a:t></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我心裏暗笑他的迂</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；他們</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只認得錢</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zh-HK" sz="1600" b="1" dirty="0">
                <a:latin typeface="標楷體" panose="03000509000000000000" pitchFamily="65" charset="-120"/>
                <a:ea typeface="標楷體" panose="03000509000000000000" pitchFamily="65" charset="-120"/>
              </a:rPr>
              <a:t>託</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他們</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直是</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白</a:t>
            </a:r>
            <a:r>
              <a:rPr lang="zh-TW" altLang="zh-HK" sz="1600" b="1" dirty="0">
                <a:latin typeface="標楷體" panose="03000509000000000000" pitchFamily="65" charset="-120"/>
                <a:ea typeface="標楷體" panose="03000509000000000000" pitchFamily="65" charset="-120"/>
              </a:rPr>
              <a:t>託</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而且我這樣大年紀的人，難道還不能料理自己麼？</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1600" dirty="0" smtClean="0">
                <a:solidFill>
                  <a:schemeClr val="tx1">
                    <a:lumMod val="85000"/>
                    <a:lumOff val="15000"/>
                  </a:schemeClr>
                </a:solidFill>
                <a:latin typeface="標楷體" panose="03000509000000000000" pitchFamily="65" charset="-120"/>
                <a:ea typeface="標楷體" panose="03000509000000000000" pitchFamily="65" charset="-120"/>
              </a:rPr>
              <a:t>）</a:t>
            </a:r>
            <a:endParaRPr lang="en-US" altLang="zh-TW" sz="1600" dirty="0" smtClean="0">
              <a:solidFill>
                <a:schemeClr val="tx1">
                  <a:lumMod val="85000"/>
                  <a:lumOff val="15000"/>
                </a:schemeClr>
              </a:solidFill>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zh-TW" altLang="en-US" sz="1600" b="1" dirty="0" smtClean="0">
                <a:latin typeface="標楷體" panose="03000509000000000000" pitchFamily="65" charset="-120"/>
                <a:ea typeface="標楷體" panose="03000509000000000000" pitchFamily="65" charset="-120"/>
              </a:rPr>
              <a:t>但當作者看到</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父親為</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他買</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橘子</a:t>
            </a:r>
            <a:r>
              <a:rPr lang="en-US" altLang="zh-TW" sz="1600" dirty="0" smtClean="0">
                <a:solidFill>
                  <a:schemeClr val="tx1">
                    <a:lumMod val="85000"/>
                    <a:lumOff val="15000"/>
                  </a:schemeClr>
                </a:solidFill>
                <a:latin typeface="標楷體" panose="03000509000000000000" pitchFamily="65" charset="-120"/>
                <a:ea typeface="標楷體" panose="03000509000000000000" pitchFamily="65" charset="-120"/>
                <a:sym typeface="Wingdings" panose="05000000000000000000" pitchFamily="2" charset="2"/>
              </a:rPr>
              <a:t></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這時我看見他的背影，我</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的</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淚很快地流下來</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了</a:t>
            </a:r>
            <a:r>
              <a:rPr lang="zh-TW" altLang="en-US" sz="1600" b="1" dirty="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1600" b="1" dirty="0" smtClean="0">
                <a:solidFill>
                  <a:schemeClr val="tx1">
                    <a:lumMod val="85000"/>
                    <a:lumOff val="15000"/>
                  </a:schemeClr>
                </a:solidFill>
                <a:latin typeface="標楷體" panose="03000509000000000000" pitchFamily="65" charset="-120"/>
                <a:ea typeface="標楷體" panose="03000509000000000000" pitchFamily="65" charset="-120"/>
              </a:rPr>
              <a:t>」</a:t>
            </a:r>
            <a:endParaRPr lang="zh-HK" altLang="en-US" sz="1600" b="1" dirty="0">
              <a:solidFill>
                <a:schemeClr val="tx1">
                  <a:lumMod val="85000"/>
                  <a:lumOff val="15000"/>
                </a:schemeClr>
              </a:solidFill>
              <a:latin typeface="標楷體" panose="03000509000000000000" pitchFamily="65" charset="-120"/>
              <a:ea typeface="標楷體" panose="03000509000000000000" pitchFamily="65" charset="-120"/>
            </a:endParaRPr>
          </a:p>
        </p:txBody>
      </p:sp>
      <p:sp>
        <p:nvSpPr>
          <p:cNvPr id="10" name="矩形 9"/>
          <p:cNvSpPr/>
          <p:nvPr/>
        </p:nvSpPr>
        <p:spPr>
          <a:xfrm>
            <a:off x="3003401" y="4778984"/>
            <a:ext cx="5479684" cy="1015663"/>
          </a:xfrm>
          <a:prstGeom prst="rect">
            <a:avLst/>
          </a:prstGeom>
        </p:spPr>
        <p:txBody>
          <a:bodyPr wrap="square">
            <a:spAutoFit/>
          </a:bodyPr>
          <a:lstStyle/>
          <a:p>
            <a:pPr marL="530225" indent="-530225" algn="just"/>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例：</a:t>
            </a:r>
            <a:r>
              <a:rPr lang="zh-TW" altLang="en-US" sz="2000" dirty="0" smtClean="0">
                <a:solidFill>
                  <a:schemeClr val="tx1">
                    <a:lumMod val="85000"/>
                    <a:lumOff val="15000"/>
                  </a:schemeClr>
                </a:solidFill>
                <a:latin typeface="標楷體" panose="03000509000000000000" pitchFamily="65" charset="-120"/>
                <a:ea typeface="標楷體" panose="03000509000000000000" pitchFamily="65" charset="-120"/>
              </a:rPr>
              <a:t>為甚麼作者起初</a:t>
            </a:r>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2000" b="1" dirty="0">
                <a:solidFill>
                  <a:schemeClr val="tx1">
                    <a:lumMod val="85000"/>
                    <a:lumOff val="15000"/>
                  </a:schemeClr>
                </a:solidFill>
                <a:latin typeface="標楷體" panose="03000509000000000000" pitchFamily="65" charset="-120"/>
                <a:ea typeface="標楷體" panose="03000509000000000000" pitchFamily="65" charset="-120"/>
              </a:rPr>
              <a:t>心裏</a:t>
            </a:r>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暗笑他 </a:t>
            </a:r>
            <a:r>
              <a:rPr lang="en-US" altLang="zh-TW" sz="20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父親</a:t>
            </a:r>
            <a:r>
              <a:rPr lang="en-US" altLang="zh-TW" sz="2000" b="1" dirty="0" smtClean="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2000" b="1" dirty="0">
                <a:solidFill>
                  <a:schemeClr val="tx1">
                    <a:lumMod val="85000"/>
                    <a:lumOff val="15000"/>
                  </a:schemeClr>
                </a:solidFill>
                <a:latin typeface="標楷體" panose="03000509000000000000" pitchFamily="65" charset="-120"/>
                <a:ea typeface="標楷體" panose="03000509000000000000" pitchFamily="65" charset="-120"/>
              </a:rPr>
              <a:t>的</a:t>
            </a:r>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迂」</a:t>
            </a:r>
            <a:r>
              <a:rPr lang="zh-TW" altLang="en-US" sz="2000" dirty="0" smtClean="0">
                <a:solidFill>
                  <a:schemeClr val="tx1">
                    <a:lumMod val="85000"/>
                    <a:lumOff val="15000"/>
                  </a:schemeClr>
                </a:solidFill>
                <a:latin typeface="標楷體" panose="03000509000000000000" pitchFamily="65" charset="-120"/>
                <a:ea typeface="標楷體" panose="03000509000000000000" pitchFamily="65" charset="-120"/>
              </a:rPr>
              <a:t>，但其後看到父親穿過</a:t>
            </a:r>
            <a:r>
              <a:rPr lang="zh-TW" altLang="en-US" sz="2000" dirty="0">
                <a:solidFill>
                  <a:schemeClr val="tx1">
                    <a:lumMod val="85000"/>
                    <a:lumOff val="15000"/>
                  </a:schemeClr>
                </a:solidFill>
                <a:latin typeface="標楷體" panose="03000509000000000000" pitchFamily="65" charset="-120"/>
                <a:ea typeface="標楷體" panose="03000509000000000000" pitchFamily="65" charset="-120"/>
              </a:rPr>
              <a:t>鐵道為他買橘子</a:t>
            </a:r>
            <a:r>
              <a:rPr lang="zh-TW" altLang="en-US" sz="2000" dirty="0" smtClean="0">
                <a:solidFill>
                  <a:schemeClr val="tx1">
                    <a:lumMod val="85000"/>
                    <a:lumOff val="15000"/>
                  </a:schemeClr>
                </a:solidFill>
                <a:latin typeface="標楷體" panose="03000509000000000000" pitchFamily="65" charset="-120"/>
                <a:ea typeface="標楷體" panose="03000509000000000000" pitchFamily="65" charset="-120"/>
              </a:rPr>
              <a:t>時，作者的</a:t>
            </a:r>
            <a:r>
              <a:rPr lang="zh-TW" altLang="en-US" sz="2000" b="1" dirty="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淚</a:t>
            </a:r>
            <a:r>
              <a:rPr lang="zh-TW" altLang="en-US" sz="2000" b="1" dirty="0">
                <a:solidFill>
                  <a:schemeClr val="tx1">
                    <a:lumMod val="85000"/>
                    <a:lumOff val="15000"/>
                  </a:schemeClr>
                </a:solidFill>
                <a:latin typeface="標楷體" panose="03000509000000000000" pitchFamily="65" charset="-120"/>
                <a:ea typeface="標楷體" panose="03000509000000000000" pitchFamily="65" charset="-120"/>
              </a:rPr>
              <a:t>很快地流下</a:t>
            </a:r>
            <a:r>
              <a:rPr lang="zh-TW" altLang="en-US" sz="2000" b="1" dirty="0" smtClean="0">
                <a:solidFill>
                  <a:schemeClr val="tx1">
                    <a:lumMod val="85000"/>
                    <a:lumOff val="15000"/>
                  </a:schemeClr>
                </a:solidFill>
                <a:latin typeface="標楷體" panose="03000509000000000000" pitchFamily="65" charset="-120"/>
                <a:ea typeface="標楷體" panose="03000509000000000000" pitchFamily="65" charset="-120"/>
              </a:rPr>
              <a:t>來」</a:t>
            </a:r>
            <a:r>
              <a:rPr lang="en-US" altLang="zh-TW" sz="2000" dirty="0" smtClean="0">
                <a:latin typeface="標楷體" panose="03000509000000000000" pitchFamily="65" charset="-120"/>
                <a:ea typeface="標楷體" panose="03000509000000000000" pitchFamily="65" charset="-120"/>
              </a:rPr>
              <a:t>?</a:t>
            </a:r>
            <a:endParaRPr lang="zh-HK" altLang="en-US" sz="2000" dirty="0">
              <a:solidFill>
                <a:schemeClr val="tx1">
                  <a:lumMod val="85000"/>
                  <a:lumOff val="15000"/>
                </a:schemeClr>
              </a:solidFill>
              <a:latin typeface="標楷體" panose="03000509000000000000" pitchFamily="65" charset="-120"/>
              <a:ea typeface="標楷體" panose="03000509000000000000" pitchFamily="65" charset="-120"/>
            </a:endParaRPr>
          </a:p>
        </p:txBody>
      </p:sp>
      <p:sp>
        <p:nvSpPr>
          <p:cNvPr id="11" name="矩形 10"/>
          <p:cNvSpPr/>
          <p:nvPr/>
        </p:nvSpPr>
        <p:spPr>
          <a:xfrm>
            <a:off x="2691585" y="5866116"/>
            <a:ext cx="2441694" cy="430887"/>
          </a:xfrm>
          <a:prstGeom prst="rect">
            <a:avLst/>
          </a:prstGeom>
        </p:spPr>
        <p:txBody>
          <a:bodyPr wrap="none">
            <a:spAutoFit/>
          </a:bodyPr>
          <a:lstStyle/>
          <a:p>
            <a:r>
              <a:rPr lang="en-US" altLang="zh-TW" sz="2200" b="1" dirty="0" smtClean="0">
                <a:latin typeface="標楷體" panose="03000509000000000000" pitchFamily="65" charset="-120"/>
                <a:ea typeface="標楷體" panose="03000509000000000000" pitchFamily="65" charset="-120"/>
              </a:rPr>
              <a:t>3.</a:t>
            </a:r>
            <a:r>
              <a:rPr lang="zh-TW" altLang="en-US" sz="2200" b="1" dirty="0" smtClean="0">
                <a:latin typeface="標楷體" panose="03000509000000000000" pitchFamily="65" charset="-120"/>
                <a:ea typeface="標楷體" panose="03000509000000000000" pitchFamily="65" charset="-120"/>
              </a:rPr>
              <a:t>預測答案及驗證</a:t>
            </a:r>
            <a:endParaRPr lang="zh-HK" altLang="en-US" sz="2200" b="1" u="sng" dirty="0">
              <a:latin typeface="標楷體" panose="03000509000000000000" pitchFamily="65" charset="-120"/>
              <a:ea typeface="標楷體" panose="03000509000000000000" pitchFamily="65" charset="-120"/>
            </a:endParaRPr>
          </a:p>
        </p:txBody>
      </p:sp>
      <p:sp>
        <p:nvSpPr>
          <p:cNvPr id="12" name="矩形 11"/>
          <p:cNvSpPr/>
          <p:nvPr/>
        </p:nvSpPr>
        <p:spPr>
          <a:xfrm>
            <a:off x="2691585" y="2106805"/>
            <a:ext cx="3711272" cy="600164"/>
          </a:xfrm>
          <a:prstGeom prst="rect">
            <a:avLst/>
          </a:prstGeom>
        </p:spPr>
        <p:txBody>
          <a:bodyPr wrap="none">
            <a:spAutoFit/>
          </a:bodyPr>
          <a:lstStyle/>
          <a:p>
            <a:pPr>
              <a:lnSpc>
                <a:spcPct val="150000"/>
              </a:lnSpc>
            </a:pPr>
            <a:r>
              <a:rPr lang="en-US" altLang="zh-TW" sz="2200" b="1" dirty="0" smtClean="0">
                <a:latin typeface="標楷體" panose="03000509000000000000" pitchFamily="65" charset="-120"/>
                <a:ea typeface="標楷體" panose="03000509000000000000" pitchFamily="65" charset="-120"/>
              </a:rPr>
              <a:t>1.</a:t>
            </a:r>
            <a:r>
              <a:rPr lang="zh-TW" altLang="en-US" sz="2200" b="1" dirty="0" smtClean="0">
                <a:latin typeface="標楷體" panose="03000509000000000000" pitchFamily="65" charset="-120"/>
                <a:ea typeface="標楷體" panose="03000509000000000000" pitchFamily="65" charset="-120"/>
              </a:rPr>
              <a:t>找出</a:t>
            </a:r>
            <a:r>
              <a:rPr lang="zh-TW" altLang="en-US" sz="2200" b="1" dirty="0">
                <a:latin typeface="標楷體" panose="03000509000000000000" pitchFamily="65" charset="-120"/>
                <a:ea typeface="標楷體" panose="03000509000000000000" pitchFamily="65" charset="-120"/>
              </a:rPr>
              <a:t>文章中矛盾的地方：</a:t>
            </a:r>
            <a:endParaRPr lang="en-US" altLang="zh-TW" sz="22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57238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5" y="73429"/>
            <a:ext cx="9082289" cy="6711141"/>
          </a:xfrm>
          <a:prstGeom prst="rect">
            <a:avLst/>
          </a:prstGeom>
        </p:spPr>
      </p:pic>
      <p:sp>
        <p:nvSpPr>
          <p:cNvPr id="3" name="矩形 2"/>
          <p:cNvSpPr/>
          <p:nvPr/>
        </p:nvSpPr>
        <p:spPr>
          <a:xfrm>
            <a:off x="507239" y="118954"/>
            <a:ext cx="902811" cy="523220"/>
          </a:xfrm>
          <a:prstGeom prst="rect">
            <a:avLst/>
          </a:prstGeom>
        </p:spPr>
        <p:txBody>
          <a:bodyPr wrap="none">
            <a:spAutoFit/>
          </a:bodyPr>
          <a:lstStyle/>
          <a:p>
            <a:pPr algn="ctr"/>
            <a:r>
              <a:rPr lang="zh-TW" altLang="en-US" sz="2800" b="1" dirty="0">
                <a:solidFill>
                  <a:schemeClr val="bg1"/>
                </a:solidFill>
                <a:latin typeface="標楷體" panose="03000509000000000000" pitchFamily="65" charset="-120"/>
                <a:ea typeface="標楷體" panose="03000509000000000000" pitchFamily="65" charset="-120"/>
                <a:sym typeface="Wingdings" panose="05000000000000000000" pitchFamily="2" charset="2"/>
              </a:rPr>
              <a:t>技巧</a:t>
            </a:r>
            <a:endParaRPr lang="zh-HK" altLang="en-US" sz="2800" dirty="0">
              <a:solidFill>
                <a:schemeClr val="bg1"/>
              </a:solidFill>
              <a:latin typeface="標楷體" panose="03000509000000000000" pitchFamily="65" charset="-120"/>
              <a:ea typeface="標楷體" panose="03000509000000000000" pitchFamily="65" charset="-120"/>
            </a:endParaRPr>
          </a:p>
        </p:txBody>
      </p:sp>
      <p:sp>
        <p:nvSpPr>
          <p:cNvPr id="4" name="矩形 3"/>
          <p:cNvSpPr/>
          <p:nvPr/>
        </p:nvSpPr>
        <p:spPr>
          <a:xfrm>
            <a:off x="2339642" y="88177"/>
            <a:ext cx="3467616" cy="584775"/>
          </a:xfrm>
          <a:prstGeom prst="rect">
            <a:avLst/>
          </a:prstGeom>
        </p:spPr>
        <p:txBody>
          <a:bodyPr wrap="none">
            <a:spAutoFit/>
          </a:bodyPr>
          <a:lstStyle/>
          <a:p>
            <a:r>
              <a:rPr lang="zh-TW" altLang="en-US" sz="3200" b="1" dirty="0">
                <a:latin typeface="標楷體" panose="03000509000000000000" pitchFamily="65" charset="-120"/>
                <a:ea typeface="標楷體" panose="03000509000000000000" pitchFamily="65" charset="-120"/>
              </a:rPr>
              <a:t>預測答案及</a:t>
            </a:r>
            <a:r>
              <a:rPr lang="zh-TW" altLang="en-US" sz="3200" b="1" dirty="0" smtClean="0">
                <a:latin typeface="標楷體" panose="03000509000000000000" pitchFamily="65" charset="-120"/>
                <a:ea typeface="標楷體" panose="03000509000000000000" pitchFamily="65" charset="-120"/>
              </a:rPr>
              <a:t>驗證：</a:t>
            </a:r>
            <a:endParaRPr lang="zh-HK" altLang="en-US" sz="3200" b="1" u="sng" dirty="0">
              <a:latin typeface="標楷體" panose="03000509000000000000" pitchFamily="65" charset="-120"/>
              <a:ea typeface="標楷體" panose="03000509000000000000" pitchFamily="65" charset="-120"/>
            </a:endParaRPr>
          </a:p>
        </p:txBody>
      </p:sp>
      <p:sp>
        <p:nvSpPr>
          <p:cNvPr id="5" name="矩形 4"/>
          <p:cNvSpPr/>
          <p:nvPr/>
        </p:nvSpPr>
        <p:spPr>
          <a:xfrm>
            <a:off x="660812" y="1002579"/>
            <a:ext cx="1313180" cy="430887"/>
          </a:xfrm>
          <a:prstGeom prst="rect">
            <a:avLst/>
          </a:prstGeom>
        </p:spPr>
        <p:txBody>
          <a:bodyPr wrap="none">
            <a:spAutoFit/>
          </a:bodyPr>
          <a:lstStyle/>
          <a:p>
            <a:pPr algn="ctr"/>
            <a:r>
              <a:rPr lang="zh-TW" altLang="en-US" sz="2200" b="1" dirty="0">
                <a:solidFill>
                  <a:schemeClr val="bg2">
                    <a:lumMod val="50000"/>
                  </a:schemeClr>
                </a:solidFill>
                <a:latin typeface="標楷體" panose="03000509000000000000" pitchFamily="65" charset="-120"/>
                <a:ea typeface="標楷體" panose="03000509000000000000" pitchFamily="65" charset="-120"/>
              </a:rPr>
              <a:t>自設問題</a:t>
            </a:r>
            <a:endParaRPr lang="zh-HK" altLang="en-US" sz="2200" b="1" dirty="0">
              <a:solidFill>
                <a:schemeClr val="bg2">
                  <a:lumMod val="50000"/>
                </a:schemeClr>
              </a:solidFill>
              <a:latin typeface="標楷體" panose="03000509000000000000" pitchFamily="65" charset="-120"/>
              <a:ea typeface="標楷體" panose="03000509000000000000" pitchFamily="65" charset="-120"/>
            </a:endParaRPr>
          </a:p>
        </p:txBody>
      </p:sp>
      <p:sp>
        <p:nvSpPr>
          <p:cNvPr id="6" name="矩形 5"/>
          <p:cNvSpPr/>
          <p:nvPr/>
        </p:nvSpPr>
        <p:spPr>
          <a:xfrm>
            <a:off x="2552651" y="1002268"/>
            <a:ext cx="1313180" cy="430887"/>
          </a:xfrm>
          <a:prstGeom prst="rect">
            <a:avLst/>
          </a:prstGeom>
        </p:spPr>
        <p:txBody>
          <a:bodyPr wrap="none">
            <a:spAutoFit/>
          </a:bodyPr>
          <a:lstStyle/>
          <a:p>
            <a:pPr algn="ctr"/>
            <a:r>
              <a:rPr lang="zh-TW" altLang="en-US" sz="2200" b="1" dirty="0">
                <a:solidFill>
                  <a:schemeClr val="bg2">
                    <a:lumMod val="50000"/>
                  </a:schemeClr>
                </a:solidFill>
                <a:latin typeface="標楷體" panose="03000509000000000000" pitchFamily="65" charset="-120"/>
                <a:ea typeface="標楷體" panose="03000509000000000000" pitchFamily="65" charset="-120"/>
              </a:rPr>
              <a:t>預測答案</a:t>
            </a:r>
            <a:endParaRPr lang="zh-HK" altLang="en-US" sz="2200" b="1" dirty="0">
              <a:solidFill>
                <a:schemeClr val="bg2">
                  <a:lumMod val="50000"/>
                </a:schemeClr>
              </a:solidFill>
              <a:latin typeface="標楷體" panose="03000509000000000000" pitchFamily="65" charset="-120"/>
              <a:ea typeface="標楷體" panose="03000509000000000000" pitchFamily="65" charset="-120"/>
            </a:endParaRPr>
          </a:p>
        </p:txBody>
      </p:sp>
      <p:sp>
        <p:nvSpPr>
          <p:cNvPr id="7" name="矩形 6"/>
          <p:cNvSpPr/>
          <p:nvPr/>
        </p:nvSpPr>
        <p:spPr>
          <a:xfrm>
            <a:off x="4253850" y="1002268"/>
            <a:ext cx="3711272" cy="430887"/>
          </a:xfrm>
          <a:prstGeom prst="rect">
            <a:avLst/>
          </a:prstGeom>
        </p:spPr>
        <p:txBody>
          <a:bodyPr wrap="none">
            <a:spAutoFit/>
          </a:bodyPr>
          <a:lstStyle/>
          <a:p>
            <a:pPr algn="ctr"/>
            <a:r>
              <a:rPr lang="zh-TW" altLang="en-US" sz="2200" b="1" dirty="0">
                <a:solidFill>
                  <a:schemeClr val="bg2">
                    <a:lumMod val="50000"/>
                  </a:schemeClr>
                </a:solidFill>
                <a:latin typeface="標楷體" panose="03000509000000000000" pitchFamily="65" charset="-120"/>
                <a:ea typeface="標楷體" panose="03000509000000000000" pitchFamily="65" charset="-120"/>
              </a:rPr>
              <a:t>運用已有知識</a:t>
            </a:r>
            <a:r>
              <a:rPr lang="en-US" altLang="zh-TW" sz="2200" b="1" dirty="0">
                <a:solidFill>
                  <a:schemeClr val="bg2">
                    <a:lumMod val="50000"/>
                  </a:schemeClr>
                </a:solidFill>
                <a:latin typeface="標楷體" panose="03000509000000000000" pitchFamily="65" charset="-120"/>
                <a:ea typeface="標楷體" panose="03000509000000000000" pitchFamily="65" charset="-120"/>
              </a:rPr>
              <a:t>/</a:t>
            </a:r>
            <a:r>
              <a:rPr lang="zh-TW" altLang="en-US" sz="2200" b="1" dirty="0">
                <a:solidFill>
                  <a:schemeClr val="bg2">
                    <a:lumMod val="50000"/>
                  </a:schemeClr>
                </a:solidFill>
                <a:latin typeface="標楷體" panose="03000509000000000000" pitchFamily="65" charset="-120"/>
                <a:ea typeface="標楷體" panose="03000509000000000000" pitchFamily="65" charset="-120"/>
              </a:rPr>
              <a:t>上文下理驗證</a:t>
            </a:r>
            <a:endParaRPr lang="zh-HK" altLang="en-US" sz="2200" b="1" dirty="0">
              <a:solidFill>
                <a:schemeClr val="bg2">
                  <a:lumMod val="50000"/>
                </a:schemeClr>
              </a:solidFill>
              <a:latin typeface="標楷體" panose="03000509000000000000" pitchFamily="65" charset="-120"/>
              <a:ea typeface="標楷體" panose="03000509000000000000" pitchFamily="65" charset="-120"/>
            </a:endParaRPr>
          </a:p>
        </p:txBody>
      </p:sp>
      <p:sp>
        <p:nvSpPr>
          <p:cNvPr id="8" name="矩形 7"/>
          <p:cNvSpPr/>
          <p:nvPr/>
        </p:nvSpPr>
        <p:spPr>
          <a:xfrm>
            <a:off x="8032928" y="1002579"/>
            <a:ext cx="748923" cy="430887"/>
          </a:xfrm>
          <a:prstGeom prst="rect">
            <a:avLst/>
          </a:prstGeom>
        </p:spPr>
        <p:txBody>
          <a:bodyPr wrap="none">
            <a:spAutoFit/>
          </a:bodyPr>
          <a:lstStyle/>
          <a:p>
            <a:pPr algn="ctr"/>
            <a:r>
              <a:rPr lang="zh-TW" altLang="en-US" sz="2200" b="1" dirty="0">
                <a:solidFill>
                  <a:schemeClr val="bg2">
                    <a:lumMod val="50000"/>
                  </a:schemeClr>
                </a:solidFill>
                <a:latin typeface="標楷體" panose="03000509000000000000" pitchFamily="65" charset="-120"/>
                <a:ea typeface="標楷體" panose="03000509000000000000" pitchFamily="65" charset="-120"/>
              </a:rPr>
              <a:t>猜對</a:t>
            </a:r>
            <a:endParaRPr lang="zh-HK" altLang="en-US" sz="2200" b="1" dirty="0">
              <a:solidFill>
                <a:schemeClr val="bg2">
                  <a:lumMod val="50000"/>
                </a:schemeClr>
              </a:solidFill>
              <a:latin typeface="標楷體" panose="03000509000000000000" pitchFamily="65" charset="-120"/>
              <a:ea typeface="標楷體" panose="03000509000000000000" pitchFamily="65" charset="-120"/>
            </a:endParaRPr>
          </a:p>
        </p:txBody>
      </p:sp>
      <p:sp>
        <p:nvSpPr>
          <p:cNvPr id="11" name="矩形 10"/>
          <p:cNvSpPr/>
          <p:nvPr/>
        </p:nvSpPr>
        <p:spPr>
          <a:xfrm>
            <a:off x="2240542" y="1548073"/>
            <a:ext cx="1979754" cy="923330"/>
          </a:xfrm>
          <a:prstGeom prst="rect">
            <a:avLst/>
          </a:prstGeom>
        </p:spPr>
        <p:txBody>
          <a:bodyPr wrap="square">
            <a:spAutoFit/>
          </a:bodyPr>
          <a:lstStyle/>
          <a:p>
            <a:r>
              <a:rPr lang="zh-TW" altLang="en-US" sz="1700" dirty="0" smtClean="0">
                <a:latin typeface="標楷體" panose="03000509000000000000" pitchFamily="65" charset="-120"/>
                <a:ea typeface="標楷體" panose="03000509000000000000" pitchFamily="65" charset="-120"/>
              </a:rPr>
              <a:t>因為父親對作者過</a:t>
            </a:r>
            <a:r>
              <a:rPr lang="zh-TW" altLang="en-US" sz="1700" dirty="0">
                <a:latin typeface="標楷體" panose="03000509000000000000" pitchFamily="65" charset="-120"/>
                <a:ea typeface="標楷體" panose="03000509000000000000" pitchFamily="65" charset="-120"/>
              </a:rPr>
              <a:t>份照顧</a:t>
            </a:r>
            <a:r>
              <a:rPr lang="zh-TW" altLang="en-US" sz="1700" dirty="0" smtClean="0">
                <a:latin typeface="標楷體" panose="03000509000000000000" pitchFamily="65" charset="-120"/>
                <a:ea typeface="標楷體" panose="03000509000000000000" pitchFamily="65" charset="-120"/>
              </a:rPr>
              <a:t>，令他很尷尬</a:t>
            </a:r>
            <a:r>
              <a:rPr lang="zh-TW" altLang="en-US" dirty="0" smtClean="0">
                <a:latin typeface="標楷體" panose="03000509000000000000" pitchFamily="65" charset="-120"/>
                <a:ea typeface="標楷體" panose="03000509000000000000" pitchFamily="65" charset="-120"/>
              </a:rPr>
              <a:t>。</a:t>
            </a:r>
            <a:endParaRPr lang="zh-HK" altLang="en-US" dirty="0"/>
          </a:p>
        </p:txBody>
      </p:sp>
      <p:sp>
        <p:nvSpPr>
          <p:cNvPr id="12" name="矩形 11"/>
          <p:cNvSpPr/>
          <p:nvPr/>
        </p:nvSpPr>
        <p:spPr>
          <a:xfrm>
            <a:off x="5133844" y="1799068"/>
            <a:ext cx="1723549" cy="400110"/>
          </a:xfrm>
          <a:prstGeom prst="rect">
            <a:avLst/>
          </a:prstGeom>
        </p:spPr>
        <p:txBody>
          <a:bodyPr wrap="none">
            <a:spAutoFit/>
          </a:bodyPr>
          <a:lstStyle/>
          <a:p>
            <a:pPr algn="ctr"/>
            <a:r>
              <a:rPr lang="zh-TW" altLang="en-US" sz="2000" dirty="0">
                <a:latin typeface="標楷體" panose="03000509000000000000" pitchFamily="65" charset="-120"/>
                <a:ea typeface="標楷體" panose="03000509000000000000" pitchFamily="65" charset="-120"/>
              </a:rPr>
              <a:t>文中沒有提及</a:t>
            </a:r>
            <a:endParaRPr lang="zh-HK" altLang="en-US" sz="2000" dirty="0">
              <a:latin typeface="標楷體" panose="03000509000000000000" pitchFamily="65" charset="-120"/>
              <a:ea typeface="標楷體" panose="03000509000000000000" pitchFamily="65" charset="-120"/>
            </a:endParaRPr>
          </a:p>
        </p:txBody>
      </p:sp>
      <p:sp>
        <p:nvSpPr>
          <p:cNvPr id="13" name="矩形 12"/>
          <p:cNvSpPr/>
          <p:nvPr/>
        </p:nvSpPr>
        <p:spPr>
          <a:xfrm>
            <a:off x="2230031" y="2556294"/>
            <a:ext cx="1979754" cy="877163"/>
          </a:xfrm>
          <a:prstGeom prst="rect">
            <a:avLst/>
          </a:prstGeom>
        </p:spPr>
        <p:txBody>
          <a:bodyPr wrap="square">
            <a:spAutoFit/>
          </a:bodyPr>
          <a:lstStyle/>
          <a:p>
            <a:r>
              <a:rPr lang="zh-TW" altLang="en-US" sz="1700" dirty="0">
                <a:latin typeface="標楷體" panose="03000509000000000000" pitchFamily="65" charset="-120"/>
                <a:ea typeface="標楷體" panose="03000509000000000000" pitchFamily="65" charset="-120"/>
              </a:rPr>
              <a:t>因為</a:t>
            </a:r>
            <a:r>
              <a:rPr lang="zh-TW" altLang="en-US" sz="1700" dirty="0" smtClean="0">
                <a:latin typeface="標楷體" panose="03000509000000000000" pitchFamily="65" charset="-120"/>
                <a:ea typeface="標楷體" panose="03000509000000000000" pitchFamily="65" charset="-120"/>
              </a:rPr>
              <a:t>作者擔心父親穿過鐵道時出意外，所以流下</a:t>
            </a:r>
            <a:r>
              <a:rPr lang="zh-TW" altLang="en-US" sz="1700" dirty="0">
                <a:latin typeface="標楷體" panose="03000509000000000000" pitchFamily="65" charset="-120"/>
                <a:ea typeface="標楷體" panose="03000509000000000000" pitchFamily="65" charset="-120"/>
              </a:rPr>
              <a:t>淚來。</a:t>
            </a:r>
            <a:endParaRPr lang="zh-HK" altLang="en-US" sz="1700" dirty="0"/>
          </a:p>
        </p:txBody>
      </p:sp>
      <p:sp>
        <p:nvSpPr>
          <p:cNvPr id="14" name="矩形 13"/>
          <p:cNvSpPr/>
          <p:nvPr/>
        </p:nvSpPr>
        <p:spPr>
          <a:xfrm>
            <a:off x="5133844" y="2753419"/>
            <a:ext cx="1714114" cy="400110"/>
          </a:xfrm>
          <a:prstGeom prst="rect">
            <a:avLst/>
          </a:prstGeom>
        </p:spPr>
        <p:txBody>
          <a:bodyPr wrap="square">
            <a:spAutoFit/>
          </a:bodyPr>
          <a:lstStyle/>
          <a:p>
            <a:pPr algn="ctr"/>
            <a:r>
              <a:rPr lang="zh-TW" altLang="en-US" sz="2000" dirty="0">
                <a:latin typeface="標楷體" panose="03000509000000000000" pitchFamily="65" charset="-120"/>
                <a:ea typeface="標楷體" panose="03000509000000000000" pitchFamily="65" charset="-120"/>
              </a:rPr>
              <a:t>文中沒有</a:t>
            </a:r>
            <a:r>
              <a:rPr lang="zh-TW" altLang="en-US" sz="2000" dirty="0" smtClean="0">
                <a:latin typeface="標楷體" panose="03000509000000000000" pitchFamily="65" charset="-120"/>
                <a:ea typeface="標楷體" panose="03000509000000000000" pitchFamily="65" charset="-120"/>
              </a:rPr>
              <a:t>提及</a:t>
            </a:r>
            <a:endParaRPr lang="zh-HK" altLang="en-US" sz="2000" dirty="0">
              <a:latin typeface="標楷體" panose="03000509000000000000" pitchFamily="65" charset="-120"/>
              <a:ea typeface="標楷體" panose="03000509000000000000" pitchFamily="65" charset="-120"/>
            </a:endParaRPr>
          </a:p>
        </p:txBody>
      </p:sp>
      <p:sp>
        <p:nvSpPr>
          <p:cNvPr id="15" name="矩形 14"/>
          <p:cNvSpPr/>
          <p:nvPr/>
        </p:nvSpPr>
        <p:spPr>
          <a:xfrm>
            <a:off x="2240542" y="4123271"/>
            <a:ext cx="1979754" cy="1661993"/>
          </a:xfrm>
          <a:prstGeom prst="rect">
            <a:avLst/>
          </a:prstGeom>
        </p:spPr>
        <p:txBody>
          <a:bodyPr wrap="square">
            <a:spAutoFit/>
          </a:bodyPr>
          <a:lstStyle/>
          <a:p>
            <a:r>
              <a:rPr lang="zh-TW" altLang="en-US" sz="1700" dirty="0" smtClean="0">
                <a:latin typeface="標楷體" panose="03000509000000000000" pitchFamily="65" charset="-120"/>
                <a:ea typeface="標楷體" panose="03000509000000000000" pitchFamily="65" charset="-120"/>
              </a:rPr>
              <a:t>因為作者曾經認為</a:t>
            </a:r>
            <a:r>
              <a:rPr lang="zh-TW" altLang="en-US" sz="1700" dirty="0">
                <a:latin typeface="標楷體" panose="03000509000000000000" pitchFamily="65" charset="-120"/>
                <a:ea typeface="標楷體" panose="03000509000000000000" pitchFamily="65" charset="-120"/>
              </a:rPr>
              <a:t>父親</a:t>
            </a:r>
            <a:r>
              <a:rPr lang="zh-TW" altLang="en-US" sz="1700" dirty="0" smtClean="0">
                <a:latin typeface="標楷體" panose="03000509000000000000" pitchFamily="65" charset="-120"/>
                <a:ea typeface="標楷體" panose="03000509000000000000" pitchFamily="65" charset="-120"/>
              </a:rPr>
              <a:t>囉唆及不懂時勢，但當看到父親穿過鐵道買</a:t>
            </a:r>
            <a:r>
              <a:rPr lang="zh-TW" altLang="en-US" sz="1700" dirty="0">
                <a:latin typeface="標楷體" panose="03000509000000000000" pitchFamily="65" charset="-120"/>
                <a:ea typeface="標楷體" panose="03000509000000000000" pitchFamily="65" charset="-120"/>
              </a:rPr>
              <a:t>橘子</a:t>
            </a:r>
            <a:r>
              <a:rPr lang="zh-TW" altLang="en-US" sz="1700" dirty="0" smtClean="0">
                <a:latin typeface="標楷體" panose="03000509000000000000" pitchFamily="65" charset="-120"/>
                <a:ea typeface="標楷體" panose="03000509000000000000" pitchFamily="65" charset="-120"/>
              </a:rPr>
              <a:t>時，他才醒悟父親對他</a:t>
            </a:r>
            <a:r>
              <a:rPr lang="zh-TW" altLang="en-US" sz="1700" dirty="0">
                <a:latin typeface="標楷體" panose="03000509000000000000" pitchFamily="65" charset="-120"/>
                <a:ea typeface="標楷體" panose="03000509000000000000" pitchFamily="65" charset="-120"/>
              </a:rPr>
              <a:t>無微不至的愛護。</a:t>
            </a:r>
            <a:endParaRPr lang="zh-HK" altLang="en-US" sz="1700" dirty="0">
              <a:latin typeface="標楷體" panose="03000509000000000000" pitchFamily="65" charset="-120"/>
              <a:ea typeface="標楷體" panose="03000509000000000000" pitchFamily="65" charset="-120"/>
            </a:endParaRPr>
          </a:p>
        </p:txBody>
      </p:sp>
      <p:sp>
        <p:nvSpPr>
          <p:cNvPr id="16" name="矩形 15"/>
          <p:cNvSpPr/>
          <p:nvPr/>
        </p:nvSpPr>
        <p:spPr>
          <a:xfrm>
            <a:off x="4249160" y="3707770"/>
            <a:ext cx="3686466" cy="954107"/>
          </a:xfrm>
          <a:prstGeom prst="rect">
            <a:avLst/>
          </a:prstGeom>
        </p:spPr>
        <p:txBody>
          <a:bodyPr wrap="square">
            <a:spAutoFit/>
          </a:bodyPr>
          <a:lstStyle/>
          <a:p>
            <a:pPr algn="just"/>
            <a:r>
              <a:rPr lang="zh-TW" altLang="en-US" sz="2000" b="1" u="sng" dirty="0">
                <a:latin typeface="標楷體" panose="03000509000000000000" pitchFamily="65" charset="-120"/>
                <a:ea typeface="標楷體" panose="03000509000000000000" pitchFamily="65" charset="-120"/>
              </a:rPr>
              <a:t>上文下</a:t>
            </a:r>
            <a:r>
              <a:rPr lang="zh-TW" altLang="en-US" sz="2000" b="1" u="sng" dirty="0" smtClean="0">
                <a:latin typeface="標楷體" panose="03000509000000000000" pitchFamily="65" charset="-120"/>
                <a:ea typeface="標楷體" panose="03000509000000000000" pitchFamily="65" charset="-120"/>
              </a:rPr>
              <a:t>理：</a:t>
            </a:r>
            <a:endParaRPr lang="en-US" altLang="zh-TW" sz="2000" b="1" u="sng" dirty="0">
              <a:latin typeface="標楷體" panose="03000509000000000000" pitchFamily="65" charset="-120"/>
              <a:ea typeface="標楷體" panose="03000509000000000000" pitchFamily="65" charset="-120"/>
            </a:endParaRPr>
          </a:p>
          <a:p>
            <a:pPr algn="just"/>
            <a:r>
              <a:rPr lang="zh-TW" altLang="en-US" dirty="0">
                <a:latin typeface="標楷體" panose="03000509000000000000" pitchFamily="65" charset="-120"/>
                <a:ea typeface="標楷體" panose="03000509000000000000" pitchFamily="65" charset="-120"/>
              </a:rPr>
              <a:t>「唉，我現在想想，那時真是太聰明了。」</a:t>
            </a:r>
          </a:p>
        </p:txBody>
      </p:sp>
      <p:sp>
        <p:nvSpPr>
          <p:cNvPr id="17" name="矩形 16"/>
          <p:cNvSpPr/>
          <p:nvPr/>
        </p:nvSpPr>
        <p:spPr>
          <a:xfrm>
            <a:off x="4249160" y="4859515"/>
            <a:ext cx="3686466" cy="1508105"/>
          </a:xfrm>
          <a:prstGeom prst="rect">
            <a:avLst/>
          </a:prstGeom>
        </p:spPr>
        <p:txBody>
          <a:bodyPr wrap="square">
            <a:spAutoFit/>
          </a:bodyPr>
          <a:lstStyle/>
          <a:p>
            <a:pPr algn="just"/>
            <a:r>
              <a:rPr lang="zh-TW" altLang="en-US" sz="2000" b="1" u="sng" dirty="0">
                <a:latin typeface="標楷體" panose="03000509000000000000" pitchFamily="65" charset="-120"/>
                <a:ea typeface="標楷體" panose="03000509000000000000" pitchFamily="65" charset="-120"/>
              </a:rPr>
              <a:t>聯繫個人已有經驗：</a:t>
            </a:r>
            <a:endParaRPr lang="en-US" altLang="zh-TW" sz="2000" b="1" u="sng" dirty="0">
              <a:latin typeface="標楷體" panose="03000509000000000000" pitchFamily="65" charset="-120"/>
              <a:ea typeface="標楷體" panose="03000509000000000000" pitchFamily="65" charset="-120"/>
            </a:endParaRPr>
          </a:p>
          <a:p>
            <a:pPr algn="just"/>
            <a:r>
              <a:rPr lang="zh-TW" altLang="en-US" dirty="0">
                <a:latin typeface="標楷體" panose="03000509000000000000" pitchFamily="65" charset="-120"/>
                <a:ea typeface="標楷體" panose="03000509000000000000" pitchFamily="65" charset="-120"/>
              </a:rPr>
              <a:t>你曾否認為自己已長大，懂得照顧自己，毋需父母或長輩事事提點；但其後明白是他們對自己</a:t>
            </a:r>
            <a:r>
              <a:rPr lang="zh-TW" altLang="en-US" dirty="0" smtClean="0">
                <a:latin typeface="標楷體" panose="03000509000000000000" pitchFamily="65" charset="-120"/>
                <a:ea typeface="標楷體" panose="03000509000000000000" pitchFamily="65" charset="-120"/>
              </a:rPr>
              <a:t>無微不至的愛護</a:t>
            </a:r>
            <a:r>
              <a:rPr lang="en-US" altLang="zh-TW" dirty="0" smtClean="0">
                <a:latin typeface="標楷體" panose="03000509000000000000" pitchFamily="65" charset="-120"/>
                <a:ea typeface="標楷體" panose="03000509000000000000" pitchFamily="65" charset="-120"/>
              </a:rPr>
              <a:t>?</a:t>
            </a:r>
            <a:endParaRPr lang="en-US" altLang="zh-TW" u="sng" dirty="0">
              <a:latin typeface="標楷體" panose="03000509000000000000" pitchFamily="65" charset="-120"/>
              <a:ea typeface="標楷體" panose="03000509000000000000" pitchFamily="65" charset="-120"/>
            </a:endParaRPr>
          </a:p>
        </p:txBody>
      </p:sp>
      <p:sp>
        <p:nvSpPr>
          <p:cNvPr id="18" name="矩形 17"/>
          <p:cNvSpPr/>
          <p:nvPr/>
        </p:nvSpPr>
        <p:spPr>
          <a:xfrm>
            <a:off x="8110684" y="4357461"/>
            <a:ext cx="671167" cy="646331"/>
          </a:xfrm>
          <a:prstGeom prst="rect">
            <a:avLst/>
          </a:prstGeom>
        </p:spPr>
        <p:txBody>
          <a:bodyPr wrap="square">
            <a:spAutoFit/>
          </a:bodyPr>
          <a:lstStyle/>
          <a:p>
            <a:pPr algn="ctr"/>
            <a:r>
              <a:rPr lang="zh-HK" altLang="en-US" sz="3600" dirty="0">
                <a:sym typeface="Wingdings" panose="05000000000000000000" pitchFamily="2" charset="2"/>
              </a:rPr>
              <a:t></a:t>
            </a:r>
            <a:endParaRPr lang="zh-HK" altLang="en-US" sz="3600" dirty="0"/>
          </a:p>
        </p:txBody>
      </p:sp>
      <p:sp>
        <p:nvSpPr>
          <p:cNvPr id="19" name="矩形 18"/>
          <p:cNvSpPr/>
          <p:nvPr/>
        </p:nvSpPr>
        <p:spPr>
          <a:xfrm>
            <a:off x="8071804" y="2671516"/>
            <a:ext cx="671167" cy="646331"/>
          </a:xfrm>
          <a:prstGeom prst="rect">
            <a:avLst/>
          </a:prstGeom>
        </p:spPr>
        <p:txBody>
          <a:bodyPr wrap="square">
            <a:spAutoFit/>
          </a:bodyPr>
          <a:lstStyle/>
          <a:p>
            <a:pPr algn="ctr"/>
            <a:r>
              <a:rPr lang="zh-HK" altLang="en-US" sz="3600" dirty="0">
                <a:sym typeface="Wingdings" panose="05000000000000000000" pitchFamily="2" charset="2"/>
              </a:rPr>
              <a:t></a:t>
            </a:r>
            <a:endParaRPr lang="zh-HK" altLang="en-US" sz="3600" dirty="0"/>
          </a:p>
        </p:txBody>
      </p:sp>
      <p:sp>
        <p:nvSpPr>
          <p:cNvPr id="20" name="矩形 19"/>
          <p:cNvSpPr/>
          <p:nvPr/>
        </p:nvSpPr>
        <p:spPr>
          <a:xfrm>
            <a:off x="8071805" y="1675958"/>
            <a:ext cx="671167" cy="646331"/>
          </a:xfrm>
          <a:prstGeom prst="rect">
            <a:avLst/>
          </a:prstGeom>
        </p:spPr>
        <p:txBody>
          <a:bodyPr wrap="square">
            <a:spAutoFit/>
          </a:bodyPr>
          <a:lstStyle/>
          <a:p>
            <a:pPr algn="ctr"/>
            <a:r>
              <a:rPr lang="zh-HK" altLang="en-US" sz="3600" dirty="0">
                <a:sym typeface="Wingdings" panose="05000000000000000000" pitchFamily="2" charset="2"/>
              </a:rPr>
              <a:t></a:t>
            </a:r>
            <a:endParaRPr lang="zh-HK" altLang="en-US" sz="3600" dirty="0"/>
          </a:p>
        </p:txBody>
      </p:sp>
      <p:sp>
        <p:nvSpPr>
          <p:cNvPr id="10" name="文字方塊 9"/>
          <p:cNvSpPr txBox="1"/>
          <p:nvPr/>
        </p:nvSpPr>
        <p:spPr>
          <a:xfrm>
            <a:off x="507239" y="2418469"/>
            <a:ext cx="1636871" cy="2585323"/>
          </a:xfrm>
          <a:prstGeom prst="rect">
            <a:avLst/>
          </a:prstGeom>
          <a:noFill/>
        </p:spPr>
        <p:txBody>
          <a:bodyPr wrap="square" rtlCol="0">
            <a:spAutoFit/>
          </a:bodyPr>
          <a:lstStyle/>
          <a:p>
            <a:pPr marL="530225" indent="-530225"/>
            <a:r>
              <a:rPr lang="zh-TW" altLang="en-US" dirty="0">
                <a:solidFill>
                  <a:schemeClr val="tx1">
                    <a:lumMod val="85000"/>
                    <a:lumOff val="15000"/>
                  </a:schemeClr>
                </a:solidFill>
                <a:latin typeface="標楷體" panose="03000509000000000000" pitchFamily="65" charset="-120"/>
                <a:ea typeface="標楷體" panose="03000509000000000000" pitchFamily="65" charset="-120"/>
              </a:rPr>
              <a:t>為甚麼作者起</a:t>
            </a:r>
            <a:endParaRPr lang="en-US" altLang="zh-TW" dirty="0">
              <a:solidFill>
                <a:schemeClr val="tx1">
                  <a:lumMod val="85000"/>
                  <a:lumOff val="15000"/>
                </a:schemeClr>
              </a:solidFill>
              <a:latin typeface="標楷體" panose="03000509000000000000" pitchFamily="65" charset="-120"/>
              <a:ea typeface="標楷體" panose="03000509000000000000" pitchFamily="65" charset="-120"/>
            </a:endParaRPr>
          </a:p>
          <a:p>
            <a:r>
              <a:rPr lang="zh-TW" altLang="en-US" dirty="0">
                <a:solidFill>
                  <a:schemeClr val="tx1">
                    <a:lumMod val="85000"/>
                    <a:lumOff val="15000"/>
                  </a:schemeClr>
                </a:solidFill>
                <a:latin typeface="標楷體" panose="03000509000000000000" pitchFamily="65" charset="-120"/>
                <a:ea typeface="標楷體" panose="03000509000000000000" pitchFamily="65" charset="-120"/>
              </a:rPr>
              <a:t>初</a:t>
            </a:r>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「心裏暗笑</a:t>
            </a:r>
            <a:endParaRPr lang="en-US" altLang="zh-TW" b="1"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他 </a:t>
            </a:r>
            <a:r>
              <a:rPr lang="en-US" altLang="zh-TW" b="1" dirty="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父親</a:t>
            </a:r>
            <a:r>
              <a:rPr lang="en-US" altLang="zh-TW" b="1" dirty="0">
                <a:solidFill>
                  <a:schemeClr val="tx1">
                    <a:lumMod val="85000"/>
                    <a:lumOff val="15000"/>
                  </a:schemeClr>
                </a:solidFill>
                <a:latin typeface="標楷體" panose="03000509000000000000" pitchFamily="65" charset="-120"/>
                <a:ea typeface="標楷體" panose="03000509000000000000" pitchFamily="65" charset="-120"/>
              </a:rPr>
              <a:t>)</a:t>
            </a:r>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的</a:t>
            </a:r>
            <a:endParaRPr lang="en-US" altLang="zh-TW" b="1"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迂」</a:t>
            </a:r>
            <a:r>
              <a:rPr lang="zh-TW" altLang="en-US" dirty="0">
                <a:solidFill>
                  <a:schemeClr val="tx1">
                    <a:lumMod val="85000"/>
                    <a:lumOff val="15000"/>
                  </a:schemeClr>
                </a:solidFill>
                <a:latin typeface="標楷體" panose="03000509000000000000" pitchFamily="65" charset="-120"/>
                <a:ea typeface="標楷體" panose="03000509000000000000" pitchFamily="65" charset="-120"/>
              </a:rPr>
              <a:t>，但其後</a:t>
            </a:r>
            <a:endParaRPr lang="en-US" altLang="zh-TW"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dirty="0">
                <a:solidFill>
                  <a:schemeClr val="tx1">
                    <a:lumMod val="85000"/>
                    <a:lumOff val="15000"/>
                  </a:schemeClr>
                </a:solidFill>
                <a:latin typeface="標楷體" panose="03000509000000000000" pitchFamily="65" charset="-120"/>
                <a:ea typeface="標楷體" panose="03000509000000000000" pitchFamily="65" charset="-120"/>
              </a:rPr>
              <a:t>看到</a:t>
            </a:r>
            <a:r>
              <a:rPr lang="zh-TW" altLang="en-US" dirty="0" smtClean="0">
                <a:solidFill>
                  <a:schemeClr val="tx1">
                    <a:lumMod val="85000"/>
                    <a:lumOff val="15000"/>
                  </a:schemeClr>
                </a:solidFill>
                <a:latin typeface="標楷體" panose="03000509000000000000" pitchFamily="65" charset="-120"/>
                <a:ea typeface="標楷體" panose="03000509000000000000" pitchFamily="65" charset="-120"/>
              </a:rPr>
              <a:t>父親穿過</a:t>
            </a:r>
            <a:endParaRPr lang="en-US" altLang="zh-TW"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dirty="0">
                <a:solidFill>
                  <a:schemeClr val="tx1">
                    <a:lumMod val="85000"/>
                    <a:lumOff val="15000"/>
                  </a:schemeClr>
                </a:solidFill>
                <a:latin typeface="標楷體" panose="03000509000000000000" pitchFamily="65" charset="-120"/>
                <a:ea typeface="標楷體" panose="03000509000000000000" pitchFamily="65" charset="-120"/>
              </a:rPr>
              <a:t>鐵道為他買橘</a:t>
            </a:r>
            <a:endParaRPr lang="en-US" altLang="zh-TW"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dirty="0">
                <a:solidFill>
                  <a:schemeClr val="tx1">
                    <a:lumMod val="85000"/>
                    <a:lumOff val="15000"/>
                  </a:schemeClr>
                </a:solidFill>
                <a:latin typeface="標楷體" panose="03000509000000000000" pitchFamily="65" charset="-120"/>
                <a:ea typeface="標楷體" panose="03000509000000000000" pitchFamily="65" charset="-120"/>
              </a:rPr>
              <a:t>子時，作者的</a:t>
            </a:r>
            <a:endParaRPr lang="en-US" altLang="zh-TW"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「淚很快地流</a:t>
            </a:r>
            <a:endParaRPr lang="en-US" altLang="zh-TW" b="1" dirty="0">
              <a:solidFill>
                <a:schemeClr val="tx1">
                  <a:lumMod val="85000"/>
                  <a:lumOff val="15000"/>
                </a:schemeClr>
              </a:solidFill>
              <a:latin typeface="標楷體" panose="03000509000000000000" pitchFamily="65" charset="-120"/>
              <a:ea typeface="標楷體" panose="03000509000000000000" pitchFamily="65" charset="-120"/>
            </a:endParaRPr>
          </a:p>
          <a:p>
            <a:pPr marL="530225" indent="-530225"/>
            <a:r>
              <a:rPr lang="zh-TW" altLang="en-US" b="1" dirty="0">
                <a:solidFill>
                  <a:schemeClr val="tx1">
                    <a:lumMod val="85000"/>
                    <a:lumOff val="15000"/>
                  </a:schemeClr>
                </a:solidFill>
                <a:latin typeface="標楷體" panose="03000509000000000000" pitchFamily="65" charset="-120"/>
                <a:ea typeface="標楷體" panose="03000509000000000000" pitchFamily="65" charset="-120"/>
              </a:rPr>
              <a:t>下來」</a:t>
            </a:r>
            <a:r>
              <a:rPr lang="en-US" altLang="zh-TW" dirty="0" smtClean="0">
                <a:latin typeface="標楷體" panose="03000509000000000000" pitchFamily="65" charset="-120"/>
                <a:ea typeface="標楷體" panose="03000509000000000000" pitchFamily="65" charset="-120"/>
              </a:rPr>
              <a:t>?</a:t>
            </a:r>
            <a:endParaRPr lang="zh-HK" altLang="en-US" dirty="0">
              <a:solidFill>
                <a:schemeClr val="tx1">
                  <a:lumMod val="85000"/>
                  <a:lumOff val="15000"/>
                </a:schemeClr>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275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500"/>
                                        <p:tgtEl>
                                          <p:spTgt spid="16"/>
                                        </p:tgtEl>
                                      </p:cBhvr>
                                    </p:animEffect>
                                  </p:childTnLst>
                                </p:cTn>
                              </p:par>
                            </p:childTnLst>
                          </p:cTn>
                        </p:par>
                        <p:par>
                          <p:cTn id="47" fill="hold">
                            <p:stCondLst>
                              <p:cond delay="5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圖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71"/>
            <a:ext cx="9144000" cy="6862563"/>
          </a:xfrm>
          <a:prstGeom prst="rect">
            <a:avLst/>
          </a:prstGeom>
        </p:spPr>
      </p:pic>
      <p:sp>
        <p:nvSpPr>
          <p:cNvPr id="49" name="矩形 48"/>
          <p:cNvSpPr/>
          <p:nvPr/>
        </p:nvSpPr>
        <p:spPr>
          <a:xfrm>
            <a:off x="2396728" y="88488"/>
            <a:ext cx="4288353" cy="584775"/>
          </a:xfrm>
          <a:prstGeom prst="rect">
            <a:avLst/>
          </a:prstGeom>
        </p:spPr>
        <p:txBody>
          <a:bodyPr wrap="none">
            <a:spAutoFit/>
          </a:bodyPr>
          <a:lstStyle/>
          <a:p>
            <a:pPr algn="ctr"/>
            <a:r>
              <a:rPr lang="zh-TW" altLang="en-US" sz="3200" b="1" dirty="0">
                <a:latin typeface="標楷體" panose="03000509000000000000" pitchFamily="65" charset="-120"/>
                <a:ea typeface="標楷體" panose="03000509000000000000" pitchFamily="65" charset="-120"/>
                <a:sym typeface="Wingdings" pitchFamily="2" charset="2"/>
              </a:rPr>
              <a:t>記敍語體</a:t>
            </a:r>
            <a:r>
              <a:rPr lang="zh-TW" altLang="en-US" sz="3200" b="1" dirty="0" smtClean="0">
                <a:latin typeface="標楷體" panose="03000509000000000000" pitchFamily="65" charset="-120"/>
                <a:ea typeface="標楷體" panose="03000509000000000000" pitchFamily="65" charset="-120"/>
              </a:rPr>
              <a:t>的</a:t>
            </a:r>
            <a:r>
              <a:rPr lang="zh-TW" altLang="en-US" sz="3200" b="1" dirty="0">
                <a:latin typeface="標楷體" panose="03000509000000000000" pitchFamily="65" charset="-120"/>
                <a:ea typeface="標楷體" panose="03000509000000000000" pitchFamily="65" charset="-120"/>
              </a:rPr>
              <a:t>視覺組織圖</a:t>
            </a:r>
            <a:endParaRPr lang="zh-HK" altLang="en-US" sz="3200" dirty="0">
              <a:latin typeface="標楷體" panose="03000509000000000000" pitchFamily="65" charset="-120"/>
              <a:ea typeface="標楷體" panose="03000509000000000000" pitchFamily="65" charset="-120"/>
            </a:endParaRPr>
          </a:p>
        </p:txBody>
      </p:sp>
      <p:sp>
        <p:nvSpPr>
          <p:cNvPr id="63" name="矩形 62"/>
          <p:cNvSpPr/>
          <p:nvPr/>
        </p:nvSpPr>
        <p:spPr>
          <a:xfrm>
            <a:off x="4131104" y="646113"/>
            <a:ext cx="902811" cy="523220"/>
          </a:xfrm>
          <a:prstGeom prst="rect">
            <a:avLst/>
          </a:prstGeom>
        </p:spPr>
        <p:txBody>
          <a:bodyPr wrap="none">
            <a:spAutoFit/>
          </a:bodyPr>
          <a:lstStyle/>
          <a:p>
            <a:pPr algn="ctr"/>
            <a:r>
              <a:rPr lang="zh-HK" altLang="en-US" sz="2800" b="1" dirty="0">
                <a:latin typeface="標楷體" panose="03000509000000000000" pitchFamily="65" charset="-120"/>
                <a:ea typeface="標楷體" panose="03000509000000000000" pitchFamily="65" charset="-120"/>
              </a:rPr>
              <a:t>背影</a:t>
            </a:r>
          </a:p>
        </p:txBody>
      </p:sp>
      <p:sp>
        <p:nvSpPr>
          <p:cNvPr id="64" name="文字方塊 63"/>
          <p:cNvSpPr txBox="1"/>
          <p:nvPr/>
        </p:nvSpPr>
        <p:spPr>
          <a:xfrm>
            <a:off x="1499911" y="1561605"/>
            <a:ext cx="121058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那年冬天</a:t>
            </a:r>
            <a:endParaRPr lang="zh-HK" altLang="en-US" sz="2000" dirty="0">
              <a:latin typeface="標楷體" panose="03000509000000000000" pitchFamily="65" charset="-120"/>
              <a:ea typeface="標楷體" panose="03000509000000000000" pitchFamily="65" charset="-120"/>
            </a:endParaRPr>
          </a:p>
        </p:txBody>
      </p:sp>
      <p:sp>
        <p:nvSpPr>
          <p:cNvPr id="65" name="文字方塊 64"/>
          <p:cNvSpPr txBox="1"/>
          <p:nvPr/>
        </p:nvSpPr>
        <p:spPr>
          <a:xfrm>
            <a:off x="3913606" y="1561605"/>
            <a:ext cx="1467068" cy="400110"/>
          </a:xfrm>
          <a:prstGeom prst="rect">
            <a:avLst/>
          </a:prstGeom>
          <a:noFill/>
        </p:spPr>
        <p:txBody>
          <a:bodyPr wrap="none" rtlCol="0">
            <a:spAutoFit/>
          </a:bodyPr>
          <a:lstStyle/>
          <a:p>
            <a:pPr algn="ctr"/>
            <a:r>
              <a:rPr lang="zh-TW" altLang="en-US" sz="2000" dirty="0" smtClean="0">
                <a:latin typeface="標楷體" panose="03000509000000000000" pitchFamily="65" charset="-120"/>
                <a:ea typeface="標楷體" panose="03000509000000000000" pitchFamily="65" charset="-120"/>
              </a:rPr>
              <a:t>徐州、南京</a:t>
            </a:r>
            <a:endParaRPr lang="en-US" altLang="zh-TW" sz="2000" dirty="0" smtClean="0">
              <a:latin typeface="標楷體" panose="03000509000000000000" pitchFamily="65" charset="-120"/>
              <a:ea typeface="標楷體" panose="03000509000000000000" pitchFamily="65" charset="-120"/>
            </a:endParaRPr>
          </a:p>
        </p:txBody>
      </p:sp>
      <p:sp>
        <p:nvSpPr>
          <p:cNvPr id="66" name="文字方塊 65"/>
          <p:cNvSpPr txBox="1"/>
          <p:nvPr/>
        </p:nvSpPr>
        <p:spPr>
          <a:xfrm>
            <a:off x="6583782" y="1561605"/>
            <a:ext cx="1210588" cy="400110"/>
          </a:xfrm>
          <a:prstGeom prst="rect">
            <a:avLst/>
          </a:prstGeom>
          <a:noFill/>
        </p:spPr>
        <p:txBody>
          <a:bodyPr wrap="none" rtlCol="0">
            <a:spAutoFit/>
          </a:bodyPr>
          <a:lstStyle/>
          <a:p>
            <a:pPr algn="ctr"/>
            <a:r>
              <a:rPr lang="zh-TW" altLang="en-US" sz="2000" dirty="0">
                <a:latin typeface="標楷體" panose="03000509000000000000" pitchFamily="65" charset="-120"/>
                <a:ea typeface="標楷體" panose="03000509000000000000" pitchFamily="65" charset="-120"/>
              </a:rPr>
              <a:t>我</a:t>
            </a:r>
            <a:r>
              <a:rPr lang="zh-TW" altLang="en-US" sz="2000" dirty="0" smtClean="0">
                <a:latin typeface="標楷體" panose="03000509000000000000" pitchFamily="65" charset="-120"/>
                <a:ea typeface="標楷體" panose="03000509000000000000" pitchFamily="65" charset="-120"/>
              </a:rPr>
              <a:t>、父親</a:t>
            </a:r>
            <a:endParaRPr lang="zh-HK" altLang="en-US" sz="2000" dirty="0">
              <a:latin typeface="標楷體" panose="03000509000000000000" pitchFamily="65" charset="-120"/>
              <a:ea typeface="標楷體" panose="03000509000000000000" pitchFamily="65" charset="-120"/>
            </a:endParaRPr>
          </a:p>
        </p:txBody>
      </p:sp>
      <p:sp>
        <p:nvSpPr>
          <p:cNvPr id="67" name="文字方塊 66"/>
          <p:cNvSpPr txBox="1"/>
          <p:nvPr/>
        </p:nvSpPr>
        <p:spPr>
          <a:xfrm>
            <a:off x="2087852" y="2770735"/>
            <a:ext cx="1107996"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那年冬天</a:t>
            </a:r>
            <a:endParaRPr lang="zh-HK" altLang="en-US" dirty="0">
              <a:latin typeface="標楷體" panose="03000509000000000000" pitchFamily="65" charset="-120"/>
              <a:ea typeface="標楷體" panose="03000509000000000000" pitchFamily="65" charset="-120"/>
            </a:endParaRPr>
          </a:p>
        </p:txBody>
      </p:sp>
      <p:sp>
        <p:nvSpPr>
          <p:cNvPr id="68" name="矩形 67"/>
          <p:cNvSpPr/>
          <p:nvPr/>
        </p:nvSpPr>
        <p:spPr>
          <a:xfrm>
            <a:off x="2318684" y="3220420"/>
            <a:ext cx="646331" cy="369332"/>
          </a:xfrm>
          <a:prstGeom prst="rect">
            <a:avLst/>
          </a:prstGeom>
        </p:spPr>
        <p:txBody>
          <a:bodyPr wrap="none">
            <a:spAutoFit/>
          </a:bodyPr>
          <a:lstStyle/>
          <a:p>
            <a:pPr algn="ctr"/>
            <a:r>
              <a:rPr lang="zh-HK" altLang="en-US" dirty="0">
                <a:latin typeface="標楷體" panose="03000509000000000000" pitchFamily="65" charset="-120"/>
                <a:ea typeface="標楷體" panose="03000509000000000000" pitchFamily="65" charset="-120"/>
              </a:rPr>
              <a:t>徐州</a:t>
            </a:r>
          </a:p>
        </p:txBody>
      </p:sp>
      <p:sp>
        <p:nvSpPr>
          <p:cNvPr id="69" name="文字方塊 68"/>
          <p:cNvSpPr txBox="1"/>
          <p:nvPr/>
        </p:nvSpPr>
        <p:spPr>
          <a:xfrm>
            <a:off x="2087852" y="3660549"/>
            <a:ext cx="1107996"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a:t>
            </a:r>
            <a:r>
              <a:rPr lang="zh-TW" altLang="en-US" dirty="0" smtClean="0">
                <a:latin typeface="標楷體" panose="03000509000000000000" pitchFamily="65" charset="-120"/>
                <a:ea typeface="標楷體" panose="03000509000000000000" pitchFamily="65" charset="-120"/>
              </a:rPr>
              <a:t>、父親</a:t>
            </a:r>
            <a:endParaRPr lang="zh-HK" altLang="en-US" dirty="0">
              <a:latin typeface="標楷體" panose="03000509000000000000" pitchFamily="65" charset="-120"/>
              <a:ea typeface="標楷體" panose="03000509000000000000" pitchFamily="65" charset="-120"/>
            </a:endParaRPr>
          </a:p>
        </p:txBody>
      </p:sp>
      <p:sp>
        <p:nvSpPr>
          <p:cNvPr id="72" name="矩形 71"/>
          <p:cNvSpPr/>
          <p:nvPr/>
        </p:nvSpPr>
        <p:spPr>
          <a:xfrm>
            <a:off x="1716024" y="5492328"/>
            <a:ext cx="1877437" cy="276999"/>
          </a:xfrm>
          <a:prstGeom prst="rect">
            <a:avLst/>
          </a:prstGeom>
        </p:spPr>
        <p:txBody>
          <a:bodyPr wrap="none">
            <a:spAutoFit/>
          </a:bodyPr>
          <a:lstStyle/>
          <a:p>
            <a:r>
              <a:rPr lang="zh-TW" altLang="en-US" sz="1200" dirty="0" smtClean="0">
                <a:latin typeface="標楷體" panose="03000509000000000000" pitchFamily="65" charset="-120"/>
                <a:ea typeface="標楷體" panose="03000509000000000000" pitchFamily="65" charset="-120"/>
              </a:rPr>
              <a:t>辦完喪事後與父往南京去</a:t>
            </a:r>
            <a:endParaRPr lang="zh-HK" altLang="en-US" sz="1200" dirty="0">
              <a:latin typeface="標楷體" panose="03000509000000000000" pitchFamily="65" charset="-120"/>
              <a:ea typeface="標楷體" panose="03000509000000000000" pitchFamily="65" charset="-120"/>
            </a:endParaRPr>
          </a:p>
        </p:txBody>
      </p:sp>
      <p:sp>
        <p:nvSpPr>
          <p:cNvPr id="75" name="文字方塊 74"/>
          <p:cNvSpPr txBox="1"/>
          <p:nvPr/>
        </p:nvSpPr>
        <p:spPr>
          <a:xfrm>
            <a:off x="3920234" y="2767355"/>
            <a:ext cx="1107997"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到</a:t>
            </a:r>
            <a:r>
              <a:rPr lang="zh-TW" altLang="en-US" u="sng" dirty="0" smtClean="0">
                <a:latin typeface="標楷體" panose="03000509000000000000" pitchFamily="65" charset="-120"/>
                <a:ea typeface="標楷體" panose="03000509000000000000" pitchFamily="65" charset="-120"/>
              </a:rPr>
              <a:t>南京</a:t>
            </a:r>
            <a:r>
              <a:rPr lang="zh-TW" altLang="en-US" dirty="0" smtClean="0">
                <a:latin typeface="標楷體" panose="03000509000000000000" pitchFamily="65" charset="-120"/>
                <a:ea typeface="標楷體" panose="03000509000000000000" pitchFamily="65" charset="-120"/>
              </a:rPr>
              <a:t>時</a:t>
            </a:r>
            <a:endParaRPr lang="zh-HK" altLang="en-US" dirty="0">
              <a:latin typeface="標楷體" panose="03000509000000000000" pitchFamily="65" charset="-120"/>
              <a:ea typeface="標楷體" panose="03000509000000000000" pitchFamily="65" charset="-120"/>
            </a:endParaRPr>
          </a:p>
        </p:txBody>
      </p:sp>
      <p:sp>
        <p:nvSpPr>
          <p:cNvPr id="76" name="矩形 75"/>
          <p:cNvSpPr/>
          <p:nvPr/>
        </p:nvSpPr>
        <p:spPr>
          <a:xfrm>
            <a:off x="4151063" y="3217040"/>
            <a:ext cx="646331" cy="369332"/>
          </a:xfrm>
          <a:prstGeom prst="rect">
            <a:avLst/>
          </a:prstGeom>
        </p:spPr>
        <p:txBody>
          <a:bodyPr wrap="none">
            <a:spAutoFit/>
          </a:bodyPr>
          <a:lstStyle/>
          <a:p>
            <a:pPr algn="ctr"/>
            <a:r>
              <a:rPr lang="zh-TW" altLang="en-US" dirty="0">
                <a:latin typeface="標楷體" panose="03000509000000000000" pitchFamily="65" charset="-120"/>
                <a:ea typeface="標楷體" panose="03000509000000000000" pitchFamily="65" charset="-120"/>
              </a:rPr>
              <a:t>南京</a:t>
            </a:r>
            <a:endParaRPr lang="zh-HK" altLang="en-US" dirty="0">
              <a:latin typeface="標楷體" panose="03000509000000000000" pitchFamily="65" charset="-120"/>
              <a:ea typeface="標楷體" panose="03000509000000000000" pitchFamily="65" charset="-120"/>
            </a:endParaRPr>
          </a:p>
        </p:txBody>
      </p:sp>
      <p:sp>
        <p:nvSpPr>
          <p:cNvPr id="77" name="文字方塊 76"/>
          <p:cNvSpPr txBox="1"/>
          <p:nvPr/>
        </p:nvSpPr>
        <p:spPr>
          <a:xfrm>
            <a:off x="3573982" y="3657169"/>
            <a:ext cx="1800494"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我、父親、茶房</a:t>
            </a:r>
            <a:endParaRPr lang="zh-HK" altLang="en-US" dirty="0">
              <a:latin typeface="標楷體" panose="03000509000000000000" pitchFamily="65" charset="-120"/>
              <a:ea typeface="標楷體" panose="03000509000000000000" pitchFamily="65" charset="-120"/>
            </a:endParaRPr>
          </a:p>
        </p:txBody>
      </p:sp>
      <p:sp>
        <p:nvSpPr>
          <p:cNvPr id="79" name="文字方塊 78"/>
          <p:cNvSpPr txBox="1"/>
          <p:nvPr/>
        </p:nvSpPr>
        <p:spPr>
          <a:xfrm>
            <a:off x="3474366" y="4940471"/>
            <a:ext cx="2019422" cy="400110"/>
          </a:xfrm>
          <a:prstGeom prst="rect">
            <a:avLst/>
          </a:prstGeom>
          <a:noFill/>
        </p:spPr>
        <p:txBody>
          <a:bodyPr wrap="square" rtlCol="0">
            <a:spAutoFit/>
          </a:bodyPr>
          <a:lstStyle/>
          <a:p>
            <a:r>
              <a:rPr lang="zh-TW" altLang="en-US" sz="1000" dirty="0" smtClean="0">
                <a:latin typeface="標楷體" panose="03000509000000000000" pitchFamily="65" charset="-120"/>
                <a:ea typeface="標楷體" panose="03000509000000000000" pitchFamily="65" charset="-120"/>
              </a:rPr>
              <a:t>父</a:t>
            </a:r>
            <a:r>
              <a:rPr lang="zh-TW" altLang="en-US" sz="1000" dirty="0">
                <a:latin typeface="標楷體" panose="03000509000000000000" pitchFamily="65" charset="-120"/>
                <a:ea typeface="標楷體" panose="03000509000000000000" pitchFamily="65" charset="-120"/>
              </a:rPr>
              <a:t>本想請茶房送我到車站去，</a:t>
            </a:r>
            <a:r>
              <a:rPr lang="zh-TW" altLang="en-US" sz="1000" dirty="0" smtClean="0">
                <a:latin typeface="標楷體" panose="03000509000000000000" pitchFamily="65" charset="-120"/>
                <a:ea typeface="標楷體" panose="03000509000000000000" pitchFamily="65" charset="-120"/>
              </a:rPr>
              <a:t>最後他不放心</a:t>
            </a:r>
            <a:endParaRPr lang="zh-HK" altLang="en-US" sz="1000" dirty="0">
              <a:latin typeface="標楷體" panose="03000509000000000000" pitchFamily="65" charset="-120"/>
              <a:ea typeface="標楷體" panose="03000509000000000000" pitchFamily="65" charset="-120"/>
            </a:endParaRPr>
          </a:p>
        </p:txBody>
      </p:sp>
      <p:sp>
        <p:nvSpPr>
          <p:cNvPr id="80" name="矩形 79"/>
          <p:cNvSpPr/>
          <p:nvPr/>
        </p:nvSpPr>
        <p:spPr>
          <a:xfrm>
            <a:off x="3691486" y="5374801"/>
            <a:ext cx="1569660" cy="461665"/>
          </a:xfrm>
          <a:prstGeom prst="rect">
            <a:avLst/>
          </a:prstGeom>
        </p:spPr>
        <p:txBody>
          <a:bodyPr wrap="none">
            <a:spAutoFit/>
          </a:bodyPr>
          <a:lstStyle/>
          <a:p>
            <a:r>
              <a:rPr lang="zh-TW" altLang="en-US" sz="1200" dirty="0">
                <a:latin typeface="標楷體" panose="03000509000000000000" pitchFamily="65" charset="-120"/>
                <a:ea typeface="標楷體" panose="03000509000000000000" pitchFamily="65" charset="-120"/>
              </a:rPr>
              <a:t>父親堅持自己送我</a:t>
            </a:r>
            <a:r>
              <a:rPr lang="zh-TW" altLang="en-US" sz="1200" dirty="0" smtClean="0">
                <a:latin typeface="標楷體" panose="03000509000000000000" pitchFamily="65" charset="-120"/>
                <a:ea typeface="標楷體" panose="03000509000000000000" pitchFamily="65" charset="-120"/>
              </a:rPr>
              <a:t>到</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車站</a:t>
            </a:r>
            <a:r>
              <a:rPr lang="zh-TW" altLang="en-US" sz="1200" dirty="0">
                <a:latin typeface="標楷體" panose="03000509000000000000" pitchFamily="65" charset="-120"/>
                <a:ea typeface="標楷體" panose="03000509000000000000" pitchFamily="65" charset="-120"/>
              </a:rPr>
              <a:t>去</a:t>
            </a:r>
          </a:p>
        </p:txBody>
      </p:sp>
      <p:sp>
        <p:nvSpPr>
          <p:cNvPr id="81" name="文字方塊 80"/>
          <p:cNvSpPr txBox="1"/>
          <p:nvPr/>
        </p:nvSpPr>
        <p:spPr>
          <a:xfrm>
            <a:off x="3456828" y="5896826"/>
            <a:ext cx="1969012"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感父親</a:t>
            </a:r>
            <a:r>
              <a:rPr lang="zh-TW" altLang="en-US" sz="1200" dirty="0">
                <a:latin typeface="標楷體" panose="03000509000000000000" pitchFamily="65" charset="-120"/>
                <a:ea typeface="標楷體" panose="03000509000000000000" pitchFamily="65" charset="-120"/>
              </a:rPr>
              <a:t>過</a:t>
            </a:r>
            <a:r>
              <a:rPr lang="zh-TW" altLang="en-US" sz="1200" dirty="0" smtClean="0">
                <a:latin typeface="標楷體" panose="03000509000000000000" pitchFamily="65" charset="-120"/>
                <a:ea typeface="標楷體" panose="03000509000000000000" pitchFamily="65" charset="-120"/>
              </a:rPr>
              <a:t>份擔心</a:t>
            </a:r>
            <a:endParaRPr lang="zh-HK" altLang="en-US" sz="1200" dirty="0">
              <a:latin typeface="標楷體" panose="03000509000000000000" pitchFamily="65" charset="-120"/>
              <a:ea typeface="標楷體" panose="03000509000000000000" pitchFamily="65" charset="-120"/>
            </a:endParaRPr>
          </a:p>
        </p:txBody>
      </p:sp>
      <p:sp>
        <p:nvSpPr>
          <p:cNvPr id="82" name="文字方塊 81"/>
          <p:cNvSpPr txBox="1"/>
          <p:nvPr/>
        </p:nvSpPr>
        <p:spPr>
          <a:xfrm>
            <a:off x="3560869" y="4515319"/>
            <a:ext cx="1807237" cy="369332"/>
          </a:xfrm>
          <a:prstGeom prst="rect">
            <a:avLst/>
          </a:prstGeom>
          <a:noFill/>
        </p:spPr>
        <p:txBody>
          <a:bodyPr wrap="square" rtlCol="0">
            <a:spAutoFit/>
          </a:bodyPr>
          <a:lstStyle/>
          <a:p>
            <a:pPr algn="ctr"/>
            <a:r>
              <a:rPr lang="en-US" altLang="zh-TW"/>
              <a:t>/</a:t>
            </a:r>
            <a:endParaRPr lang="zh-HK" altLang="en-US" dirty="0"/>
          </a:p>
        </p:txBody>
      </p:sp>
      <p:sp>
        <p:nvSpPr>
          <p:cNvPr id="83" name="文字方塊 82"/>
          <p:cNvSpPr txBox="1"/>
          <p:nvPr/>
        </p:nvSpPr>
        <p:spPr>
          <a:xfrm>
            <a:off x="5748803" y="2767355"/>
            <a:ext cx="1107997"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進了車站</a:t>
            </a:r>
            <a:endParaRPr lang="zh-HK" altLang="en-US" dirty="0">
              <a:latin typeface="標楷體" panose="03000509000000000000" pitchFamily="65" charset="-120"/>
              <a:ea typeface="標楷體" panose="03000509000000000000" pitchFamily="65" charset="-120"/>
            </a:endParaRPr>
          </a:p>
        </p:txBody>
      </p:sp>
      <p:sp>
        <p:nvSpPr>
          <p:cNvPr id="84" name="矩形 83"/>
          <p:cNvSpPr/>
          <p:nvPr/>
        </p:nvSpPr>
        <p:spPr>
          <a:xfrm>
            <a:off x="5979634" y="3217040"/>
            <a:ext cx="646332" cy="369332"/>
          </a:xfrm>
          <a:prstGeom prst="rect">
            <a:avLst/>
          </a:prstGeom>
        </p:spPr>
        <p:txBody>
          <a:bodyPr wrap="none">
            <a:spAutoFit/>
          </a:bodyPr>
          <a:lstStyle/>
          <a:p>
            <a:pPr algn="ctr"/>
            <a:r>
              <a:rPr lang="zh-TW" altLang="en-US" dirty="0" smtClean="0">
                <a:latin typeface="標楷體" panose="03000509000000000000" pitchFamily="65" charset="-120"/>
                <a:ea typeface="標楷體" panose="03000509000000000000" pitchFamily="65" charset="-120"/>
              </a:rPr>
              <a:t>車站</a:t>
            </a:r>
            <a:endParaRPr lang="zh-HK" altLang="en-US" dirty="0">
              <a:latin typeface="標楷體" panose="03000509000000000000" pitchFamily="65" charset="-120"/>
              <a:ea typeface="標楷體" panose="03000509000000000000" pitchFamily="65" charset="-120"/>
            </a:endParaRPr>
          </a:p>
        </p:txBody>
      </p:sp>
      <p:sp>
        <p:nvSpPr>
          <p:cNvPr id="85" name="文字方塊 84"/>
          <p:cNvSpPr txBox="1"/>
          <p:nvPr/>
        </p:nvSpPr>
        <p:spPr>
          <a:xfrm>
            <a:off x="5402553" y="3657169"/>
            <a:ext cx="1800494" cy="369332"/>
          </a:xfrm>
          <a:prstGeom prst="rect">
            <a:avLst/>
          </a:prstGeom>
          <a:noFill/>
        </p:spPr>
        <p:txBody>
          <a:bodyPr wrap="none" rtlCol="0">
            <a:spAutoFit/>
          </a:bodyPr>
          <a:lstStyle/>
          <a:p>
            <a:pPr algn="ctr"/>
            <a:r>
              <a:rPr lang="zh-TW" altLang="en-US" dirty="0">
                <a:latin typeface="標楷體" panose="03000509000000000000" pitchFamily="65" charset="-120"/>
                <a:ea typeface="標楷體" panose="03000509000000000000" pitchFamily="65" charset="-120"/>
              </a:rPr>
              <a:t>我、父親、腳夫</a:t>
            </a:r>
            <a:endParaRPr lang="zh-HK" altLang="en-US" dirty="0">
              <a:latin typeface="標楷體" panose="03000509000000000000" pitchFamily="65" charset="-120"/>
              <a:ea typeface="標楷體" panose="03000509000000000000" pitchFamily="65" charset="-120"/>
            </a:endParaRPr>
          </a:p>
        </p:txBody>
      </p:sp>
      <p:sp>
        <p:nvSpPr>
          <p:cNvPr id="86" name="矩形 85"/>
          <p:cNvSpPr/>
          <p:nvPr/>
        </p:nvSpPr>
        <p:spPr>
          <a:xfrm>
            <a:off x="5402552" y="3990023"/>
            <a:ext cx="1620957" cy="523220"/>
          </a:xfrm>
          <a:prstGeom prst="rect">
            <a:avLst/>
          </a:prstGeom>
        </p:spPr>
        <p:txBody>
          <a:bodyPr wrap="none">
            <a:spAutoFit/>
          </a:bodyPr>
          <a:lstStyle/>
          <a:p>
            <a:r>
              <a:rPr lang="zh-TW" altLang="en-US" sz="1400" dirty="0">
                <a:latin typeface="標楷體" panose="03000509000000000000" pitchFamily="65" charset="-120"/>
                <a:ea typeface="標楷體" panose="03000509000000000000" pitchFamily="65" charset="-120"/>
              </a:rPr>
              <a:t>父親送我乘火車</a:t>
            </a:r>
            <a:r>
              <a:rPr lang="zh-TW" altLang="en-US" sz="1400" dirty="0" smtClean="0">
                <a:latin typeface="標楷體" panose="03000509000000000000" pitchFamily="65" charset="-120"/>
                <a:ea typeface="標楷體" panose="03000509000000000000" pitchFamily="65" charset="-120"/>
              </a:rPr>
              <a:t>往</a:t>
            </a:r>
            <a:r>
              <a:rPr lang="en-US" altLang="zh-TW" sz="1400" dirty="0" smtClean="0">
                <a:latin typeface="標楷體" panose="03000509000000000000" pitchFamily="65" charset="-120"/>
                <a:ea typeface="標楷體" panose="03000509000000000000" pitchFamily="65" charset="-120"/>
              </a:rPr>
              <a:t/>
            </a:r>
            <a:br>
              <a:rPr lang="en-US" altLang="zh-TW" sz="1400" dirty="0" smtClean="0">
                <a:latin typeface="標楷體" panose="03000509000000000000" pitchFamily="65" charset="-120"/>
                <a:ea typeface="標楷體" panose="03000509000000000000" pitchFamily="65" charset="-120"/>
              </a:rPr>
            </a:br>
            <a:r>
              <a:rPr lang="zh-TW" altLang="en-US" sz="1400" dirty="0" smtClean="0">
                <a:latin typeface="標楷體" panose="03000509000000000000" pitchFamily="65" charset="-120"/>
                <a:ea typeface="標楷體" panose="03000509000000000000" pitchFamily="65" charset="-120"/>
              </a:rPr>
              <a:t>北京</a:t>
            </a:r>
            <a:r>
              <a:rPr lang="zh-TW" altLang="en-US" sz="1400" dirty="0">
                <a:latin typeface="標楷體" panose="03000509000000000000" pitchFamily="65" charset="-120"/>
                <a:ea typeface="標楷體" panose="03000509000000000000" pitchFamily="65" charset="-120"/>
              </a:rPr>
              <a:t>去</a:t>
            </a:r>
            <a:endParaRPr lang="zh-HK" altLang="en-US" sz="1400" dirty="0">
              <a:latin typeface="標楷體" panose="03000509000000000000" pitchFamily="65" charset="-120"/>
              <a:ea typeface="標楷體" panose="03000509000000000000" pitchFamily="65" charset="-120"/>
            </a:endParaRPr>
          </a:p>
        </p:txBody>
      </p:sp>
      <p:sp>
        <p:nvSpPr>
          <p:cNvPr id="87" name="文字方塊 86"/>
          <p:cNvSpPr txBox="1"/>
          <p:nvPr/>
        </p:nvSpPr>
        <p:spPr>
          <a:xfrm>
            <a:off x="5324453" y="4886681"/>
            <a:ext cx="1949559" cy="507831"/>
          </a:xfrm>
          <a:prstGeom prst="rect">
            <a:avLst/>
          </a:prstGeom>
          <a:noFill/>
        </p:spPr>
        <p:txBody>
          <a:bodyPr wrap="square" rtlCol="0">
            <a:spAutoFit/>
          </a:bodyPr>
          <a:lstStyle/>
          <a:p>
            <a:r>
              <a:rPr lang="zh-TW" altLang="en-US" sz="900" dirty="0">
                <a:latin typeface="標楷體" panose="03000509000000000000" pitchFamily="65" charset="-120"/>
                <a:ea typeface="標楷體" panose="03000509000000000000" pitchFamily="65" charset="-120"/>
              </a:rPr>
              <a:t>父送行時事事細心照顧，但我卻認為父親不明智及過份照顧。及後父親不辭勞苦</a:t>
            </a:r>
            <a:r>
              <a:rPr lang="zh-TW" altLang="en-US" sz="900" dirty="0" smtClean="0">
                <a:latin typeface="標楷體" panose="03000509000000000000" pitchFamily="65" charset="-120"/>
                <a:ea typeface="標楷體" panose="03000509000000000000" pitchFamily="65" charset="-120"/>
              </a:rPr>
              <a:t>地穿鐵道</a:t>
            </a:r>
            <a:r>
              <a:rPr lang="zh-TW" altLang="en-US" sz="900" dirty="0">
                <a:latin typeface="標楷體" panose="03000509000000000000" pitchFamily="65" charset="-120"/>
                <a:ea typeface="標楷體" panose="03000509000000000000" pitchFamily="65" charset="-120"/>
              </a:rPr>
              <a:t>買橘子給我</a:t>
            </a:r>
            <a:endParaRPr lang="zh-HK" altLang="en-US" sz="900" dirty="0">
              <a:latin typeface="標楷體" panose="03000509000000000000" pitchFamily="65" charset="-120"/>
              <a:ea typeface="標楷體" panose="03000509000000000000" pitchFamily="65" charset="-120"/>
            </a:endParaRPr>
          </a:p>
        </p:txBody>
      </p:sp>
      <p:sp>
        <p:nvSpPr>
          <p:cNvPr id="88" name="矩形 87"/>
          <p:cNvSpPr/>
          <p:nvPr/>
        </p:nvSpPr>
        <p:spPr>
          <a:xfrm>
            <a:off x="5286227" y="5374801"/>
            <a:ext cx="2031325" cy="461665"/>
          </a:xfrm>
          <a:prstGeom prst="rect">
            <a:avLst/>
          </a:prstGeom>
        </p:spPr>
        <p:txBody>
          <a:bodyPr wrap="none">
            <a:spAutoFit/>
          </a:bodyPr>
          <a:lstStyle/>
          <a:p>
            <a:r>
              <a:rPr lang="zh-TW" altLang="en-US" sz="1200" dirty="0">
                <a:latin typeface="標楷體" panose="03000509000000000000" pitchFamily="65" charset="-120"/>
                <a:ea typeface="標楷體" panose="03000509000000000000" pitchFamily="65" charset="-120"/>
              </a:rPr>
              <a:t>當看到父親離開車站時</a:t>
            </a:r>
            <a:r>
              <a:rPr lang="zh-TW" altLang="en-US" sz="1200" dirty="0" smtClean="0">
                <a:latin typeface="標楷體" panose="03000509000000000000" pitchFamily="65" charset="-120"/>
                <a:ea typeface="標楷體" panose="03000509000000000000" pitchFamily="65" charset="-120"/>
              </a:rPr>
              <a:t>的背</a:t>
            </a:r>
            <a:r>
              <a:rPr lang="en-US" altLang="zh-TW" sz="1200" dirty="0" smtClean="0">
                <a:latin typeface="標楷體" panose="03000509000000000000" pitchFamily="65" charset="-120"/>
                <a:ea typeface="標楷體" panose="03000509000000000000" pitchFamily="65" charset="-120"/>
              </a:rPr>
              <a:t/>
            </a:r>
            <a:br>
              <a:rPr lang="en-US" altLang="zh-TW" sz="1200" dirty="0" smtClean="0">
                <a:latin typeface="標楷體" panose="03000509000000000000" pitchFamily="65" charset="-120"/>
                <a:ea typeface="標楷體" panose="03000509000000000000" pitchFamily="65" charset="-120"/>
              </a:rPr>
            </a:br>
            <a:r>
              <a:rPr lang="zh-TW" altLang="en-US" sz="1200" dirty="0" smtClean="0">
                <a:latin typeface="標楷體" panose="03000509000000000000" pitchFamily="65" charset="-120"/>
                <a:ea typeface="標楷體" panose="03000509000000000000" pitchFamily="65" charset="-120"/>
              </a:rPr>
              <a:t>影，我</a:t>
            </a:r>
            <a:r>
              <a:rPr lang="zh-TW" altLang="en-US" sz="1200" dirty="0">
                <a:latin typeface="標楷體" panose="03000509000000000000" pitchFamily="65" charset="-120"/>
                <a:ea typeface="標楷體" panose="03000509000000000000" pitchFamily="65" charset="-120"/>
              </a:rPr>
              <a:t>的眼淚又流下來了</a:t>
            </a:r>
          </a:p>
        </p:txBody>
      </p:sp>
      <p:sp>
        <p:nvSpPr>
          <p:cNvPr id="91" name="文字方塊 90"/>
          <p:cNvSpPr txBox="1"/>
          <p:nvPr/>
        </p:nvSpPr>
        <p:spPr>
          <a:xfrm>
            <a:off x="7670435" y="2770735"/>
            <a:ext cx="877163" cy="369332"/>
          </a:xfrm>
          <a:prstGeom prst="rect">
            <a:avLst/>
          </a:prstGeom>
          <a:noFill/>
        </p:spPr>
        <p:txBody>
          <a:bodyPr wrap="none" rtlCol="0">
            <a:spAutoFit/>
          </a:bodyPr>
          <a:lstStyle/>
          <a:p>
            <a:pPr algn="ctr">
              <a:defRPr/>
            </a:pPr>
            <a:r>
              <a:rPr lang="zh-TW" altLang="en-US" dirty="0">
                <a:latin typeface="標楷體" panose="03000509000000000000" pitchFamily="65" charset="-120"/>
                <a:ea typeface="標楷體" panose="03000509000000000000" pitchFamily="65" charset="-120"/>
              </a:rPr>
              <a:t>近幾年</a:t>
            </a:r>
          </a:p>
        </p:txBody>
      </p:sp>
      <p:sp>
        <p:nvSpPr>
          <p:cNvPr id="92" name="矩形 91"/>
          <p:cNvSpPr/>
          <p:nvPr/>
        </p:nvSpPr>
        <p:spPr>
          <a:xfrm>
            <a:off x="7981541" y="3220420"/>
            <a:ext cx="274434" cy="369332"/>
          </a:xfrm>
          <a:prstGeom prst="rect">
            <a:avLst/>
          </a:prstGeom>
        </p:spPr>
        <p:txBody>
          <a:bodyPr wrap="none">
            <a:spAutoFit/>
          </a:bodyPr>
          <a:lstStyle/>
          <a:p>
            <a:pPr algn="ctr"/>
            <a:r>
              <a:rPr lang="en-US" altLang="zh-TW" dirty="0"/>
              <a:t>/</a:t>
            </a:r>
            <a:endParaRPr lang="zh-HK" altLang="en-US" dirty="0"/>
          </a:p>
        </p:txBody>
      </p:sp>
      <p:sp>
        <p:nvSpPr>
          <p:cNvPr id="93" name="文字方塊 92"/>
          <p:cNvSpPr txBox="1"/>
          <p:nvPr/>
        </p:nvSpPr>
        <p:spPr>
          <a:xfrm>
            <a:off x="7911010" y="3660549"/>
            <a:ext cx="415498" cy="369332"/>
          </a:xfrm>
          <a:prstGeom prst="rect">
            <a:avLst/>
          </a:prstGeom>
          <a:noFill/>
        </p:spPr>
        <p:txBody>
          <a:bodyPr wrap="none" rtlCol="0">
            <a:spAutoFit/>
          </a:bodyPr>
          <a:lstStyle/>
          <a:p>
            <a:pPr algn="ctr"/>
            <a:r>
              <a:rPr lang="zh-TW" altLang="en-US" dirty="0" smtClean="0">
                <a:latin typeface="標楷體" panose="03000509000000000000" pitchFamily="65" charset="-120"/>
                <a:ea typeface="標楷體" panose="03000509000000000000" pitchFamily="65" charset="-120"/>
              </a:rPr>
              <a:t>我</a:t>
            </a:r>
            <a:endParaRPr lang="zh-HK" altLang="en-US" dirty="0">
              <a:latin typeface="標楷體" panose="03000509000000000000" pitchFamily="65" charset="-120"/>
              <a:ea typeface="標楷體" panose="03000509000000000000" pitchFamily="65" charset="-120"/>
            </a:endParaRPr>
          </a:p>
        </p:txBody>
      </p:sp>
      <p:sp>
        <p:nvSpPr>
          <p:cNvPr id="94" name="矩形 93"/>
          <p:cNvSpPr/>
          <p:nvPr/>
        </p:nvSpPr>
        <p:spPr>
          <a:xfrm>
            <a:off x="7256982" y="3990304"/>
            <a:ext cx="1723549" cy="461665"/>
          </a:xfrm>
          <a:prstGeom prst="rect">
            <a:avLst/>
          </a:prstGeom>
        </p:spPr>
        <p:txBody>
          <a:bodyPr wrap="none">
            <a:spAutoFit/>
          </a:bodyPr>
          <a:lstStyle/>
          <a:p>
            <a:pPr algn="ctr">
              <a:defRPr/>
            </a:pPr>
            <a:r>
              <a:rPr lang="zh-TW" altLang="en-US" sz="1200" dirty="0" smtClean="0">
                <a:latin typeface="標楷體" panose="03000509000000000000" pitchFamily="65" charset="-120"/>
                <a:ea typeface="標楷體" panose="03000509000000000000" pitchFamily="65" charset="-120"/>
              </a:rPr>
              <a:t>我想到</a:t>
            </a:r>
            <a:r>
              <a:rPr lang="zh-TW" altLang="en-US" sz="1200" dirty="0">
                <a:latin typeface="標楷體" panose="03000509000000000000" pitchFamily="65" charset="-120"/>
                <a:ea typeface="標楷體" panose="03000509000000000000" pitchFamily="65" charset="-120"/>
              </a:rPr>
              <a:t>父親晚景</a:t>
            </a:r>
            <a:r>
              <a:rPr lang="zh-TW" altLang="en-US" sz="1200" dirty="0" smtClean="0">
                <a:latin typeface="標楷體" panose="03000509000000000000" pitchFamily="65" charset="-120"/>
                <a:ea typeface="標楷體" panose="03000509000000000000" pitchFamily="65" charset="-120"/>
              </a:rPr>
              <a:t>頹唐</a:t>
            </a:r>
            <a:endParaRPr lang="en-US" altLang="zh-TW" sz="1200" dirty="0">
              <a:latin typeface="標楷體" panose="03000509000000000000" pitchFamily="65" charset="-120"/>
              <a:ea typeface="標楷體" panose="03000509000000000000" pitchFamily="65" charset="-120"/>
            </a:endParaRPr>
          </a:p>
          <a:p>
            <a:pPr algn="ctr">
              <a:defRPr/>
            </a:pPr>
            <a:r>
              <a:rPr lang="zh-TW" altLang="en-US" sz="1200" dirty="0" smtClean="0">
                <a:latin typeface="標楷體" panose="03000509000000000000" pitchFamily="65" charset="-120"/>
                <a:ea typeface="標楷體" panose="03000509000000000000" pitchFamily="65" charset="-120"/>
              </a:rPr>
              <a:t>及已</a:t>
            </a:r>
            <a:r>
              <a:rPr lang="zh-TW" altLang="en-US" sz="1200" dirty="0">
                <a:latin typeface="標楷體" panose="03000509000000000000" pitchFamily="65" charset="-120"/>
                <a:ea typeface="標楷體" panose="03000509000000000000" pitchFamily="65" charset="-120"/>
              </a:rPr>
              <a:t>有兩年沒與父</a:t>
            </a:r>
            <a:r>
              <a:rPr lang="zh-TW" altLang="en-US" sz="1200" dirty="0" smtClean="0">
                <a:latin typeface="標楷體" panose="03000509000000000000" pitchFamily="65" charset="-120"/>
                <a:ea typeface="標楷體" panose="03000509000000000000" pitchFamily="65" charset="-120"/>
              </a:rPr>
              <a:t>見面</a:t>
            </a:r>
            <a:endParaRPr lang="zh-TW" altLang="en-US" sz="1200" dirty="0">
              <a:latin typeface="標楷體" panose="03000509000000000000" pitchFamily="65" charset="-120"/>
              <a:ea typeface="標楷體" panose="03000509000000000000" pitchFamily="65" charset="-120"/>
            </a:endParaRPr>
          </a:p>
        </p:txBody>
      </p:sp>
      <p:sp>
        <p:nvSpPr>
          <p:cNvPr id="40" name="矩形 39"/>
          <p:cNvSpPr/>
          <p:nvPr/>
        </p:nvSpPr>
        <p:spPr>
          <a:xfrm>
            <a:off x="3900408" y="4113983"/>
            <a:ext cx="902811" cy="307777"/>
          </a:xfrm>
          <a:prstGeom prst="rect">
            <a:avLst/>
          </a:prstGeom>
        </p:spPr>
        <p:txBody>
          <a:bodyPr wrap="none">
            <a:spAutoFit/>
          </a:bodyPr>
          <a:lstStyle/>
          <a:p>
            <a:r>
              <a:rPr lang="zh-TW" altLang="en-US" sz="1400" dirty="0" smtClean="0">
                <a:latin typeface="標楷體" panose="03000509000000000000" pitchFamily="65" charset="-120"/>
                <a:ea typeface="標楷體" panose="03000509000000000000" pitchFamily="65" charset="-120"/>
              </a:rPr>
              <a:t>上車北去</a:t>
            </a:r>
            <a:endParaRPr lang="zh-HK" altLang="en-US" sz="1400" dirty="0">
              <a:latin typeface="標楷體" panose="03000509000000000000" pitchFamily="65" charset="-120"/>
              <a:ea typeface="標楷體" panose="03000509000000000000" pitchFamily="65" charset="-120"/>
            </a:endParaRPr>
          </a:p>
        </p:txBody>
      </p:sp>
      <p:sp>
        <p:nvSpPr>
          <p:cNvPr id="42" name="矩形 41"/>
          <p:cNvSpPr/>
          <p:nvPr/>
        </p:nvSpPr>
        <p:spPr>
          <a:xfrm>
            <a:off x="1816067" y="4049123"/>
            <a:ext cx="1585776" cy="461665"/>
          </a:xfrm>
          <a:prstGeom prst="rect">
            <a:avLst/>
          </a:prstGeom>
        </p:spPr>
        <p:txBody>
          <a:bodyPr wrap="square">
            <a:spAutoFit/>
          </a:bodyPr>
          <a:lstStyle/>
          <a:p>
            <a:r>
              <a:rPr lang="zh-TW" altLang="en-US" sz="1200" dirty="0" smtClean="0">
                <a:latin typeface="標楷體" panose="03000509000000000000" pitchFamily="65" charset="-120"/>
                <a:ea typeface="標楷體" panose="03000509000000000000" pitchFamily="65" charset="-120"/>
              </a:rPr>
              <a:t>祖母死了，我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zh-HK" sz="1200" dirty="0" smtClean="0">
                <a:latin typeface="標楷體" panose="03000509000000000000" pitchFamily="65" charset="-120"/>
                <a:ea typeface="標楷體" panose="03000509000000000000" pitchFamily="65" charset="-120"/>
              </a:rPr>
              <a:t>跟著父親</a:t>
            </a:r>
            <a:r>
              <a:rPr lang="zh-TW" altLang="zh-HK" sz="1200" dirty="0">
                <a:latin typeface="標楷體" panose="03000509000000000000" pitchFamily="65" charset="-120"/>
                <a:ea typeface="標楷體" panose="03000509000000000000" pitchFamily="65" charset="-120"/>
              </a:rPr>
              <a:t>奔喪</a:t>
            </a:r>
            <a:r>
              <a:rPr lang="zh-TW" altLang="zh-HK" sz="1200" dirty="0" smtClean="0">
                <a:latin typeface="標楷體" panose="03000509000000000000" pitchFamily="65" charset="-120"/>
                <a:ea typeface="標楷體" panose="03000509000000000000" pitchFamily="65" charset="-120"/>
              </a:rPr>
              <a:t>回家</a:t>
            </a:r>
            <a:r>
              <a:rPr lang="zh-TW" altLang="en-US" sz="1200" dirty="0" smtClean="0">
                <a:latin typeface="標楷體" panose="03000509000000000000" pitchFamily="65" charset="-120"/>
                <a:ea typeface="標楷體" panose="03000509000000000000" pitchFamily="65" charset="-120"/>
              </a:rPr>
              <a:t>。</a:t>
            </a:r>
            <a:endParaRPr lang="zh-HK" altLang="en-US" sz="1400" dirty="0">
              <a:latin typeface="標楷體" panose="03000509000000000000" pitchFamily="65" charset="-120"/>
              <a:ea typeface="標楷體" panose="03000509000000000000" pitchFamily="65" charset="-120"/>
            </a:endParaRPr>
          </a:p>
        </p:txBody>
      </p:sp>
      <p:sp>
        <p:nvSpPr>
          <p:cNvPr id="43" name="文字方塊 42"/>
          <p:cNvSpPr txBox="1"/>
          <p:nvPr/>
        </p:nvSpPr>
        <p:spPr>
          <a:xfrm>
            <a:off x="1624449" y="5838502"/>
            <a:ext cx="1969012" cy="276999"/>
          </a:xfrm>
          <a:prstGeom prst="rect">
            <a:avLst/>
          </a:prstGeom>
          <a:noFill/>
        </p:spPr>
        <p:txBody>
          <a:bodyPr wrap="square" rtlCol="0">
            <a:spAutoFit/>
          </a:bodyPr>
          <a:lstStyle/>
          <a:p>
            <a:pPr algn="ctr"/>
            <a:r>
              <a:rPr lang="zh-TW" altLang="en-US" sz="1200" dirty="0">
                <a:latin typeface="標楷體" panose="03000509000000000000" pitchFamily="65" charset="-120"/>
                <a:ea typeface="標楷體" panose="03000509000000000000" pitchFamily="65" charset="-120"/>
              </a:rPr>
              <a:t>感觸家境</a:t>
            </a:r>
            <a:r>
              <a:rPr lang="zh-TW" altLang="en-US" sz="1200" dirty="0" smtClean="0">
                <a:latin typeface="標楷體" panose="03000509000000000000" pitchFamily="65" charset="-120"/>
                <a:ea typeface="標楷體" panose="03000509000000000000" pitchFamily="65" charset="-120"/>
              </a:rPr>
              <a:t>慘澹</a:t>
            </a:r>
            <a:endParaRPr lang="zh-TW" altLang="en-US" sz="1200" dirty="0">
              <a:latin typeface="標楷體" panose="03000509000000000000" pitchFamily="65" charset="-120"/>
              <a:ea typeface="標楷體" panose="03000509000000000000" pitchFamily="65" charset="-120"/>
            </a:endParaRPr>
          </a:p>
        </p:txBody>
      </p:sp>
      <p:sp>
        <p:nvSpPr>
          <p:cNvPr id="44" name="文字方塊 43"/>
          <p:cNvSpPr txBox="1"/>
          <p:nvPr/>
        </p:nvSpPr>
        <p:spPr>
          <a:xfrm>
            <a:off x="1663712" y="4913136"/>
            <a:ext cx="1897157" cy="461665"/>
          </a:xfrm>
          <a:prstGeom prst="rect">
            <a:avLst/>
          </a:prstGeom>
          <a:noFill/>
        </p:spPr>
        <p:txBody>
          <a:bodyPr wrap="square" rtlCol="0">
            <a:spAutoFit/>
          </a:bodyPr>
          <a:lstStyle/>
          <a:p>
            <a:r>
              <a:rPr lang="zh-TW" altLang="en-US" sz="1200" dirty="0" smtClean="0">
                <a:latin typeface="標楷體" panose="03000509000000000000" pitchFamily="65" charset="-120"/>
                <a:ea typeface="標楷體" panose="03000509000000000000" pitchFamily="65" charset="-120"/>
              </a:rPr>
              <a:t>回家變賣典</a:t>
            </a:r>
            <a:r>
              <a:rPr lang="zh-TW" altLang="en-US" sz="1200" dirty="0">
                <a:latin typeface="標楷體" panose="03000509000000000000" pitchFamily="65" charset="-120"/>
                <a:ea typeface="標楷體" panose="03000509000000000000" pitchFamily="65" charset="-120"/>
              </a:rPr>
              <a:t>質償還</a:t>
            </a:r>
            <a:r>
              <a:rPr lang="zh-TW" altLang="en-US" sz="1200" dirty="0" smtClean="0">
                <a:latin typeface="標楷體" panose="03000509000000000000" pitchFamily="65" charset="-120"/>
                <a:ea typeface="標楷體" panose="03000509000000000000" pitchFamily="65" charset="-120"/>
              </a:rPr>
              <a:t>虧空及借錢辦喪事</a:t>
            </a:r>
            <a:endParaRPr lang="zh-HK" altLang="en-US" sz="1200" dirty="0">
              <a:latin typeface="標楷體" panose="03000509000000000000" pitchFamily="65" charset="-120"/>
              <a:ea typeface="標楷體" panose="03000509000000000000" pitchFamily="65" charset="-120"/>
            </a:endParaRPr>
          </a:p>
        </p:txBody>
      </p:sp>
      <p:sp>
        <p:nvSpPr>
          <p:cNvPr id="45" name="文字方塊 44"/>
          <p:cNvSpPr txBox="1"/>
          <p:nvPr/>
        </p:nvSpPr>
        <p:spPr>
          <a:xfrm>
            <a:off x="7124510" y="5806266"/>
            <a:ext cx="1969012" cy="461665"/>
          </a:xfrm>
          <a:prstGeom prst="rect">
            <a:avLst/>
          </a:prstGeom>
          <a:noFill/>
        </p:spPr>
        <p:txBody>
          <a:bodyPr wrap="square" rtlCol="0">
            <a:spAutoFit/>
          </a:bodyPr>
          <a:lstStyle/>
          <a:p>
            <a:pPr algn="ctr">
              <a:defRPr/>
            </a:pPr>
            <a:r>
              <a:rPr lang="zh-TW" altLang="en-US" sz="1200" dirty="0" smtClean="0">
                <a:latin typeface="標楷體" panose="03000509000000000000" pitchFamily="65" charset="-120"/>
                <a:ea typeface="標楷體" panose="03000509000000000000" pitchFamily="65" charset="-120"/>
              </a:rPr>
              <a:t>嘆息不知</a:t>
            </a:r>
            <a:r>
              <a:rPr lang="zh-TW" altLang="en-US" sz="1200" dirty="0">
                <a:latin typeface="標楷體" panose="03000509000000000000" pitchFamily="65" charset="-120"/>
                <a:ea typeface="標楷體" panose="03000509000000000000" pitchFamily="65" charset="-120"/>
              </a:rPr>
              <a:t>何時</a:t>
            </a:r>
            <a:r>
              <a:rPr lang="zh-TW" altLang="en-US" sz="1200" dirty="0" smtClean="0">
                <a:latin typeface="標楷體" panose="03000509000000000000" pitchFamily="65" charset="-120"/>
                <a:ea typeface="標楷體" panose="03000509000000000000" pitchFamily="65" charset="-120"/>
              </a:rPr>
              <a:t>再</a:t>
            </a:r>
            <a:endParaRPr lang="en-US" altLang="zh-TW" sz="1200" dirty="0" smtClean="0">
              <a:latin typeface="標楷體" panose="03000509000000000000" pitchFamily="65" charset="-120"/>
              <a:ea typeface="標楷體" panose="03000509000000000000" pitchFamily="65" charset="-120"/>
            </a:endParaRPr>
          </a:p>
          <a:p>
            <a:pPr algn="ctr">
              <a:defRPr/>
            </a:pPr>
            <a:r>
              <a:rPr lang="zh-TW" altLang="en-US" sz="1200" dirty="0" smtClean="0">
                <a:latin typeface="標楷體" panose="03000509000000000000" pitchFamily="65" charset="-120"/>
                <a:ea typeface="標楷體" panose="03000509000000000000" pitchFamily="65" charset="-120"/>
              </a:rPr>
              <a:t>能與父相見</a:t>
            </a:r>
            <a:endParaRPr lang="zh-TW" altLang="en-US" sz="1200" dirty="0">
              <a:latin typeface="標楷體" panose="03000509000000000000" pitchFamily="65" charset="-120"/>
              <a:ea typeface="標楷體" panose="03000509000000000000" pitchFamily="65" charset="-120"/>
            </a:endParaRPr>
          </a:p>
        </p:txBody>
      </p:sp>
      <p:sp>
        <p:nvSpPr>
          <p:cNvPr id="46" name="矩形 45"/>
          <p:cNvSpPr/>
          <p:nvPr/>
        </p:nvSpPr>
        <p:spPr>
          <a:xfrm>
            <a:off x="7170300" y="5430418"/>
            <a:ext cx="1877437" cy="276999"/>
          </a:xfrm>
          <a:prstGeom prst="rect">
            <a:avLst/>
          </a:prstGeom>
        </p:spPr>
        <p:txBody>
          <a:bodyPr wrap="none">
            <a:spAutoFit/>
          </a:bodyPr>
          <a:lstStyle/>
          <a:p>
            <a:pPr algn="ctr">
              <a:defRPr/>
            </a:pPr>
            <a:r>
              <a:rPr lang="zh-TW" altLang="en-US" sz="1200" dirty="0" smtClean="0">
                <a:latin typeface="標楷體" panose="03000509000000000000" pitchFamily="65" charset="-120"/>
                <a:ea typeface="標楷體" panose="03000509000000000000" pitchFamily="65" charset="-120"/>
              </a:rPr>
              <a:t>在淚光中看到父親</a:t>
            </a:r>
            <a:r>
              <a:rPr lang="zh-TW" altLang="en-US" sz="1200" dirty="0">
                <a:latin typeface="標楷體" panose="03000509000000000000" pitchFamily="65" charset="-120"/>
                <a:ea typeface="標楷體" panose="03000509000000000000" pitchFamily="65" charset="-120"/>
              </a:rPr>
              <a:t>的</a:t>
            </a:r>
            <a:r>
              <a:rPr lang="zh-TW" altLang="en-US" sz="1200" dirty="0" smtClean="0">
                <a:latin typeface="標楷體" panose="03000509000000000000" pitchFamily="65" charset="-120"/>
                <a:ea typeface="標楷體" panose="03000509000000000000" pitchFamily="65" charset="-120"/>
              </a:rPr>
              <a:t>背影</a:t>
            </a:r>
            <a:endParaRPr lang="zh-TW" altLang="en-US" sz="1200" dirty="0">
              <a:latin typeface="標楷體" panose="03000509000000000000" pitchFamily="65" charset="-120"/>
              <a:ea typeface="標楷體" panose="03000509000000000000" pitchFamily="65" charset="-120"/>
            </a:endParaRPr>
          </a:p>
        </p:txBody>
      </p:sp>
      <p:sp>
        <p:nvSpPr>
          <p:cNvPr id="48" name="文字方塊 47"/>
          <p:cNvSpPr txBox="1"/>
          <p:nvPr/>
        </p:nvSpPr>
        <p:spPr>
          <a:xfrm>
            <a:off x="7161832" y="4911912"/>
            <a:ext cx="1897157" cy="461665"/>
          </a:xfrm>
          <a:prstGeom prst="rect">
            <a:avLst/>
          </a:prstGeom>
          <a:noFill/>
        </p:spPr>
        <p:txBody>
          <a:bodyPr wrap="square" rtlCol="0">
            <a:spAutoFit/>
          </a:bodyPr>
          <a:lstStyle/>
          <a:p>
            <a:pPr algn="ctr">
              <a:defRPr/>
            </a:pPr>
            <a:r>
              <a:rPr lang="zh-TW" altLang="en-US" sz="1200" dirty="0" smtClean="0">
                <a:latin typeface="標楷體" panose="03000509000000000000" pitchFamily="65" charset="-120"/>
                <a:ea typeface="標楷體" panose="03000509000000000000" pitchFamily="65" charset="-120"/>
              </a:rPr>
              <a:t>想起父來信提及</a:t>
            </a:r>
            <a:r>
              <a:rPr lang="zh-TW" altLang="zh-HK" sz="1200" dirty="0">
                <a:latin typeface="標楷體" panose="03000509000000000000" pitchFamily="65" charset="-120"/>
                <a:ea typeface="標楷體" panose="03000509000000000000" pitchFamily="65" charset="-120"/>
              </a:rPr>
              <a:t>膀子疼痛</a:t>
            </a:r>
            <a:r>
              <a:rPr lang="zh-TW" altLang="zh-HK" sz="1200" dirty="0" smtClean="0">
                <a:latin typeface="標楷體" panose="03000509000000000000" pitchFamily="65" charset="-120"/>
                <a:ea typeface="標楷體" panose="03000509000000000000" pitchFamily="65" charset="-120"/>
              </a:rPr>
              <a:t>利害</a:t>
            </a:r>
            <a:r>
              <a:rPr lang="zh-TW" altLang="en-US" sz="1200" dirty="0" smtClean="0">
                <a:latin typeface="標楷體" panose="03000509000000000000" pitchFamily="65" charset="-120"/>
                <a:ea typeface="標楷體" panose="03000509000000000000" pitchFamily="65" charset="-120"/>
              </a:rPr>
              <a:t>和距</a:t>
            </a:r>
            <a:r>
              <a:rPr lang="zh-TW" altLang="zh-HK" sz="1200" dirty="0" smtClean="0">
                <a:latin typeface="標楷體" panose="03000509000000000000" pitchFamily="65" charset="-120"/>
                <a:ea typeface="標楷體" panose="03000509000000000000" pitchFamily="65" charset="-120"/>
              </a:rPr>
              <a:t>大去之期不遠</a:t>
            </a:r>
            <a:endParaRPr lang="zh-TW" altLang="en-US" sz="1200" dirty="0">
              <a:latin typeface="標楷體" panose="03000509000000000000" pitchFamily="65" charset="-120"/>
              <a:ea typeface="標楷體" panose="03000509000000000000" pitchFamily="65" charset="-120"/>
            </a:endParaRPr>
          </a:p>
        </p:txBody>
      </p:sp>
      <p:sp>
        <p:nvSpPr>
          <p:cNvPr id="50" name="矩形 49"/>
          <p:cNvSpPr/>
          <p:nvPr/>
        </p:nvSpPr>
        <p:spPr>
          <a:xfrm>
            <a:off x="5335441" y="5793027"/>
            <a:ext cx="1867606" cy="461665"/>
          </a:xfrm>
          <a:prstGeom prst="rect">
            <a:avLst/>
          </a:prstGeom>
        </p:spPr>
        <p:txBody>
          <a:bodyPr wrap="square">
            <a:spAutoFit/>
          </a:bodyPr>
          <a:lstStyle/>
          <a:p>
            <a:r>
              <a:rPr lang="zh-TW" altLang="en-US" sz="1200" b="1" dirty="0">
                <a:solidFill>
                  <a:srgbClr val="FF0000"/>
                </a:solidFill>
                <a:latin typeface="標楷體" panose="03000509000000000000" pitchFamily="65" charset="-120"/>
                <a:ea typeface="標楷體" panose="03000509000000000000" pitchFamily="65" charset="-120"/>
              </a:rPr>
              <a:t>領</a:t>
            </a:r>
            <a:r>
              <a:rPr lang="zh-TW" altLang="en-US" sz="1200" b="1" dirty="0" smtClean="0">
                <a:solidFill>
                  <a:srgbClr val="FF0000"/>
                </a:solidFill>
                <a:latin typeface="標楷體" panose="03000509000000000000" pitchFamily="65" charset="-120"/>
                <a:ea typeface="標楷體" panose="03000509000000000000" pitchFamily="65" charset="-120"/>
              </a:rPr>
              <a:t>悟父親</a:t>
            </a:r>
            <a:r>
              <a:rPr lang="zh-TW" altLang="en-US" sz="1200" b="1" dirty="0">
                <a:solidFill>
                  <a:srgbClr val="FF0000"/>
                </a:solidFill>
                <a:latin typeface="標楷體" panose="03000509000000000000" pitchFamily="65" charset="-120"/>
                <a:ea typeface="標楷體" panose="03000509000000000000" pitchFamily="65" charset="-120"/>
              </a:rPr>
              <a:t>對</a:t>
            </a:r>
            <a:r>
              <a:rPr lang="zh-TW" altLang="en-US" sz="1200" b="1" dirty="0" smtClean="0">
                <a:solidFill>
                  <a:srgbClr val="FF0000"/>
                </a:solidFill>
                <a:latin typeface="標楷體" panose="03000509000000000000" pitchFamily="65" charset="-120"/>
                <a:ea typeface="標楷體" panose="03000509000000000000" pitchFamily="65" charset="-120"/>
              </a:rPr>
              <a:t>他無微不至的愛護</a:t>
            </a:r>
            <a:endParaRPr lang="en-US" altLang="zh-TW" sz="1200" b="1" dirty="0" smtClean="0">
              <a:solidFill>
                <a:srgbClr val="FF0000"/>
              </a:solidFill>
              <a:latin typeface="標楷體" panose="03000509000000000000" pitchFamily="65" charset="-120"/>
              <a:ea typeface="標楷體" panose="03000509000000000000" pitchFamily="65" charset="-120"/>
            </a:endParaRPr>
          </a:p>
        </p:txBody>
      </p:sp>
      <p:sp>
        <p:nvSpPr>
          <p:cNvPr id="2" name="矩形 1"/>
          <p:cNvSpPr/>
          <p:nvPr/>
        </p:nvSpPr>
        <p:spPr>
          <a:xfrm>
            <a:off x="1843608" y="6321939"/>
            <a:ext cx="7164464" cy="307777"/>
          </a:xfrm>
          <a:prstGeom prst="rect">
            <a:avLst/>
          </a:prstGeom>
        </p:spPr>
        <p:txBody>
          <a:bodyPr wrap="square">
            <a:spAutoFit/>
          </a:bodyPr>
          <a:lstStyle/>
          <a:p>
            <a:r>
              <a:rPr lang="zh-TW" altLang="en-US" sz="1400" b="1" dirty="0">
                <a:latin typeface="標楷體" panose="03000509000000000000" pitchFamily="65" charset="-120"/>
                <a:ea typeface="標楷體" panose="03000509000000000000" pitchFamily="65" charset="-120"/>
              </a:rPr>
              <a:t>作者透過記述父親送行時無微不至的照顧和父親的背影去抒發對父親的思念。</a:t>
            </a:r>
            <a:endParaRPr lang="zh-HK" altLang="en-US" sz="1400" b="1" dirty="0">
              <a:latin typeface="標楷體" panose="03000509000000000000" pitchFamily="65" charset="-120"/>
              <a:ea typeface="標楷體" panose="03000509000000000000" pitchFamily="65" charset="-120"/>
            </a:endParaRPr>
          </a:p>
        </p:txBody>
      </p:sp>
      <p:sp>
        <p:nvSpPr>
          <p:cNvPr id="41" name="文字方塊 40"/>
          <p:cNvSpPr txBox="1"/>
          <p:nvPr/>
        </p:nvSpPr>
        <p:spPr>
          <a:xfrm>
            <a:off x="7205399" y="4528052"/>
            <a:ext cx="180723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心酸</a:t>
            </a:r>
            <a:r>
              <a:rPr lang="en-US" altLang="zh-TW" dirty="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sp>
        <p:nvSpPr>
          <p:cNvPr id="51" name="文字方塊 50"/>
          <p:cNvSpPr txBox="1"/>
          <p:nvPr/>
        </p:nvSpPr>
        <p:spPr>
          <a:xfrm>
            <a:off x="1775892" y="4540370"/>
            <a:ext cx="1489867" cy="369332"/>
          </a:xfrm>
          <a:prstGeom prst="rect">
            <a:avLst/>
          </a:prstGeom>
          <a:noFill/>
        </p:spPr>
        <p:txBody>
          <a:bodyPr wrap="square" rtlCol="0">
            <a:spAutoFit/>
          </a:bodyPr>
          <a:lstStyle/>
          <a:p>
            <a:pPr algn="ct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傷心</a:t>
            </a:r>
            <a:r>
              <a:rPr lang="en-US" altLang="zh-TW" dirty="0">
                <a:latin typeface="標楷體" panose="03000509000000000000" pitchFamily="65" charset="-120"/>
                <a:ea typeface="標楷體" panose="03000509000000000000" pitchFamily="65" charset="-120"/>
              </a:rPr>
              <a:t>)</a:t>
            </a:r>
            <a:endParaRPr lang="zh-HK" altLang="en-US" dirty="0">
              <a:latin typeface="標楷體" panose="03000509000000000000" pitchFamily="65" charset="-120"/>
              <a:ea typeface="標楷體" panose="03000509000000000000" pitchFamily="65" charset="-120"/>
            </a:endParaRPr>
          </a:p>
        </p:txBody>
      </p:sp>
      <p:sp>
        <p:nvSpPr>
          <p:cNvPr id="52" name="文字方塊 51"/>
          <p:cNvSpPr txBox="1"/>
          <p:nvPr/>
        </p:nvSpPr>
        <p:spPr>
          <a:xfrm>
            <a:off x="5337389" y="4522593"/>
            <a:ext cx="1861048" cy="276999"/>
          </a:xfrm>
          <a:prstGeom prst="rect">
            <a:avLst/>
          </a:prstGeom>
          <a:noFill/>
        </p:spPr>
        <p:txBody>
          <a:bodyPr wrap="square" rtlCol="0">
            <a:spAutoFit/>
          </a:bodyPr>
          <a:lstStyle/>
          <a:p>
            <a:pPr algn="ctr"/>
            <a:r>
              <a:rPr lang="zh-TW" altLang="en-US" sz="1200" dirty="0" smtClean="0">
                <a:latin typeface="標楷體" panose="03000509000000000000" pitchFamily="65" charset="-120"/>
                <a:ea typeface="標楷體" panose="03000509000000000000" pitchFamily="65" charset="-120"/>
              </a:rPr>
              <a:t>我</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作者</a:t>
            </a:r>
            <a:r>
              <a:rPr lang="en-US" altLang="zh-TW" sz="1200" dirty="0" smtClean="0">
                <a:latin typeface="標楷體" panose="03000509000000000000" pitchFamily="65" charset="-120"/>
                <a:ea typeface="標楷體" panose="03000509000000000000" pitchFamily="65" charset="-120"/>
              </a:rPr>
              <a:t>)</a:t>
            </a:r>
            <a:r>
              <a:rPr lang="zh-TW" altLang="en-US" sz="1200" dirty="0" smtClean="0">
                <a:latin typeface="標楷體" panose="03000509000000000000" pitchFamily="65" charset="-120"/>
                <a:ea typeface="標楷體" panose="03000509000000000000" pitchFamily="65" charset="-120"/>
              </a:rPr>
              <a:t>認為父親不明智</a:t>
            </a:r>
            <a:endParaRPr lang="zh-HK" altLang="en-US" sz="1200" dirty="0"/>
          </a:p>
        </p:txBody>
      </p:sp>
    </p:spTree>
    <p:extLst>
      <p:ext uri="{BB962C8B-B14F-4D97-AF65-F5344CB8AC3E}">
        <p14:creationId xmlns:p14="http://schemas.microsoft.com/office/powerpoint/2010/main" val="173169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style.rotation</p:attrName>
                                        </p:attrNameLst>
                                      </p:cBhvr>
                                      <p:tavLst>
                                        <p:tav tm="0">
                                          <p:val>
                                            <p:fltVal val="90"/>
                                          </p:val>
                                        </p:tav>
                                        <p:tav tm="100000">
                                          <p:val>
                                            <p:fltVal val="0"/>
                                          </p:val>
                                        </p:tav>
                                      </p:tavLst>
                                    </p:anim>
                                    <p:animEffect transition="in" filter="fade">
                                      <p:cBhvr>
                                        <p:cTn id="10" dur="10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style.rotation</p:attrName>
                                        </p:attrNameLst>
                                      </p:cBhvr>
                                      <p:tavLst>
                                        <p:tav tm="0">
                                          <p:val>
                                            <p:fltVal val="90"/>
                                          </p:val>
                                        </p:tav>
                                        <p:tav tm="100000">
                                          <p:val>
                                            <p:fltVal val="0"/>
                                          </p:val>
                                        </p:tav>
                                      </p:tavLst>
                                    </p:anim>
                                    <p:animEffect transition="in" filter="fade">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742286" y="2497976"/>
            <a:ext cx="1659429" cy="1862048"/>
          </a:xfrm>
          <a:prstGeom prst="rect">
            <a:avLst/>
          </a:prstGeom>
        </p:spPr>
        <p:txBody>
          <a:bodyPr wrap="none">
            <a:spAutoFit/>
          </a:bodyPr>
          <a:lstStyle/>
          <a:p>
            <a:pPr algn="ctr"/>
            <a:r>
              <a:rPr lang="zh-TW" altLang="en-US" sz="11500" dirty="0">
                <a:ea typeface="標楷體" panose="03000509000000000000" pitchFamily="65" charset="-120"/>
              </a:rPr>
              <a:t>完</a:t>
            </a:r>
          </a:p>
        </p:txBody>
      </p:sp>
    </p:spTree>
    <p:extLst>
      <p:ext uri="{BB962C8B-B14F-4D97-AF65-F5344CB8AC3E}">
        <p14:creationId xmlns:p14="http://schemas.microsoft.com/office/powerpoint/2010/main" val="1411345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簡報2" id="{18EB7F62-CA67-43F9-B195-8F99EE461DE7}" vid="{75EFEDD7-02D4-4BE0-A10A-05D5715A7CA1}"/>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Chinese_temp_strategy</Template>
  <TotalTime>4556</TotalTime>
  <Words>5508</Words>
  <Application>Microsoft Office PowerPoint</Application>
  <PresentationFormat>如螢幕大小 (4:3)</PresentationFormat>
  <Paragraphs>704</Paragraphs>
  <Slides>47</Slides>
  <Notes>47</Notes>
  <HiddenSlides>0</HiddenSlides>
  <MMClips>0</MMClips>
  <ScaleCrop>false</ScaleCrop>
  <HeadingPairs>
    <vt:vector size="4" baseType="variant">
      <vt:variant>
        <vt:lpstr>佈景主題</vt:lpstr>
      </vt:variant>
      <vt:variant>
        <vt:i4>1</vt:i4>
      </vt:variant>
      <vt:variant>
        <vt:lpstr>投影片標題</vt:lpstr>
      </vt:variant>
      <vt:variant>
        <vt:i4>47</vt:i4>
      </vt:variant>
    </vt:vector>
  </HeadingPairs>
  <TitlesOfParts>
    <vt:vector size="48" baseType="lpstr">
      <vt:lpstr>Office 佈景主題</vt:lpstr>
      <vt:lpstr>PowerPoint 簡報</vt:lpstr>
      <vt:lpstr>PowerPoint 簡報</vt:lpstr>
      <vt:lpstr>PowerPoint 簡報</vt:lpstr>
      <vt:lpstr>PowerPoint 簡報</vt:lpstr>
      <vt:lpstr>PowerPoint 簡報</vt:lpstr>
      <vt:lpstr>PowerPoint 簡報</vt:lpstr>
      <vt:lpstr>PowerPoint 簡報</vt:lpstr>
      <vt:lpstr>第一及二段</vt:lpstr>
      <vt:lpstr>PowerPoint 簡報</vt:lpstr>
      <vt:lpstr>PowerPoint 簡報</vt:lpstr>
      <vt:lpstr>PowerPoint 簡報</vt:lpstr>
      <vt:lpstr>PowerPoint 簡報</vt:lpstr>
      <vt:lpstr>PowerPoint 簡報</vt:lpstr>
      <vt:lpstr>第三段</vt:lpstr>
      <vt:lpstr>PowerPoint 簡報</vt:lpstr>
      <vt:lpstr>PowerPoint 簡報</vt:lpstr>
      <vt:lpstr>第四段</vt:lpstr>
      <vt:lpstr>PowerPoint 簡報</vt:lpstr>
      <vt:lpstr>PowerPoint 簡報</vt:lpstr>
      <vt:lpstr>第五段</vt:lpstr>
      <vt:lpstr>PowerPoint 簡報</vt:lpstr>
      <vt:lpstr>PowerPoint 簡報</vt:lpstr>
      <vt:lpstr>PowerPoint 簡報</vt:lpstr>
      <vt:lpstr>第六段</vt:lpstr>
      <vt:lpstr>PowerPoint 簡報</vt:lpstr>
      <vt:lpstr>PowerPoint 簡報</vt:lpstr>
      <vt:lpstr>PowerPoint 簡報</vt:lpstr>
      <vt:lpstr>PowerPoint 簡報</vt:lpstr>
      <vt:lpstr>PowerPoint 簡報</vt:lpstr>
      <vt:lpstr>PowerPoint 簡報</vt:lpstr>
      <vt:lpstr>PowerPoint 簡報</vt:lpstr>
      <vt:lpstr>PowerPoint 簡報</vt:lpstr>
      <vt:lpstr>背影</vt:lpstr>
      <vt:lpstr>   我與父親不相見已二年餘了，我最不能忘記的是他的背影。那年冬天，祖母死了，父親的差使也交卸了，正是禍不單行的日子，我從北京到徐州，打算跟著父親奔喪回家。到徐州見著父親，看見滿院狼藉的東西，又想起祖母，不禁簌簌地流下眼淚。父親說：「事已如此，不必難過，好在天無絕人之路！」     回家變賣典質，父親還了虧空；又借錢辦了喪事。這些日子，家中光景很是慘澹，一半為了喪事，一半為了父親賦閒。喪事完畢，父親要到南京謀事，我也要回北京唸書，我們便同行。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荷塘月色  朱自清</dc:title>
  <dc:creator>CHAN, Yan-nuen Sharon</dc:creator>
  <cp:lastModifiedBy>LAM, Yuk-yee</cp:lastModifiedBy>
  <cp:revision>440</cp:revision>
  <cp:lastPrinted>2016-01-06T04:18:02Z</cp:lastPrinted>
  <dcterms:created xsi:type="dcterms:W3CDTF">2015-07-22T03:11:23Z</dcterms:created>
  <dcterms:modified xsi:type="dcterms:W3CDTF">2016-03-16T03:35:56Z</dcterms:modified>
</cp:coreProperties>
</file>