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420" r:id="rId2"/>
    <p:sldId id="422" r:id="rId3"/>
    <p:sldId id="487" r:id="rId4"/>
    <p:sldId id="476" r:id="rId5"/>
    <p:sldId id="428" r:id="rId6"/>
    <p:sldId id="423" r:id="rId7"/>
    <p:sldId id="432" r:id="rId8"/>
    <p:sldId id="433" r:id="rId9"/>
    <p:sldId id="434" r:id="rId10"/>
    <p:sldId id="435" r:id="rId11"/>
    <p:sldId id="436" r:id="rId12"/>
    <p:sldId id="490" r:id="rId13"/>
    <p:sldId id="438" r:id="rId14"/>
    <p:sldId id="439" r:id="rId15"/>
    <p:sldId id="440" r:id="rId16"/>
    <p:sldId id="441" r:id="rId17"/>
    <p:sldId id="442" r:id="rId18"/>
    <p:sldId id="443" r:id="rId19"/>
    <p:sldId id="444" r:id="rId20"/>
    <p:sldId id="445" r:id="rId21"/>
    <p:sldId id="446" r:id="rId22"/>
    <p:sldId id="491" r:id="rId23"/>
    <p:sldId id="469" r:id="rId24"/>
    <p:sldId id="448" r:id="rId25"/>
    <p:sldId id="449" r:id="rId26"/>
    <p:sldId id="450" r:id="rId27"/>
    <p:sldId id="451" r:id="rId28"/>
    <p:sldId id="452" r:id="rId29"/>
    <p:sldId id="453" r:id="rId30"/>
    <p:sldId id="454" r:id="rId31"/>
    <p:sldId id="456" r:id="rId32"/>
    <p:sldId id="457" r:id="rId33"/>
    <p:sldId id="458" r:id="rId34"/>
    <p:sldId id="459" r:id="rId35"/>
    <p:sldId id="478" r:id="rId36"/>
    <p:sldId id="461" r:id="rId37"/>
    <p:sldId id="462" r:id="rId38"/>
    <p:sldId id="463" r:id="rId39"/>
    <p:sldId id="464" r:id="rId40"/>
    <p:sldId id="465" r:id="rId41"/>
    <p:sldId id="466" r:id="rId42"/>
    <p:sldId id="467" r:id="rId43"/>
    <p:sldId id="468" r:id="rId44"/>
    <p:sldId id="481" r:id="rId45"/>
    <p:sldId id="345" r:id="rId46"/>
    <p:sldId id="493" r:id="rId47"/>
    <p:sldId id="374" r:id="rId48"/>
    <p:sldId id="347" r:id="rId49"/>
    <p:sldId id="382" r:id="rId50"/>
    <p:sldId id="494" r:id="rId51"/>
    <p:sldId id="349" r:id="rId52"/>
    <p:sldId id="492" r:id="rId53"/>
    <p:sldId id="375" r:id="rId54"/>
    <p:sldId id="479" r:id="rId55"/>
    <p:sldId id="480" r:id="rId56"/>
    <p:sldId id="482" r:id="rId57"/>
    <p:sldId id="483" r:id="rId58"/>
    <p:sldId id="484" r:id="rId59"/>
    <p:sldId id="388" r:id="rId60"/>
    <p:sldId id="390" r:id="rId61"/>
    <p:sldId id="391" r:id="rId62"/>
    <p:sldId id="370" r:id="rId63"/>
    <p:sldId id="362" r:id="rId64"/>
  </p:sldIdLst>
  <p:sldSz cx="9144000" cy="6858000" type="screen4x3"/>
  <p:notesSz cx="6669088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19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094C"/>
    <a:srgbClr val="E96A89"/>
    <a:srgbClr val="8DA970"/>
    <a:srgbClr val="CC0066"/>
    <a:srgbClr val="FF9933"/>
    <a:srgbClr val="FF9900"/>
    <a:srgbClr val="EA5D89"/>
    <a:srgbClr val="660066"/>
    <a:srgbClr val="44546A"/>
    <a:srgbClr val="585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7" autoAdjust="0"/>
    <p:restoredTop sz="87925" autoAdjust="0"/>
  </p:normalViewPr>
  <p:slideViewPr>
    <p:cSldViewPr snapToGrid="0" showGuides="1">
      <p:cViewPr varScale="1">
        <p:scale>
          <a:sx n="77" d="100"/>
          <a:sy n="77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6" d="100"/>
        <a:sy n="116" d="100"/>
      </p:scale>
      <p:origin x="0" y="-24187"/>
    </p:cViewPr>
  </p:sorterViewPr>
  <p:notesViewPr>
    <p:cSldViewPr snapToGrid="0" showGuides="1">
      <p:cViewPr varScale="1">
        <p:scale>
          <a:sx n="82" d="100"/>
          <a:sy n="82" d="100"/>
        </p:scale>
        <p:origin x="606" y="48"/>
      </p:cViewPr>
      <p:guideLst>
        <p:guide orient="horz" pos="2880"/>
        <p:guide orient="horz" pos="3127"/>
        <p:guide pos="2119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5B90E-3D4D-4075-8B2B-6399F434147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909" y="4777959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55E54-AA6C-4ECC-AF18-4A858D31170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29255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32393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31813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5034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CAA1B-434E-45B6-B080-5ED1197A9AE7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38951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96905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06424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教師請學生從課文中圈出新詞彙</a:t>
            </a:r>
          </a:p>
          <a:p>
            <a:endParaRPr lang="zh-HK" altLang="en-US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41711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 defTabSz="882305">
              <a:defRPr/>
            </a:pPr>
            <a:endParaRPr kumimoji="1" lang="zh-TW" altLang="zh-HK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1195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70170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41957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觀察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目標字，指出哪一部分是形旁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形旁推敲字的含意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882305">
              <a:spcBef>
                <a:spcPct val="0"/>
              </a:spcBef>
              <a:defRPr/>
            </a:pPr>
            <a:endParaRPr lang="en-US" altLang="zh-TW" sz="1200" b="1" u="sng" dirty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閱讀句子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TW" altLang="zh-HK" sz="12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29038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閱讀句子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TW" altLang="zh-HK" sz="1200" kern="1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882305">
              <a:spcBef>
                <a:spcPct val="0"/>
              </a:spcBef>
              <a:defRPr/>
            </a:pP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HK" sz="1200" b="1" u="sng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情境聯</a:t>
            </a:r>
            <a:r>
              <a:rPr lang="zh-TW" altLang="zh-HK" sz="1200" b="1" u="sng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想技巧</a:t>
            </a:r>
            <a:endParaRPr lang="zh-HK" altLang="en-US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</a:p>
          <a:p>
            <a:pPr defTabSz="882305">
              <a:spcBef>
                <a:spcPct val="0"/>
              </a:spcBef>
              <a:defRPr/>
            </a:pP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3240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 defTabSz="882305">
              <a:defRPr/>
            </a:pPr>
            <a:endParaRPr kumimoji="1" lang="zh-TW" altLang="zh-HK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015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en-US" sz="12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en-US" sz="12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en-US" sz="1200" b="0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5690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0891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32"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引導學生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運用</a:t>
            </a:r>
            <a:r>
              <a:rPr lang="zh-TW" altLang="zh-HK" sz="1200" b="1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</a:t>
            </a:r>
            <a:r>
              <a:rPr lang="zh-TW" altLang="zh-HK" sz="1200" b="1" u="none" dirty="0">
                <a:latin typeface="標楷體" panose="03000509000000000000" pitchFamily="65" charset="-120"/>
                <a:ea typeface="標楷體" panose="03000509000000000000" pitchFamily="65" charset="-120"/>
              </a:rPr>
              <a:t>下理</a:t>
            </a:r>
            <a:r>
              <a:rPr lang="zh-TW" altLang="en-US" sz="1200" b="1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</a:t>
            </a:r>
            <a:r>
              <a:rPr lang="zh-TW" altLang="en-US" sz="1200" u="none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zh-HK" sz="1200" b="1" u="none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情境聯</a:t>
            </a:r>
            <a:r>
              <a:rPr lang="zh-TW" altLang="zh-HK" sz="1200" b="1" u="none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來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推敲整個字詞組合的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  <a:endParaRPr lang="en-US" altLang="zh-TW" sz="1200" u="sng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</a:pPr>
            <a:endParaRPr kumimoji="1"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上文下理</a:t>
            </a: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</a:t>
            </a:r>
            <a:endParaRPr kumimoji="1" lang="zh-HK" altLang="en-US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閱讀句子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+mj-lt"/>
              <a:buAutoNum type="arabicParenR"/>
              <a:tabLst>
                <a:tab pos="165432" algn="l"/>
              </a:tabLst>
              <a:defRPr/>
            </a:pPr>
            <a:endParaRPr lang="en-US" altLang="zh-TW" sz="12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HK" sz="1200" b="1" u="sng" kern="0" dirty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情境聯</a:t>
            </a:r>
            <a:r>
              <a:rPr lang="zh-TW" altLang="zh-HK" sz="1200" b="1" u="sng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想技巧</a:t>
            </a:r>
            <a:endParaRPr lang="zh-HK" altLang="en-US" sz="1200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kumimoji="1"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作連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繫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387933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觀察目標字，指出哪一部分是形旁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用形旁推敲字的含意</a:t>
            </a:r>
          </a:p>
          <a:p>
            <a:pPr>
              <a:spcBef>
                <a:spcPct val="0"/>
              </a:spcBef>
            </a:pPr>
            <a:endParaRPr kumimoji="1"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上文下理</a:t>
            </a: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</a:t>
            </a:r>
            <a:endParaRPr kumimoji="1" lang="zh-HK" altLang="en-US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閱讀句子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TW" altLang="zh-HK" sz="12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302270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觀察目標字，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按已有知識辨識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用形旁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的意思推測目標字符含義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06538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72504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 defTabSz="882305">
              <a:defRPr/>
            </a:pPr>
            <a:endParaRPr kumimoji="1" lang="zh-TW" altLang="zh-HK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52881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en-US" altLang="zh-TW" sz="1200" b="1" u="sng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觀察</a:t>
            </a:r>
            <a:r>
              <a:rPr lang="zh-TW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目標字，指出哪一部分是形旁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形旁推敲字的</a:t>
            </a: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含意</a:t>
            </a:r>
            <a:endParaRPr lang="en-US" altLang="zh-TW" sz="12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en-US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閱讀句子或段落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TW" altLang="zh-HK" sz="1200" kern="1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882305">
              <a:spcBef>
                <a:spcPct val="0"/>
              </a:spcBef>
              <a:defRPr/>
            </a:pPr>
            <a:endParaRPr lang="en-US" altLang="zh-TW" sz="1200" b="1" u="sng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defTabSz="882305">
              <a:spcBef>
                <a:spcPct val="0"/>
              </a:spcBef>
              <a:defRPr/>
            </a:pPr>
            <a:r>
              <a:rPr lang="zh-TW" altLang="zh-HK" sz="1200" b="1" u="sng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</a:t>
            </a:r>
            <a:r>
              <a:rPr lang="zh-TW" altLang="zh-HK" sz="1200" b="1" u="sng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聯想</a:t>
            </a:r>
            <a:endParaRPr lang="en-US" altLang="zh-HK" sz="1200" b="1" u="sng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882305">
              <a:spcBef>
                <a:spcPct val="0"/>
              </a:spcBef>
              <a:defRPr/>
            </a:pPr>
            <a:r>
              <a:rPr kumimoji="1"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kumimoji="1" lang="zh-TW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目標詞彙可與哪些情境</a:t>
            </a:r>
            <a:r>
              <a:rPr kumimoji="1" lang="en-US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作連</a:t>
            </a:r>
            <a:r>
              <a:rPr kumimoji="1"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繫</a:t>
            </a:r>
            <a:endParaRPr kumimoji="1" lang="zh-TW" altLang="zh-HK" sz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5778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7943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109643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635979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109643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 defTabSz="882305">
              <a:defRPr/>
            </a:pPr>
            <a:endParaRPr kumimoji="1" lang="zh-TW" altLang="zh-HK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472488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040191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737153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觀察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目標字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按已有知識辨識形旁</a:t>
            </a:r>
            <a:endParaRPr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形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旁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的推測目標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的含意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583" indent="-228583">
              <a:spcBef>
                <a:spcPct val="0"/>
              </a:spcBef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zh-HK" altLang="en-US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26504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83" indent="-228583">
              <a:spcBef>
                <a:spcPct val="0"/>
              </a:spcBef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zh-HK" altLang="en-US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ct val="0"/>
              </a:spcBef>
              <a:buFont typeface="Calibri Light" pitchFamily="34" charset="0"/>
              <a:buNone/>
              <a:defRPr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 eaLnBrk="1" hangingPunct="1"/>
            <a:r>
              <a:rPr lang="zh-TW" altLang="zh-HK" sz="1200" b="1" u="sng" dirty="0" smtClean="0">
                <a:solidFill>
                  <a:srgbClr val="595959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多感官聯想</a:t>
            </a:r>
            <a:endParaRPr lang="en-US" altLang="zh-TW" sz="1200" b="1" u="sng" dirty="0" smtClean="0">
              <a:solidFill>
                <a:srgbClr val="595959"/>
              </a:solidFill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推測目標詞彙可與哪些感官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視覺、聽覺、嗅覺、味覺、觸覺及心情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HK" altLang="en-US" sz="1200" u="sng" dirty="0" smtClean="0">
              <a:solidFill>
                <a:srgbClr val="595959"/>
              </a:solidFill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defTabSz="882305">
              <a:spcBef>
                <a:spcPct val="0"/>
              </a:spcBef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情境聯想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512926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觀察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目標字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按已有知識辨識形旁</a:t>
            </a:r>
            <a:endParaRPr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形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旁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的意思推測目標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含意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en-US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閱讀句子或段落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TW" altLang="zh-HK" sz="1200" kern="1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ct val="0"/>
              </a:spcBef>
              <a:buFont typeface="+mj-lt"/>
              <a:buNone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 eaLnBrk="1" hangingPunct="1"/>
            <a:r>
              <a:rPr lang="zh-TW" altLang="zh-HK" sz="1200" b="1" u="sng" dirty="0" smtClean="0">
                <a:solidFill>
                  <a:srgbClr val="595959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多感官聯想</a:t>
            </a:r>
            <a:endParaRPr lang="en-US" altLang="zh-TW" sz="1200" b="1" u="sng" dirty="0" smtClean="0">
              <a:solidFill>
                <a:srgbClr val="595959"/>
              </a:solidFill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推測目標詞彙可與哪些感官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視覺、聽覺、嗅覺、味覺、觸覺及心情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61913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+mj-lt"/>
              <a:buNone/>
            </a:pP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723791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 defTabSz="882305">
              <a:defRPr/>
            </a:pPr>
            <a:endParaRPr kumimoji="1" lang="zh-TW" altLang="zh-HK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300837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觀察目標字，指出哪一部分是形旁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用形旁推敲字的含意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583" indent="-228583">
              <a:spcBef>
                <a:spcPct val="0"/>
              </a:spcBef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zh-HK" altLang="en-US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882305">
              <a:spcBef>
                <a:spcPct val="0"/>
              </a:spcBef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情境聯想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詞義聯想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找出與目標詞</a:t>
            </a:r>
            <a:r>
              <a:rPr kumimoji="1"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意思相近的詞彙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找出與目標詞</a:t>
            </a:r>
            <a:r>
              <a:rPr kumimoji="1"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意思相反的詞彙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0" indent="0">
              <a:spcBef>
                <a:spcPct val="0"/>
              </a:spcBef>
              <a:buFont typeface="+mj-lt"/>
              <a:buNone/>
            </a:pP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補充資料：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甘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的字往往與“甜”、“美味”有關。</a:t>
            </a:r>
            <a:r>
              <a:rPr lang="zh-TW" altLang="zh-HK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本義</a:t>
            </a:r>
            <a:r>
              <a:rPr lang="zh-TW" altLang="en-US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酒喝得很暢快。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spcBef>
                <a:spcPct val="0"/>
              </a:spcBef>
              <a:buFont typeface="+mj-lt"/>
              <a:buNone/>
            </a:pP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820100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</a:t>
            </a:r>
            <a:endParaRPr lang="zh-HK" altLang="en-US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閱讀句子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TW" altLang="zh-HK" sz="1200" kern="1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874" indent="-342874">
              <a:buFont typeface="+mj-lt"/>
              <a:buAutoNum type="arabicParenR"/>
              <a:tabLst>
                <a:tab pos="228583" algn="l"/>
              </a:tabLst>
              <a:defRPr/>
            </a:pPr>
            <a:endParaRPr lang="en-US" altLang="zh-TW" sz="1200" kern="1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HK" sz="1200" b="1" u="sng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情境聯</a:t>
            </a:r>
            <a:r>
              <a:rPr lang="zh-TW" altLang="zh-HK" sz="1200" b="1" u="sng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endParaRPr lang="zh-HK" altLang="en-US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</a:p>
          <a:p>
            <a:pPr marL="228583" indent="-228583" defTabSz="914332">
              <a:defRPr/>
            </a:pPr>
            <a:endParaRPr lang="en-US" altLang="zh-TW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270358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</a:t>
            </a:r>
            <a:r>
              <a:rPr lang="zh-TW" altLang="zh-HK" sz="1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配</a:t>
            </a: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</a:t>
            </a:r>
            <a:endParaRPr lang="en-US" altLang="zh-TW" sz="1200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字詞組合分拆成有意思的單位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</a:t>
            </a: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閱讀句子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TW" altLang="zh-HK" sz="1200" kern="1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874" indent="-342874">
              <a:buFont typeface="+mj-lt"/>
              <a:buAutoNum type="arabicParenR"/>
              <a:tabLst>
                <a:tab pos="228583" algn="l"/>
              </a:tabLst>
              <a:defRPr/>
            </a:pPr>
            <a:endParaRPr lang="en-US" altLang="zh-TW" sz="1200" kern="1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HK" sz="1200" b="1" u="sng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情境聯</a:t>
            </a:r>
            <a:r>
              <a:rPr lang="zh-TW" altLang="zh-HK" sz="1200" b="1" u="sng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endParaRPr lang="zh-HK" altLang="en-US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詞義聯想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找出與目標詞</a:t>
            </a:r>
            <a:r>
              <a:rPr kumimoji="1"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意思相近的詞彙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找出與目標詞</a:t>
            </a:r>
            <a:r>
              <a:rPr kumimoji="1" lang="zh-HK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彙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意思相反的詞彙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33730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83" indent="-228583">
              <a:defRPr/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形旁推測</a:t>
            </a: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觀察目標字，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按已有知識辨識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  <a:defRPr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用形旁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思推測目標字的含義</a:t>
            </a:r>
            <a:endParaRPr lang="en-US" altLang="zh-TW" sz="1200" dirty="0" smtClean="0">
              <a:latin typeface="標楷體" pitchFamily="65" charset="-120"/>
              <a:ea typeface="標楷體" pitchFamily="65" charset="-120"/>
            </a:endParaRPr>
          </a:p>
          <a:p>
            <a:pPr marL="220576" indent="-220576"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  <a:p>
            <a:pPr marL="228583" indent="-228583"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068343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將目標字詞組合分拆成有意思的單位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把分拆了的單位配上適當的字詞，成為另一字詞組合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綜合所有單位的意思，推敲整個字詞組合的意思</a:t>
            </a:r>
          </a:p>
          <a:p>
            <a:pPr marL="228583" indent="-228583">
              <a:defRPr/>
            </a:pPr>
            <a:endParaRPr lang="en-US" altLang="zh-TW" sz="16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0576" indent="-220576">
              <a:defRPr/>
            </a:pPr>
            <a:endParaRPr kumimoji="1" lang="en-US" altLang="zh-TW" sz="14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38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240124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觀察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目標字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按已有知識辨識形旁</a:t>
            </a:r>
            <a:endParaRPr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形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旁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思推測目標字的含意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endParaRPr lang="zh-TW" altLang="en-US" sz="12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HK" sz="1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上文下理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</a:t>
            </a:r>
            <a:endParaRPr lang="zh-HK" altLang="en-US" sz="1200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閱讀</a:t>
            </a:r>
            <a:r>
              <a:rPr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句子</a:t>
            </a:r>
            <a:r>
              <a: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找出</a:t>
            </a:r>
            <a:r>
              <a:rPr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能幫助推敲目標詞</a:t>
            </a:r>
            <a:r>
              <a:rPr lang="zh-HK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綜合</a:t>
            </a:r>
            <a:r>
              <a:rPr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這些線索，推敲目標詞</a:t>
            </a:r>
            <a:r>
              <a:rPr lang="zh-HK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zh-HK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  <a:endParaRPr lang="en-US" altLang="zh-TW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tabLst>
                <a:tab pos="165432" algn="l"/>
              </a:tabLst>
              <a:defRPr/>
            </a:pPr>
            <a:endParaRPr lang="en-US" altLang="zh-TW" sz="12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HK" sz="1200" b="1" u="sng" kern="0" dirty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</a:t>
            </a:r>
            <a:r>
              <a:rPr lang="zh-TW" altLang="zh-HK" sz="1200" b="1" u="sng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聯</a:t>
            </a:r>
            <a:r>
              <a:rPr lang="zh-TW" altLang="zh-HK" sz="1200" b="1" u="sng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endParaRPr lang="zh-HK" altLang="en-US" sz="1200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kumimoji="1"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  <a:endParaRPr kumimoji="1" lang="en-US" altLang="zh-TW" sz="1200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39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5379138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 defTabSz="882305">
              <a:defRPr/>
            </a:pPr>
            <a:endParaRPr kumimoji="1" lang="zh-TW" altLang="zh-HK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40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934416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defRPr/>
            </a:pPr>
            <a:r>
              <a:rPr lang="zh-TW" altLang="zh-HK" sz="1200" b="1" u="sng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情境聯</a:t>
            </a:r>
            <a:r>
              <a:rPr lang="zh-TW" altLang="zh-HK" sz="1200" b="1" u="sng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endParaRPr lang="zh-HK" altLang="en-US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作連繫</a:t>
            </a:r>
            <a:endParaRPr kumimoji="1"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41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039966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</a:t>
            </a:r>
            <a:r>
              <a:rPr lang="zh-TW" altLang="zh-HK" sz="1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下理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</a:t>
            </a:r>
            <a:endParaRPr lang="zh-HK" altLang="en-US" sz="1200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閱讀句子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段落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找出能幫助推敲目標詞</a:t>
            </a:r>
            <a:r>
              <a:rPr lang="zh-HK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意思的線索</a:t>
            </a:r>
          </a:p>
          <a:p>
            <a:pPr marL="228600" indent="-228600">
              <a:buFont typeface="+mj-lt"/>
              <a:buAutoNum type="arabicPeriod"/>
              <a:tabLst>
                <a:tab pos="165432" algn="l"/>
              </a:tabLst>
              <a:defRPr/>
            </a:pP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綜合這些線索，推敲目標詞</a:t>
            </a:r>
            <a:r>
              <a:rPr lang="zh-HK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彙</a:t>
            </a:r>
            <a:r>
              <a:rPr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TW" altLang="zh-HK" sz="12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874" indent="-342874">
              <a:buFont typeface="+mj-lt"/>
              <a:buAutoNum type="arabicParenR"/>
              <a:tabLst>
                <a:tab pos="228583" algn="l"/>
              </a:tabLst>
              <a:defRPr/>
            </a:pPr>
            <a:endParaRPr lang="en-US" altLang="zh-TW" sz="12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HK" sz="1200" b="1" u="sng" kern="0" dirty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情境</a:t>
            </a:r>
            <a:r>
              <a:rPr lang="zh-TW" altLang="zh-HK" sz="1200" b="1" u="sng" kern="0" dirty="0" smtClean="0">
                <a:latin typeface="標楷體" panose="03000509000000000000" pitchFamily="65" charset="-120"/>
                <a:ea typeface="標楷體" panose="03000509000000000000" pitchFamily="65" charset="-120"/>
                <a:cs typeface="Helv"/>
              </a:rPr>
              <a:t>聯</a:t>
            </a:r>
            <a:r>
              <a:rPr lang="zh-TW" altLang="zh-HK" sz="1200" b="1" u="sng" kern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想</a:t>
            </a:r>
            <a:endParaRPr lang="zh-HK" altLang="en-US" sz="1200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kumimoji="1"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推測目標詞彙可與哪些情境</a:t>
            </a:r>
            <a:r>
              <a:rPr kumimoji="1" lang="en-US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時、地、人和事</a:t>
            </a:r>
            <a:r>
              <a:rPr kumimoji="1" lang="en-US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zh-HK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作連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繫</a:t>
            </a:r>
            <a:endParaRPr kumimoji="1"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42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333679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83" indent="-228583">
              <a:spcBef>
                <a:spcPct val="0"/>
              </a:spcBef>
              <a:defRPr/>
            </a:pPr>
            <a:endParaRPr lang="en-US" altLang="zh-TW" sz="14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43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90410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部分策略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參考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自教育局言語及聽覺服務組</a:t>
            </a:r>
            <a:r>
              <a:rPr lang="zh-TW" altLang="en-US" sz="1200" baseline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200" baseline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2014)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理解策略學得快  輕鬆閱讀無疆界」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資源套</a:t>
            </a: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446982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引導學生認識 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 eaLnBrk="1" hangingPunct="1">
              <a:buFont typeface="+mj-lt"/>
              <a:buAutoNum type="arabicPeriod"/>
            </a:pP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辨識話語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篇章的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目的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有助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推測文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語體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 eaLnBrk="1" hangingPunct="1"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推測文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語體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後，在腦海中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或紙上繪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出一幅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視覺</a:t>
            </a:r>
            <a:r>
              <a:rPr lang="zh-TW" altLang="en-US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組織圖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，並將關鍵詞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資料填寫於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組織圖的適當位置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這樣有助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理解話語篇章的內容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405479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304935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引導同學從篇名或首一、二段及尾段推測文體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語體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74063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defRPr/>
            </a:pP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引導同學掌握從標題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篇名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推測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文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語體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技巧</a:t>
            </a: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210992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49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186182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50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872098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引導學生認識 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 eaLnBrk="1" hangingPunct="1">
              <a:buFont typeface="+mj-lt"/>
              <a:buAutoNum type="arabicPeriod"/>
            </a:pP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辨識話語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篇章的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目的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有助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推測文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語體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 eaLnBrk="1" hangingPunct="1"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推測文體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語體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後，在腦海中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或紙上繪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出一幅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視覺</a:t>
            </a:r>
            <a:r>
              <a:rPr lang="zh-TW" altLang="en-US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組織圖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，並將關鍵詞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資料填寫於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組織圖的適當位置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這樣有助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理解話語篇章的內容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71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6872" indent="-27572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02881" indent="-22057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4033" indent="-22057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85185" indent="-22057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26338" indent="-2205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67490" indent="-2205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08642" indent="-2205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749794" indent="-22057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00FB3A-0FB9-4725-8BA0-B59B6B7F5751}" type="slidenum">
              <a:rPr lang="zh-TW" altLang="en-US"/>
              <a:pPr eaLnBrk="1" hangingPunct="1">
                <a:spcBef>
                  <a:spcPct val="0"/>
                </a:spcBef>
              </a:pPr>
              <a:t>51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649098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462649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選取中心句</a:t>
            </a:r>
            <a:endParaRPr lang="zh-TW" altLang="en-US" sz="1200" b="1" u="none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留意段落中尾句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留意有標示語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如總的來說、總之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後面的句子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370130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選取中心句</a:t>
            </a:r>
            <a:r>
              <a:rPr lang="zh-TW" altLang="en-US" sz="1200" b="1" u="none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留意段落中尾句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留意有標示語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如總的來說、總之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後面的句子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HK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588303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選取中心句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留意段落中尾句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留意有標示語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如總的來說、總之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後面的句子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+mj-lt"/>
              <a:buNone/>
            </a:pPr>
            <a:endParaRPr lang="en-US" altLang="zh-TW" sz="12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+mj-lt"/>
              <a:buNone/>
            </a:pPr>
            <a:endParaRPr lang="en-US" altLang="zh-TW" sz="12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Font typeface="+mj-lt"/>
              <a:buNone/>
            </a:pPr>
            <a:r>
              <a:rPr lang="zh-TW" altLang="en-US" sz="1200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刪減資料</a:t>
            </a:r>
          </a:p>
          <a:p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找出及刪減段落解說、例子、引申中意思相近或意思重複的句子</a:t>
            </a: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+mj-lt"/>
              <a:buAutoNum type="arabicParenR"/>
            </a:pPr>
            <a:endParaRPr lang="zh-HK" altLang="en-US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6941116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zh-TW" altLang="en-US" sz="1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運用構思概括句技巧</a:t>
            </a:r>
            <a:endParaRPr lang="en-US" altLang="zh-TW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en-US" sz="12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找出關鍵詞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 如重複出現的詞語、同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反義詞或句子、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類屬詞等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en-US" sz="12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歸納重要訊息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 從出現最多的關鍵詞中找出重要訊息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en-US" sz="12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撮寫成句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 根據已找出的重要訊息編寫段意</a:t>
            </a: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2933306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zh-TW" altLang="en-US" sz="1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運用構思概括句技巧</a:t>
            </a:r>
            <a:endParaRPr lang="en-US" altLang="zh-TW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找出關鍵詞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 如重複出現的詞語、同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反義詞或句子、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類屬詞等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歸納重要訊息</a:t>
            </a:r>
            <a: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 從出現最多的關鍵詞中找出重要訊息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撮寫成句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 根據已找出的重要訊息編寫段意</a:t>
            </a: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062731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選取中心句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留意段落中尾句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eriod"/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留意有標示語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如總的來說、總之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後面的句子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刪減資料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刪減修飾成分，如名詞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動詞前的形容詞、動詞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形容詞前的副詞、象聲詞及感歎詞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eriod"/>
              <a:defRPr/>
            </a:pP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1745672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選取中心句：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留意段落中尾句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留意有標示語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如總的來說、總之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後面的句子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HK" altLang="en-US" sz="1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endParaRPr lang="zh-HK" altLang="en-US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5145422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60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7127754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61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4911116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zh-TW" altLang="en-US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理解及整合篇章內容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辨識話語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篇章的</a:t>
            </a:r>
            <a:r>
              <a:rPr lang="zh-TW" altLang="en-US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目的</a:t>
            </a:r>
            <a:r>
              <a:rPr lang="en-US" altLang="zh-TW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en-US" altLang="zh-TW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有助推測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體類別</a:t>
            </a:r>
          </a:p>
          <a:p>
            <a:pPr marL="342900" indent="-342900">
              <a:buFont typeface="+mj-lt"/>
              <a:buAutoNum type="arabicPeriod"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推測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語體類別後，在腦海中或指紙上概繪出一幅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視覺組織圖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，並將關鍵詞</a:t>
            </a:r>
            <a:r>
              <a: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資料填寫於</a:t>
            </a:r>
            <a:r>
              <a:rPr lang="zh-TW" altLang="en-US" sz="1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組織圖的適當位置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這樣有助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理解及整理篇章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的內容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72ADB-9621-4FEF-A2DE-2DC8F075B2F2}" type="slidenum">
              <a:rPr lang="zh-HK" altLang="en-US" smtClean="0"/>
              <a:t>62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5514270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63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81958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1165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16393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9975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3718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4364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69112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9796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9844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9176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0197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5012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944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24.em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23.emf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0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openxmlformats.org/officeDocument/2006/relationships/image" Target="../media/image34.png"/><Relationship Id="rId5" Type="http://schemas.openxmlformats.org/officeDocument/2006/relationships/image" Target="../media/image23.emf"/><Relationship Id="rId10" Type="http://schemas.openxmlformats.org/officeDocument/2006/relationships/image" Target="../media/image24.emf"/><Relationship Id="rId4" Type="http://schemas.openxmlformats.org/officeDocument/2006/relationships/image" Target="../media/image20.png"/><Relationship Id="rId9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20.png"/><Relationship Id="rId12" Type="http://schemas.openxmlformats.org/officeDocument/2006/relationships/image" Target="../media/image38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37.png"/><Relationship Id="rId5" Type="http://schemas.openxmlformats.org/officeDocument/2006/relationships/image" Target="../media/image23.emf"/><Relationship Id="rId10" Type="http://schemas.openxmlformats.org/officeDocument/2006/relationships/image" Target="../media/image36.png"/><Relationship Id="rId4" Type="http://schemas.openxmlformats.org/officeDocument/2006/relationships/image" Target="../media/image24.emf"/><Relationship Id="rId9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0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3.emf"/><Relationship Id="rId4" Type="http://schemas.openxmlformats.org/officeDocument/2006/relationships/image" Target="../media/image14.png"/><Relationship Id="rId9" Type="http://schemas.openxmlformats.org/officeDocument/2006/relationships/image" Target="../media/image24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24.emf"/><Relationship Id="rId5" Type="http://schemas.openxmlformats.org/officeDocument/2006/relationships/image" Target="../media/image43.png"/><Relationship Id="rId10" Type="http://schemas.openxmlformats.org/officeDocument/2006/relationships/image" Target="../media/image26.png"/><Relationship Id="rId4" Type="http://schemas.openxmlformats.org/officeDocument/2006/relationships/image" Target="../media/image42.png"/><Relationship Id="rId9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emf"/><Relationship Id="rId11" Type="http://schemas.openxmlformats.org/officeDocument/2006/relationships/image" Target="../media/image24.emf"/><Relationship Id="rId5" Type="http://schemas.openxmlformats.org/officeDocument/2006/relationships/image" Target="../media/image45.png"/><Relationship Id="rId10" Type="http://schemas.openxmlformats.org/officeDocument/2006/relationships/image" Target="../media/image26.png"/><Relationship Id="rId4" Type="http://schemas.openxmlformats.org/officeDocument/2006/relationships/image" Target="../media/image44.png"/><Relationship Id="rId9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4.emf"/><Relationship Id="rId18" Type="http://schemas.openxmlformats.org/officeDocument/2006/relationships/image" Target="../media/image38.emf"/><Relationship Id="rId3" Type="http://schemas.openxmlformats.org/officeDocument/2006/relationships/image" Target="../media/image39.png"/><Relationship Id="rId7" Type="http://schemas.openxmlformats.org/officeDocument/2006/relationships/image" Target="../media/image20.png"/><Relationship Id="rId12" Type="http://schemas.openxmlformats.org/officeDocument/2006/relationships/image" Target="../media/image49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48.png"/><Relationship Id="rId5" Type="http://schemas.openxmlformats.org/officeDocument/2006/relationships/image" Target="../media/image47.png"/><Relationship Id="rId15" Type="http://schemas.openxmlformats.org/officeDocument/2006/relationships/image" Target="../media/image51.png"/><Relationship Id="rId10" Type="http://schemas.openxmlformats.org/officeDocument/2006/relationships/image" Target="../media/image33.png"/><Relationship Id="rId19" Type="http://schemas.openxmlformats.org/officeDocument/2006/relationships/image" Target="../media/image52.png"/><Relationship Id="rId4" Type="http://schemas.openxmlformats.org/officeDocument/2006/relationships/image" Target="../media/image31.png"/><Relationship Id="rId9" Type="http://schemas.openxmlformats.org/officeDocument/2006/relationships/image" Target="../media/image21.png"/><Relationship Id="rId1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em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23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4.pn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26.png"/><Relationship Id="rId4" Type="http://schemas.openxmlformats.org/officeDocument/2006/relationships/image" Target="../media/image23.emf"/><Relationship Id="rId9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58.png"/><Relationship Id="rId10" Type="http://schemas.openxmlformats.org/officeDocument/2006/relationships/image" Target="../media/image24.emf"/><Relationship Id="rId4" Type="http://schemas.openxmlformats.org/officeDocument/2006/relationships/image" Target="../media/image57.png"/><Relationship Id="rId9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openxmlformats.org/officeDocument/2006/relationships/image" Target="../media/image14.png"/><Relationship Id="rId7" Type="http://schemas.openxmlformats.org/officeDocument/2006/relationships/image" Target="../media/image24.emf"/><Relationship Id="rId12" Type="http://schemas.microsoft.com/office/2007/relationships/hdphoto" Target="../media/hdphoto3.wd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62.png"/><Relationship Id="rId5" Type="http://schemas.openxmlformats.org/officeDocument/2006/relationships/image" Target="../media/image23.emf"/><Relationship Id="rId10" Type="http://schemas.openxmlformats.org/officeDocument/2006/relationships/image" Target="../media/image61.png"/><Relationship Id="rId4" Type="http://schemas.openxmlformats.org/officeDocument/2006/relationships/image" Target="../media/image20.png"/><Relationship Id="rId9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21.png"/><Relationship Id="rId4" Type="http://schemas.openxmlformats.org/officeDocument/2006/relationships/image" Target="../media/image23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4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emf"/><Relationship Id="rId5" Type="http://schemas.openxmlformats.org/officeDocument/2006/relationships/image" Target="../media/image49.png"/><Relationship Id="rId10" Type="http://schemas.openxmlformats.org/officeDocument/2006/relationships/image" Target="../media/image2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6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23.emf"/><Relationship Id="rId9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21.png"/><Relationship Id="rId4" Type="http://schemas.openxmlformats.org/officeDocument/2006/relationships/image" Target="../media/image8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21.png"/><Relationship Id="rId4" Type="http://schemas.openxmlformats.org/officeDocument/2006/relationships/image" Target="../media/image8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7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4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21.png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21.png"/><Relationship Id="rId4" Type="http://schemas.openxmlformats.org/officeDocument/2006/relationships/image" Target="../media/image8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21.png"/><Relationship Id="rId4" Type="http://schemas.openxmlformats.org/officeDocument/2006/relationships/image" Target="../media/image8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95007" y="1573776"/>
            <a:ext cx="7772400" cy="2387600"/>
          </a:xfrm>
        </p:spPr>
        <p:txBody>
          <a:bodyPr>
            <a:normAutofit/>
          </a:bodyPr>
          <a:lstStyle/>
          <a:p>
            <a:r>
              <a:rPr lang="zh-TW" altLang="en-US" sz="7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荷塘月色  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朱自清</a:t>
            </a:r>
            <a:endParaRPr lang="zh-HK" altLang="en-US" sz="7200" dirty="0"/>
          </a:p>
        </p:txBody>
      </p:sp>
    </p:spTree>
    <p:extLst>
      <p:ext uri="{BB962C8B-B14F-4D97-AF65-F5344CB8AC3E}">
        <p14:creationId xmlns:p14="http://schemas.microsoft.com/office/powerpoint/2010/main" val="27824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 bwMode="auto">
          <a:xfrm>
            <a:off x="1039091" y="2568334"/>
            <a:ext cx="7065818" cy="250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FF"/>
                </a:solidFill>
                <a:latin typeface="Candara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39750" indent="-539750" algn="l" eaLnBrk="1" hangingPunct="1">
              <a:lnSpc>
                <a:spcPct val="150000"/>
              </a:lnSpc>
              <a:defRPr/>
            </a:pP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1.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未能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推敲新詞彙的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意思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/>
            </a:r>
            <a:b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</a:b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(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例如：幽僻、蓊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蓊鬱鬱、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踱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)</a:t>
            </a:r>
          </a:p>
          <a:p>
            <a:pPr algn="l" eaLnBrk="1" hangingPunct="1">
              <a:lnSpc>
                <a:spcPct val="150000"/>
              </a:lnSpc>
              <a:defRPr/>
            </a:pP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2.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未能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理解及整合篇章內容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594360" y="348485"/>
            <a:ext cx="2990983" cy="8199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學習難點</a:t>
            </a:r>
          </a:p>
        </p:txBody>
      </p:sp>
    </p:spTree>
    <p:extLst>
      <p:ext uri="{BB962C8B-B14F-4D97-AF65-F5344CB8AC3E}">
        <p14:creationId xmlns:p14="http://schemas.microsoft.com/office/powerpoint/2010/main" val="323327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428" y="472109"/>
            <a:ext cx="9292856" cy="6399679"/>
          </a:xfrm>
          <a:prstGeom prst="rect">
            <a:avLst/>
          </a:prstGeom>
        </p:spPr>
      </p:pic>
      <p:sp>
        <p:nvSpPr>
          <p:cNvPr id="15" name="標題 1"/>
          <p:cNvSpPr txBox="1">
            <a:spLocks/>
          </p:cNvSpPr>
          <p:nvPr/>
        </p:nvSpPr>
        <p:spPr>
          <a:xfrm>
            <a:off x="1651000" y="704524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572000" y="2080877"/>
            <a:ext cx="32449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理解及整合篇章</a:t>
            </a:r>
            <a:r>
              <a:rPr lang="zh-TW" altLang="en-US" sz="4400" b="1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en-US" altLang="zh-TW" sz="4400" b="1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411852" y="2419431"/>
            <a:ext cx="1954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44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44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332122" y="89522"/>
            <a:ext cx="2801746" cy="434838"/>
            <a:chOff x="555461" y="1842887"/>
            <a:chExt cx="2801746" cy="434838"/>
          </a:xfrm>
        </p:grpSpPr>
        <p:grpSp>
          <p:nvGrpSpPr>
            <p:cNvPr id="19" name="群組 18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21" name="圖片 2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22" name="文字方塊 21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687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0" y="543435"/>
            <a:ext cx="9143244" cy="6296647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193516" y="1029924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260564" y="793134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451851" y="793134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239995" y="3476315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262244" y="5022280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150709" y="2476516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文字方塊 52"/>
          <p:cNvSpPr txBox="1"/>
          <p:nvPr/>
        </p:nvSpPr>
        <p:spPr>
          <a:xfrm>
            <a:off x="2260399" y="1200978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1209295" y="2864946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55" name="文字方塊 54"/>
          <p:cNvSpPr txBox="1"/>
          <p:nvPr/>
        </p:nvSpPr>
        <p:spPr>
          <a:xfrm>
            <a:off x="1344100" y="3160245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709462" y="3766721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852743" y="4066229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179228" y="4731498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59" name="文字方塊 58"/>
          <p:cNvSpPr txBox="1"/>
          <p:nvPr/>
        </p:nvSpPr>
        <p:spPr>
          <a:xfrm>
            <a:off x="457493" y="5070151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60" name="文字方塊 59"/>
          <p:cNvSpPr txBox="1"/>
          <p:nvPr/>
        </p:nvSpPr>
        <p:spPr>
          <a:xfrm>
            <a:off x="179228" y="5693484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61" name="文字方塊 60"/>
          <p:cNvSpPr txBox="1"/>
          <p:nvPr/>
        </p:nvSpPr>
        <p:spPr>
          <a:xfrm>
            <a:off x="159554" y="6033054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62" name="文字方塊 61"/>
          <p:cNvSpPr txBox="1"/>
          <p:nvPr/>
        </p:nvSpPr>
        <p:spPr>
          <a:xfrm>
            <a:off x="6099145" y="1377466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5028657" y="3945682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4237320" y="5441983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2027532" y="1503569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1732995" y="1949954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1209295" y="3427558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708412" y="4374977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5564714" y="2731588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5876924" y="1947102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4672334" y="4582970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4831678" y="4264326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3840480" y="6058100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057351" y="5749332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5" name="群組 74"/>
          <p:cNvGrpSpPr/>
          <p:nvPr/>
        </p:nvGrpSpPr>
        <p:grpSpPr>
          <a:xfrm>
            <a:off x="332122" y="89522"/>
            <a:ext cx="2801746" cy="434838"/>
            <a:chOff x="555461" y="1842887"/>
            <a:chExt cx="2801746" cy="434838"/>
          </a:xfrm>
        </p:grpSpPr>
        <p:grpSp>
          <p:nvGrpSpPr>
            <p:cNvPr id="76" name="群組 75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78" name="圖片 7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79" name="文字方塊 78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77" name="圖片 7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  <p:sp>
        <p:nvSpPr>
          <p:cNvPr id="80" name="Parallelogram 35"/>
          <p:cNvSpPr/>
          <p:nvPr/>
        </p:nvSpPr>
        <p:spPr>
          <a:xfrm>
            <a:off x="1499678" y="792423"/>
            <a:ext cx="4512239" cy="1651480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2239" h="1651480">
                <a:moveTo>
                  <a:pt x="0" y="1619949"/>
                </a:moveTo>
                <a:lnTo>
                  <a:pt x="1054554" y="0"/>
                </a:lnTo>
                <a:lnTo>
                  <a:pt x="4512239" y="0"/>
                </a:lnTo>
                <a:lnTo>
                  <a:pt x="3730954" y="1651480"/>
                </a:lnTo>
                <a:lnTo>
                  <a:pt x="0" y="161994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1" name="Parallelogram 35"/>
          <p:cNvSpPr/>
          <p:nvPr/>
        </p:nvSpPr>
        <p:spPr>
          <a:xfrm>
            <a:off x="58874" y="2505523"/>
            <a:ext cx="5120064" cy="4150846"/>
          </a:xfrm>
          <a:custGeom>
            <a:avLst/>
            <a:gdLst>
              <a:gd name="connsiteX0" fmla="*/ 0 w 5110390"/>
              <a:gd name="connsiteY0" fmla="*/ 0 h 4166402"/>
              <a:gd name="connsiteX1" fmla="*/ 4415976 w 5110390"/>
              <a:gd name="connsiteY1" fmla="*/ 0 h 4166402"/>
              <a:gd name="connsiteX2" fmla="*/ 5110390 w 5110390"/>
              <a:gd name="connsiteY2" fmla="*/ 694414 h 4166402"/>
              <a:gd name="connsiteX3" fmla="*/ 5110390 w 5110390"/>
              <a:gd name="connsiteY3" fmla="*/ 4166402 h 4166402"/>
              <a:gd name="connsiteX4" fmla="*/ 0 w 5110390"/>
              <a:gd name="connsiteY4" fmla="*/ 4166402 h 4166402"/>
              <a:gd name="connsiteX5" fmla="*/ 0 w 5110390"/>
              <a:gd name="connsiteY5" fmla="*/ 0 h 4166402"/>
              <a:gd name="connsiteX0" fmla="*/ 1353312 w 5110390"/>
              <a:gd name="connsiteY0" fmla="*/ 0 h 4175546"/>
              <a:gd name="connsiteX1" fmla="*/ 4415976 w 5110390"/>
              <a:gd name="connsiteY1" fmla="*/ 9144 h 4175546"/>
              <a:gd name="connsiteX2" fmla="*/ 5110390 w 5110390"/>
              <a:gd name="connsiteY2" fmla="*/ 703558 h 4175546"/>
              <a:gd name="connsiteX3" fmla="*/ 5110390 w 5110390"/>
              <a:gd name="connsiteY3" fmla="*/ 4175546 h 4175546"/>
              <a:gd name="connsiteX4" fmla="*/ 0 w 5110390"/>
              <a:gd name="connsiteY4" fmla="*/ 4175546 h 4175546"/>
              <a:gd name="connsiteX5" fmla="*/ 1353312 w 5110390"/>
              <a:gd name="connsiteY5" fmla="*/ 0 h 4175546"/>
              <a:gd name="connsiteX0" fmla="*/ 1362456 w 5119534"/>
              <a:gd name="connsiteY0" fmla="*/ 0 h 4175546"/>
              <a:gd name="connsiteX1" fmla="*/ 4425120 w 5119534"/>
              <a:gd name="connsiteY1" fmla="*/ 9144 h 4175546"/>
              <a:gd name="connsiteX2" fmla="*/ 5119534 w 5119534"/>
              <a:gd name="connsiteY2" fmla="*/ 703558 h 4175546"/>
              <a:gd name="connsiteX3" fmla="*/ 5119534 w 5119534"/>
              <a:gd name="connsiteY3" fmla="*/ 4175546 h 4175546"/>
              <a:gd name="connsiteX4" fmla="*/ 0 w 5119534"/>
              <a:gd name="connsiteY4" fmla="*/ 2054138 h 4175546"/>
              <a:gd name="connsiteX5" fmla="*/ 1362456 w 5119534"/>
              <a:gd name="connsiteY5" fmla="*/ 0 h 4175546"/>
              <a:gd name="connsiteX0" fmla="*/ 1362456 w 5119534"/>
              <a:gd name="connsiteY0" fmla="*/ 0 h 4129826"/>
              <a:gd name="connsiteX1" fmla="*/ 4425120 w 5119534"/>
              <a:gd name="connsiteY1" fmla="*/ 9144 h 4129826"/>
              <a:gd name="connsiteX2" fmla="*/ 5119534 w 5119534"/>
              <a:gd name="connsiteY2" fmla="*/ 703558 h 4129826"/>
              <a:gd name="connsiteX3" fmla="*/ 17182 w 5119534"/>
              <a:gd name="connsiteY3" fmla="*/ 4129826 h 4129826"/>
              <a:gd name="connsiteX4" fmla="*/ 0 w 5119534"/>
              <a:gd name="connsiteY4" fmla="*/ 2054138 h 4129826"/>
              <a:gd name="connsiteX5" fmla="*/ 1362456 w 5119534"/>
              <a:gd name="connsiteY5" fmla="*/ 0 h 4129826"/>
              <a:gd name="connsiteX0" fmla="*/ 1362456 w 4425120"/>
              <a:gd name="connsiteY0" fmla="*/ 0 h 4150846"/>
              <a:gd name="connsiteX1" fmla="*/ 4425120 w 4425120"/>
              <a:gd name="connsiteY1" fmla="*/ 9144 h 4150846"/>
              <a:gd name="connsiteX2" fmla="*/ 3052990 w 4425120"/>
              <a:gd name="connsiteY2" fmla="*/ 4150846 h 4150846"/>
              <a:gd name="connsiteX3" fmla="*/ 17182 w 4425120"/>
              <a:gd name="connsiteY3" fmla="*/ 4129826 h 4150846"/>
              <a:gd name="connsiteX4" fmla="*/ 0 w 4425120"/>
              <a:gd name="connsiteY4" fmla="*/ 2054138 h 4150846"/>
              <a:gd name="connsiteX5" fmla="*/ 1362456 w 4425120"/>
              <a:gd name="connsiteY5" fmla="*/ 0 h 4150846"/>
              <a:gd name="connsiteX0" fmla="*/ 1362456 w 5147496"/>
              <a:gd name="connsiteY0" fmla="*/ 9144 h 4159990"/>
              <a:gd name="connsiteX1" fmla="*/ 5147496 w 5147496"/>
              <a:gd name="connsiteY1" fmla="*/ 0 h 4159990"/>
              <a:gd name="connsiteX2" fmla="*/ 3052990 w 5147496"/>
              <a:gd name="connsiteY2" fmla="*/ 4159990 h 4159990"/>
              <a:gd name="connsiteX3" fmla="*/ 17182 w 5147496"/>
              <a:gd name="connsiteY3" fmla="*/ 4138970 h 4159990"/>
              <a:gd name="connsiteX4" fmla="*/ 0 w 5147496"/>
              <a:gd name="connsiteY4" fmla="*/ 2063282 h 4159990"/>
              <a:gd name="connsiteX5" fmla="*/ 1362456 w 5147496"/>
              <a:gd name="connsiteY5" fmla="*/ 9144 h 4159990"/>
              <a:gd name="connsiteX0" fmla="*/ 1362456 w 5120064"/>
              <a:gd name="connsiteY0" fmla="*/ 0 h 4150846"/>
              <a:gd name="connsiteX1" fmla="*/ 5120064 w 5120064"/>
              <a:gd name="connsiteY1" fmla="*/ 18288 h 4150846"/>
              <a:gd name="connsiteX2" fmla="*/ 3052990 w 5120064"/>
              <a:gd name="connsiteY2" fmla="*/ 4150846 h 4150846"/>
              <a:gd name="connsiteX3" fmla="*/ 17182 w 5120064"/>
              <a:gd name="connsiteY3" fmla="*/ 4129826 h 4150846"/>
              <a:gd name="connsiteX4" fmla="*/ 0 w 5120064"/>
              <a:gd name="connsiteY4" fmla="*/ 2054138 h 4150846"/>
              <a:gd name="connsiteX5" fmla="*/ 1362456 w 5120064"/>
              <a:gd name="connsiteY5" fmla="*/ 0 h 415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20064" h="4150846">
                <a:moveTo>
                  <a:pt x="1362456" y="0"/>
                </a:moveTo>
                <a:lnTo>
                  <a:pt x="5120064" y="18288"/>
                </a:lnTo>
                <a:lnTo>
                  <a:pt x="3052990" y="4150846"/>
                </a:lnTo>
                <a:lnTo>
                  <a:pt x="17182" y="4129826"/>
                </a:lnTo>
                <a:lnTo>
                  <a:pt x="0" y="2054138"/>
                </a:lnTo>
                <a:lnTo>
                  <a:pt x="1362456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2" name="Parallelogram 35"/>
          <p:cNvSpPr/>
          <p:nvPr/>
        </p:nvSpPr>
        <p:spPr>
          <a:xfrm>
            <a:off x="4304588" y="3465693"/>
            <a:ext cx="4755981" cy="1498981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722109"/>
              <a:gd name="connsiteY0" fmla="*/ 1937489 h 1937489"/>
              <a:gd name="connsiteX1" fmla="*/ 767366 w 4722109"/>
              <a:gd name="connsiteY1" fmla="*/ 0 h 1937489"/>
              <a:gd name="connsiteX2" fmla="*/ 4722109 w 4722109"/>
              <a:gd name="connsiteY2" fmla="*/ 27613 h 1937489"/>
              <a:gd name="connsiteX3" fmla="*/ 4062328 w 4722109"/>
              <a:gd name="connsiteY3" fmla="*/ 1665287 h 1937489"/>
              <a:gd name="connsiteX4" fmla="*/ 0 w 4722109"/>
              <a:gd name="connsiteY4" fmla="*/ 1937489 h 1937489"/>
              <a:gd name="connsiteX0" fmla="*/ 0 w 4722109"/>
              <a:gd name="connsiteY0" fmla="*/ 1937489 h 1969020"/>
              <a:gd name="connsiteX1" fmla="*/ 767366 w 4722109"/>
              <a:gd name="connsiteY1" fmla="*/ 0 h 1969020"/>
              <a:gd name="connsiteX2" fmla="*/ 4722109 w 4722109"/>
              <a:gd name="connsiteY2" fmla="*/ 27613 h 1969020"/>
              <a:gd name="connsiteX3" fmla="*/ 4272196 w 4722109"/>
              <a:gd name="connsiteY3" fmla="*/ 1969020 h 1969020"/>
              <a:gd name="connsiteX4" fmla="*/ 0 w 4722109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41418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0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252" h="1969020">
                <a:moveTo>
                  <a:pt x="0" y="1937489"/>
                </a:moveTo>
                <a:lnTo>
                  <a:pt x="767366" y="0"/>
                </a:lnTo>
                <a:lnTo>
                  <a:pt x="4998252" y="0"/>
                </a:lnTo>
                <a:lnTo>
                  <a:pt x="4272196" y="1969020"/>
                </a:lnTo>
                <a:lnTo>
                  <a:pt x="0" y="193748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5453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428" y="1775356"/>
            <a:ext cx="5765830" cy="4971456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799533" y="3552504"/>
            <a:ext cx="55561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運用選取中心句，刪減資料或構思概括句等技巧幫助找出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段落的中心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意思和篇章的重要元素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運用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推理技巧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去幫助理解篇章的深層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  <a:endParaRPr lang="en-US" altLang="zh-TW" sz="2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483793" y="6059834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運用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視覺組織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圖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整合篇章內容</a:t>
            </a:r>
            <a:endParaRPr lang="zh-HK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3278" y="306271"/>
            <a:ext cx="63401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理解及整合篇章內容的流程</a:t>
            </a:r>
            <a:endParaRPr lang="zh-HK" altLang="en-US" sz="4000" dirty="0"/>
          </a:p>
        </p:txBody>
      </p:sp>
      <p:sp>
        <p:nvSpPr>
          <p:cNvPr id="13" name="矩形 12"/>
          <p:cNvSpPr/>
          <p:nvPr/>
        </p:nvSpPr>
        <p:spPr>
          <a:xfrm>
            <a:off x="1540741" y="1886677"/>
            <a:ext cx="6053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從篇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名或首一、二段及尾段推測文體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endParaRPr lang="zh-HK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1340076" y="1673184"/>
            <a:ext cx="6387082" cy="518481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00" y="-16865"/>
            <a:ext cx="2450389" cy="43278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04600" y="14859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本課節會運用到的策略</a:t>
            </a:r>
            <a:endParaRPr lang="zh-HK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7" y="8309"/>
            <a:ext cx="403756" cy="40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060370" y="3105797"/>
            <a:ext cx="7023260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詞彙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</p:spTree>
    <p:extLst>
      <p:ext uri="{BB962C8B-B14F-4D97-AF65-F5344CB8AC3E}">
        <p14:creationId xmlns:p14="http://schemas.microsoft.com/office/powerpoint/2010/main" val="201765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529" y="2002136"/>
            <a:ext cx="7349730" cy="464389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813278" y="2117319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第一段</a:t>
            </a:r>
          </a:p>
        </p:txBody>
      </p:sp>
      <p:sp>
        <p:nvSpPr>
          <p:cNvPr id="9" name="矩形 8"/>
          <p:cNvSpPr/>
          <p:nvPr/>
        </p:nvSpPr>
        <p:spPr>
          <a:xfrm>
            <a:off x="1813277" y="2910456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第二段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13277" y="3701746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第三段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13276" y="4495686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第四段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13276" y="527551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第五段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09272" y="2116898"/>
            <a:ext cx="3262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迷迷糊糊、哼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、悄悄地</a:t>
            </a:r>
            <a:endParaRPr lang="zh-TW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15578" y="2910455"/>
            <a:ext cx="465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幽僻、寂</a:t>
            </a: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寞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、蓊蓊鬱鬱、陰森森</a:t>
            </a:r>
            <a:endParaRPr lang="zh-HK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70937" y="3701746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踱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蒼茫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受用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15578" y="4527429"/>
            <a:ext cx="465040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彌望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嬝娜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羞澀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縷縷</a:t>
            </a: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顫動</a:t>
            </a:r>
            <a:endParaRPr lang="zh-TW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88596" y="5312446"/>
            <a:ext cx="4903783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酣眠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參差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斑駁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、倩影</a:t>
            </a: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峭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楞楞</a:t>
            </a:r>
            <a:endParaRPr lang="zh-TW" altLang="en-US" sz="2400" dirty="0">
              <a:solidFill>
                <a:schemeClr val="bg1"/>
              </a:solidFill>
              <a:ea typeface="標楷體" panose="03000509000000000000" pitchFamily="65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13276" y="6082249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4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第六段</a:t>
            </a:r>
            <a:endParaRPr lang="zh-TW" altLang="en-US" sz="24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17048" y="6070536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空隙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乍看</a:t>
            </a:r>
            <a:r>
              <a:rPr lang="zh-TW" altLang="en-US" sz="24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ea typeface="標楷體" panose="03000509000000000000" pitchFamily="65" charset="-120"/>
              </a:rPr>
              <a:t>丰姿</a:t>
            </a:r>
          </a:p>
        </p:txBody>
      </p:sp>
      <p:grpSp>
        <p:nvGrpSpPr>
          <p:cNvPr id="21" name="群組 20"/>
          <p:cNvGrpSpPr/>
          <p:nvPr/>
        </p:nvGrpSpPr>
        <p:grpSpPr>
          <a:xfrm>
            <a:off x="7024156" y="0"/>
            <a:ext cx="1907504" cy="1907504"/>
            <a:chOff x="7024156" y="1309202"/>
            <a:chExt cx="1907504" cy="1907504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4156" y="1309202"/>
              <a:ext cx="1907504" cy="1907504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7116133" y="1939790"/>
              <a:ext cx="172355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請從課文</a:t>
              </a: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中</a:t>
              </a:r>
              <a:endParaRPr lang="en-US" altLang="zh-TW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圈</a:t>
              </a: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出新詞彙。</a:t>
              </a:r>
              <a:endPara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5" name="Title 3"/>
          <p:cNvSpPr txBox="1">
            <a:spLocks/>
          </p:cNvSpPr>
          <p:nvPr/>
        </p:nvSpPr>
        <p:spPr>
          <a:xfrm>
            <a:off x="598280" y="367205"/>
            <a:ext cx="5627687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推敲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新詞彙的意思</a:t>
            </a:r>
            <a:endParaRPr lang="zh-TW" altLang="en-US" sz="4000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  <p:sp>
        <p:nvSpPr>
          <p:cNvPr id="20" name="Title 3"/>
          <p:cNvSpPr txBox="1">
            <a:spLocks/>
          </p:cNvSpPr>
          <p:nvPr/>
        </p:nvSpPr>
        <p:spPr>
          <a:xfrm>
            <a:off x="155865" y="2063612"/>
            <a:ext cx="1547362" cy="613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例如：</a:t>
            </a:r>
          </a:p>
        </p:txBody>
      </p:sp>
    </p:spTree>
    <p:extLst>
      <p:ext uri="{BB962C8B-B14F-4D97-AF65-F5344CB8AC3E}">
        <p14:creationId xmlns:p14="http://schemas.microsoft.com/office/powerpoint/2010/main" val="92386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292913" y="2921168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第一段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71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群組 31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迷</a:t>
              </a:r>
            </a:p>
          </p:txBody>
        </p:sp>
      </p:grp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迷人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迷失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/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迷信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39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/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迷路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40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迷茫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grpSp>
        <p:nvGrpSpPr>
          <p:cNvPr id="41" name="群組 40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迷迷糊糊</a:t>
              </a: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45" name="橢圓 44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46" name="肘形接點 45"/>
            <p:cNvCxnSpPr>
              <a:stCxn id="45" idx="0"/>
              <a:endCxn id="47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迷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9" name="群組 48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51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糊</a:t>
              </a:r>
            </a:p>
          </p:txBody>
        </p:sp>
      </p:grpSp>
      <p:sp>
        <p:nvSpPr>
          <p:cNvPr id="52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糊塗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53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糊口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54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漿糊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55" name="Text Box 18"/>
          <p:cNvSpPr txBox="1">
            <a:spLocks noChangeArrowheads="1"/>
          </p:cNvSpPr>
          <p:nvPr/>
        </p:nvSpPr>
        <p:spPr bwMode="auto">
          <a:xfrm>
            <a:off x="4894276" y="4660832"/>
            <a:ext cx="13174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花生</a:t>
            </a: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糊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6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模糊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grpSp>
        <p:nvGrpSpPr>
          <p:cNvPr id="57" name="群組 56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58" name="橢圓 57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9" name="肘形接點 58"/>
            <p:cNvCxnSpPr>
              <a:stCxn id="58" idx="0"/>
              <a:endCxn id="60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 59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糊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467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52" grpId="0"/>
      <p:bldP spid="53" grpId="0"/>
      <p:bldP spid="54" grpId="0"/>
      <p:bldP spid="55" grpId="0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3495726" y="1901980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迷迷糊糊</a:t>
              </a:r>
            </a:p>
          </p:txBody>
        </p:sp>
      </p:grp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迷糊的意思是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30" name="群組 29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32" name="圖片 3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3" name="Rectangle 8"/>
              <p:cNvSpPr>
                <a:spLocks noChangeArrowheads="1"/>
              </p:cNvSpPr>
              <p:nvPr/>
            </p:nvSpPr>
            <p:spPr bwMode="auto">
              <a:xfrm>
                <a:off x="5954202" y="3571431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糊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</a:t>
                </a:r>
                <a:r>
                  <a:rPr kumimoji="0" lang="zh-TW" altLang="en-US" sz="2400" dirty="0">
                    <a:latin typeface="Candara" panose="020E0502030303020204" pitchFamily="34" charset="0"/>
                    <a:ea typeface="標楷體" panose="03000509000000000000" pitchFamily="65" charset="-120"/>
                  </a:rPr>
                  <a:t>上</a:t>
                </a:r>
              </a:p>
            </p:txBody>
          </p:sp>
        </p:grpSp>
        <p:sp>
          <p:nvSpPr>
            <p:cNvPr id="31" name="文字方塊 30"/>
            <p:cNvSpPr txBox="1"/>
            <p:nvPr/>
          </p:nvSpPr>
          <p:spPr>
            <a:xfrm>
              <a:off x="6027338" y="4081861"/>
              <a:ext cx="21581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模糊、</a:t>
              </a:r>
              <a:r>
                <a:rPr lang="zh-TW" altLang="en-US" sz="2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糊塗</a:t>
              </a:r>
              <a:r>
                <a:rPr lang="en-US" altLang="zh-TW" sz="2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……</a:t>
              </a:r>
              <a:endParaRPr lang="zh-TW" altLang="en-US" sz="2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35" name="群組 34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38" name="圖片 3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39" name="群組 38"/>
              <p:cNvGrpSpPr/>
              <p:nvPr/>
            </p:nvGrpSpPr>
            <p:grpSpPr>
              <a:xfrm>
                <a:off x="843906" y="3576552"/>
                <a:ext cx="2261706" cy="1008329"/>
                <a:chOff x="843906" y="3665044"/>
                <a:chExt cx="2261706" cy="1008329"/>
              </a:xfrm>
            </p:grpSpPr>
            <p:sp>
              <p:nvSpPr>
                <p:cNvPr id="40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843906" y="3665044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「迷」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37" name="文字方塊 36"/>
            <p:cNvSpPr txBox="1"/>
            <p:nvPr/>
          </p:nvSpPr>
          <p:spPr>
            <a:xfrm>
              <a:off x="784390" y="4079792"/>
              <a:ext cx="2386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迷路、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迷茫</a:t>
              </a:r>
              <a:r>
                <a:rPr lang="en-US" altLang="zh-TW" sz="2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……</a:t>
              </a:r>
              <a:endParaRPr lang="en-US" altLang="zh-TW" sz="2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44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迷茫</a:t>
              </a: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、模糊 </a:t>
              </a:r>
              <a:r>
                <a:rPr lang="en-US" altLang="zh-TW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不清楚</a:t>
              </a:r>
              <a:r>
                <a:rPr lang="en-US" altLang="zh-TW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)</a:t>
              </a:r>
              <a:endParaRPr kumimoji="0"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915409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迷糊</a:t>
            </a:r>
          </a:p>
        </p:txBody>
      </p:sp>
    </p:spTree>
    <p:extLst>
      <p:ext uri="{BB962C8B-B14F-4D97-AF65-F5344CB8AC3E}">
        <p14:creationId xmlns:p14="http://schemas.microsoft.com/office/powerpoint/2010/main" val="137464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圖片 5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805" y="4479313"/>
            <a:ext cx="2781195" cy="2382042"/>
          </a:xfrm>
          <a:prstGeom prst="rect">
            <a:avLst/>
          </a:prstGeom>
        </p:spPr>
      </p:pic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554479" y="1755268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dirty="0" smtClean="0">
                <a:ea typeface="標楷體" panose="03000509000000000000" pitchFamily="65" charset="-120"/>
              </a:rPr>
              <a:t>1.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dirty="0">
                <a:solidFill>
                  <a:srgbClr val="7030A0"/>
                </a:solidFill>
                <a:ea typeface="標楷體" panose="03000509000000000000" pitchFamily="65" charset="-120"/>
              </a:rPr>
              <a:t>哼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dirty="0">
                <a:ea typeface="標楷體" panose="03000509000000000000" pitchFamily="65" charset="-120"/>
              </a:rPr>
              <a:t>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4" name="群組 33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38" name="矩形 37"/>
          <p:cNvSpPr/>
          <p:nvPr/>
        </p:nvSpPr>
        <p:spPr>
          <a:xfrm>
            <a:off x="1569494" y="2147718"/>
            <a:ext cx="6367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>
                <a:ea typeface="標楷體" panose="03000509000000000000" pitchFamily="65" charset="-120"/>
              </a:rPr>
              <a:t>2.  </a:t>
            </a:r>
            <a:r>
              <a:rPr lang="zh-TW" altLang="en-US" sz="2800" dirty="0">
                <a:ea typeface="標楷體" panose="03000509000000000000" pitchFamily="65" charset="-120"/>
              </a:rPr>
              <a:t>從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b="1" dirty="0">
                <a:solidFill>
                  <a:srgbClr val="7030A0"/>
                </a:solidFill>
                <a:ea typeface="標楷體" panose="03000509000000000000" pitchFamily="65" charset="-120"/>
              </a:rPr>
              <a:t>哼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字與甚麼有關？</a:t>
            </a:r>
          </a:p>
        </p:txBody>
      </p:sp>
      <p:pic>
        <p:nvPicPr>
          <p:cNvPr id="43" name="圖片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66" y="3053163"/>
            <a:ext cx="7200000" cy="360523"/>
          </a:xfrm>
          <a:prstGeom prst="rect">
            <a:avLst/>
          </a:prstGeom>
        </p:spPr>
      </p:pic>
      <p:grpSp>
        <p:nvGrpSpPr>
          <p:cNvPr id="44" name="群組 43"/>
          <p:cNvGrpSpPr/>
          <p:nvPr/>
        </p:nvGrpSpPr>
        <p:grpSpPr>
          <a:xfrm>
            <a:off x="270192" y="5014882"/>
            <a:ext cx="1397151" cy="826122"/>
            <a:chOff x="902401" y="2651768"/>
            <a:chExt cx="2105635" cy="1245042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01" y="2651768"/>
              <a:ext cx="2105635" cy="1245042"/>
            </a:xfrm>
            <a:prstGeom prst="rect">
              <a:avLst/>
            </a:prstGeom>
          </p:spPr>
        </p:pic>
        <p:sp>
          <p:nvSpPr>
            <p:cNvPr id="46" name="矩形 45"/>
            <p:cNvSpPr/>
            <p:nvPr/>
          </p:nvSpPr>
          <p:spPr>
            <a:xfrm>
              <a:off x="1313926" y="3006389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569494" y="2479933"/>
            <a:ext cx="3866562" cy="900219"/>
            <a:chOff x="4057078" y="3216980"/>
            <a:chExt cx="3729841" cy="900219"/>
          </a:xfrm>
        </p:grpSpPr>
        <p:grpSp>
          <p:nvGrpSpPr>
            <p:cNvPr id="20" name="群組 19"/>
            <p:cNvGrpSpPr/>
            <p:nvPr/>
          </p:nvGrpSpPr>
          <p:grpSpPr>
            <a:xfrm>
              <a:off x="4835516" y="3216980"/>
              <a:ext cx="2951403" cy="900219"/>
              <a:chOff x="2742310" y="3497356"/>
              <a:chExt cx="3436158" cy="852275"/>
            </a:xfrm>
          </p:grpSpPr>
          <p:pic>
            <p:nvPicPr>
              <p:cNvPr id="21" name="圖片 2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42310" y="3497356"/>
                <a:ext cx="3436158" cy="852275"/>
              </a:xfrm>
              <a:prstGeom prst="rect">
                <a:avLst/>
              </a:prstGeom>
            </p:spPr>
          </p:pic>
          <p:sp>
            <p:nvSpPr>
              <p:cNvPr id="22" name="矩形 21"/>
              <p:cNvSpPr/>
              <p:nvPr/>
            </p:nvSpPr>
            <p:spPr>
              <a:xfrm>
                <a:off x="3280662" y="3681327"/>
                <a:ext cx="2305241" cy="4953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TW" altLang="en-US" sz="28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與口部有關</a:t>
                </a:r>
                <a:endParaRPr lang="zh-TW" altLang="en-US" sz="28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47" name="圖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7078" y="3568346"/>
              <a:ext cx="578710" cy="216542"/>
            </a:xfrm>
            <a:prstGeom prst="rect">
              <a:avLst/>
            </a:prstGeom>
          </p:spPr>
        </p:pic>
      </p:grpSp>
      <p:grpSp>
        <p:nvGrpSpPr>
          <p:cNvPr id="4" name="群組 3"/>
          <p:cNvGrpSpPr/>
          <p:nvPr/>
        </p:nvGrpSpPr>
        <p:grpSpPr>
          <a:xfrm>
            <a:off x="6145932" y="1660340"/>
            <a:ext cx="1548581" cy="546219"/>
            <a:chOff x="6145932" y="1640760"/>
            <a:chExt cx="1548581" cy="695442"/>
          </a:xfrm>
        </p:grpSpPr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45932" y="1762546"/>
              <a:ext cx="1548581" cy="573656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6257283" y="1640760"/>
              <a:ext cx="12434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口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9" name="群組 4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58" name="圖片 5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59" name="矩形 58"/>
            <p:cNvSpPr/>
            <p:nvPr/>
          </p:nvSpPr>
          <p:spPr>
            <a:xfrm>
              <a:off x="4342111" y="1901980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ea typeface="標楷體" panose="03000509000000000000" pitchFamily="65" charset="-120"/>
                </a:rPr>
                <a:t>哼</a:t>
              </a:r>
              <a:endParaRPr lang="zh-HK" altLang="en-US" sz="4400" dirty="0"/>
            </a:p>
          </p:txBody>
        </p:sp>
      </p:grpSp>
      <p:sp>
        <p:nvSpPr>
          <p:cNvPr id="60" name="TextBox 1"/>
          <p:cNvSpPr txBox="1"/>
          <p:nvPr/>
        </p:nvSpPr>
        <p:spPr>
          <a:xfrm>
            <a:off x="1446062" y="5191806"/>
            <a:ext cx="8092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HK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月亮升高了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，這代表甚麼時間？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眠歌的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作用是甚麼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？應該怎樣唱？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6" name="群組 25"/>
          <p:cNvGrpSpPr/>
          <p:nvPr/>
        </p:nvGrpSpPr>
        <p:grpSpPr>
          <a:xfrm>
            <a:off x="1219166" y="3815603"/>
            <a:ext cx="7530000" cy="1457687"/>
            <a:chOff x="595031" y="2110692"/>
            <a:chExt cx="7121190" cy="3337924"/>
          </a:xfrm>
        </p:grpSpPr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5031" y="2110692"/>
              <a:ext cx="7071617" cy="3337924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844569" y="2201218"/>
              <a:ext cx="6871652" cy="3040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TW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月亮漸漸地升高了，牆外馬路上孩子們的歡笑，已經聽不見了；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妻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在屋裏拍著閏兒，迷迷糊糊地</a:t>
              </a:r>
              <a:r>
                <a:rPr lang="zh-TW" altLang="en-US" sz="28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哼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著眠歌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202393" y="6006841"/>
            <a:ext cx="6298310" cy="900219"/>
            <a:chOff x="1202393" y="6006841"/>
            <a:chExt cx="6298310" cy="900219"/>
          </a:xfrm>
        </p:grpSpPr>
        <p:grpSp>
          <p:nvGrpSpPr>
            <p:cNvPr id="3" name="群組 2"/>
            <p:cNvGrpSpPr/>
            <p:nvPr/>
          </p:nvGrpSpPr>
          <p:grpSpPr>
            <a:xfrm>
              <a:off x="4549300" y="6006841"/>
              <a:ext cx="2951403" cy="900219"/>
              <a:chOff x="4549300" y="6006841"/>
              <a:chExt cx="2951403" cy="900219"/>
            </a:xfrm>
          </p:grpSpPr>
          <p:pic>
            <p:nvPicPr>
              <p:cNvPr id="29" name="圖片 2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9300" y="6006841"/>
                <a:ext cx="2951403" cy="900219"/>
              </a:xfrm>
              <a:prstGeom prst="rect">
                <a:avLst/>
              </a:prstGeom>
            </p:spPr>
          </p:pic>
          <p:sp>
            <p:nvSpPr>
              <p:cNvPr id="30" name="矩形 29"/>
              <p:cNvSpPr/>
              <p:nvPr/>
            </p:nvSpPr>
            <p:spPr>
              <a:xfrm>
                <a:off x="4680302" y="6182672"/>
                <a:ext cx="269817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TW" altLang="en-US" sz="28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低聲吟詠、歌唱</a:t>
                </a:r>
                <a:endParaRPr lang="zh-TW" altLang="en-US" sz="28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1202393" y="6204868"/>
              <a:ext cx="23687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800" b="1" dirty="0">
                  <a:solidFill>
                    <a:srgbClr val="7030A0"/>
                  </a:solidFill>
                  <a:ea typeface="標楷體" panose="03000509000000000000" pitchFamily="65" charset="-120"/>
                </a:rPr>
                <a:t>哼</a:t>
              </a:r>
              <a:r>
                <a:rPr lang="zh-TW" altLang="en-US" sz="2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r>
                <a:rPr lang="en-US" altLang="zh-TW" sz="2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endParaRPr lang="zh-HK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2" name="圖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70862" y="6358207"/>
              <a:ext cx="578710" cy="216542"/>
            </a:xfrm>
            <a:prstGeom prst="rect">
              <a:avLst/>
            </a:prstGeom>
          </p:spPr>
        </p:pic>
      </p:grpSp>
      <p:sp>
        <p:nvSpPr>
          <p:cNvPr id="35" name="矩形 34"/>
          <p:cNvSpPr/>
          <p:nvPr/>
        </p:nvSpPr>
        <p:spPr>
          <a:xfrm>
            <a:off x="216552" y="3398354"/>
            <a:ext cx="9144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我們再看看此字的前後句子意思，你可以推測到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哼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的意思嗎？</a:t>
            </a:r>
          </a:p>
        </p:txBody>
      </p:sp>
    </p:spTree>
    <p:extLst>
      <p:ext uri="{BB962C8B-B14F-4D97-AF65-F5344CB8AC3E}">
        <p14:creationId xmlns:p14="http://schemas.microsoft.com/office/powerpoint/2010/main" val="203727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  <p:bldP spid="60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群組 39"/>
          <p:cNvGrpSpPr/>
          <p:nvPr/>
        </p:nvGrpSpPr>
        <p:grpSpPr>
          <a:xfrm>
            <a:off x="1517585" y="1219"/>
            <a:ext cx="6251876" cy="1295791"/>
            <a:chOff x="1579139" y="1588972"/>
            <a:chExt cx="6251876" cy="1295791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3495727" y="1901980"/>
              <a:ext cx="187743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 smtClean="0">
                  <a:ea typeface="標楷體" panose="03000509000000000000" pitchFamily="65" charset="-120"/>
                </a:rPr>
                <a:t>悄悄地</a:t>
              </a:r>
              <a:endParaRPr lang="zh-HK" altLang="en-US" sz="4400" dirty="0"/>
            </a:p>
          </p:txBody>
        </p:sp>
      </p:grpSp>
      <p:pic>
        <p:nvPicPr>
          <p:cNvPr id="58" name="圖片 5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776" y="4665857"/>
            <a:ext cx="1444633" cy="2151710"/>
          </a:xfrm>
          <a:prstGeom prst="rect">
            <a:avLst/>
          </a:prstGeom>
        </p:spPr>
      </p:pic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2516464" y="2881561"/>
            <a:ext cx="657175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作者出門時，家人在做甚麼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他有驚動家人嗎？他怎樣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做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0" name="群組 59"/>
          <p:cNvGrpSpPr/>
          <p:nvPr/>
        </p:nvGrpSpPr>
        <p:grpSpPr>
          <a:xfrm>
            <a:off x="4976751" y="3695555"/>
            <a:ext cx="3240137" cy="1158240"/>
            <a:chOff x="778826" y="5403798"/>
            <a:chExt cx="3240137" cy="1158240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6" y="5403798"/>
              <a:ext cx="3240137" cy="1158240"/>
            </a:xfrm>
            <a:prstGeom prst="rect">
              <a:avLst/>
            </a:prstGeom>
          </p:spPr>
        </p:pic>
        <p:sp>
          <p:nvSpPr>
            <p:cNvPr id="62" name="矩形 61"/>
            <p:cNvSpPr/>
            <p:nvPr/>
          </p:nvSpPr>
          <p:spPr>
            <a:xfrm>
              <a:off x="936752" y="5685496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寂靜無聲的樣子</a:t>
              </a:r>
              <a:endParaRPr lang="zh-HK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1136602" y="3932332"/>
            <a:ext cx="3896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3200" dirty="0" smtClean="0">
                <a:solidFill>
                  <a:schemeClr val="accent4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悄悄</a:t>
            </a:r>
            <a:r>
              <a:rPr lang="zh-TW" altLang="en-US" sz="3200" dirty="0">
                <a:solidFill>
                  <a:schemeClr val="accent4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」的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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HK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7" name="群組 66"/>
          <p:cNvGrpSpPr/>
          <p:nvPr/>
        </p:nvGrpSpPr>
        <p:grpSpPr>
          <a:xfrm>
            <a:off x="1213640" y="1717119"/>
            <a:ext cx="7071617" cy="1185862"/>
            <a:chOff x="579170" y="1765704"/>
            <a:chExt cx="7071617" cy="1320471"/>
          </a:xfrm>
        </p:grpSpPr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9170" y="1765704"/>
              <a:ext cx="7071617" cy="1320471"/>
            </a:xfrm>
            <a:prstGeom prst="rect">
              <a:avLst/>
            </a:prstGeom>
          </p:spPr>
        </p:pic>
        <p:sp>
          <p:nvSpPr>
            <p:cNvPr id="69" name="矩形 68"/>
            <p:cNvSpPr/>
            <p:nvPr/>
          </p:nvSpPr>
          <p:spPr>
            <a:xfrm>
              <a:off x="717965" y="1817966"/>
              <a:ext cx="6871652" cy="1158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妻在屋裏拍著閏兒，迷迷糊糊地哼著眠歌。</a:t>
              </a:r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我</a:t>
              </a:r>
              <a:r>
                <a:rPr lang="zh-TW" altLang="en-US" sz="2800" b="1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悄悄地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披了大衫，帶上門出去。 </a:t>
              </a:r>
            </a:p>
          </p:txBody>
        </p:sp>
      </p:grpSp>
      <p:pic>
        <p:nvPicPr>
          <p:cNvPr id="70" name="圖片 6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40" y="4592410"/>
            <a:ext cx="7200000" cy="360523"/>
          </a:xfrm>
          <a:prstGeom prst="rect">
            <a:avLst/>
          </a:prstGeom>
        </p:spPr>
      </p:pic>
      <p:grpSp>
        <p:nvGrpSpPr>
          <p:cNvPr id="71" name="群組 70"/>
          <p:cNvGrpSpPr/>
          <p:nvPr/>
        </p:nvGrpSpPr>
        <p:grpSpPr>
          <a:xfrm>
            <a:off x="882855" y="2897783"/>
            <a:ext cx="1633610" cy="973740"/>
            <a:chOff x="778241" y="1784736"/>
            <a:chExt cx="2105635" cy="1245042"/>
          </a:xfrm>
        </p:grpSpPr>
        <p:pic>
          <p:nvPicPr>
            <p:cNvPr id="72" name="圖片 7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73" name="矩形 72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dirty="0"/>
            </a:p>
          </p:txBody>
        </p:sp>
      </p:grpSp>
      <p:sp>
        <p:nvSpPr>
          <p:cNvPr id="2" name="矩形 1"/>
          <p:cNvSpPr/>
          <p:nvPr/>
        </p:nvSpPr>
        <p:spPr>
          <a:xfrm>
            <a:off x="1866034" y="4845589"/>
            <a:ext cx="67463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也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悄悄地進行一些活動的經驗嗎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甚麼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時候發生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？在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哪裡發生？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HK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HK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甚麼人參與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？甚麼事情？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558598" y="4886033"/>
            <a:ext cx="1633610" cy="973740"/>
            <a:chOff x="778241" y="1784736"/>
            <a:chExt cx="2105635" cy="1245042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4342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3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292915" y="2931559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第二段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849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群組 36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59" name="圖片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60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幽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1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幽深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幽靜</a:t>
            </a:r>
          </a:p>
        </p:txBody>
      </p:sp>
      <p:sp>
        <p:nvSpPr>
          <p:cNvPr id="63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幽暗</a:t>
            </a:r>
          </a:p>
        </p:txBody>
      </p:sp>
      <p:sp>
        <p:nvSpPr>
          <p:cNvPr id="64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幽靈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幽默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grpSp>
        <p:nvGrpSpPr>
          <p:cNvPr id="66" name="群組 65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67" name="圖片 6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68" name="矩形 67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幽僻</a:t>
              </a:r>
            </a:p>
          </p:txBody>
        </p:sp>
      </p:grpSp>
      <p:grpSp>
        <p:nvGrpSpPr>
          <p:cNvPr id="69" name="群組 68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70" name="橢圓 69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1" name="肘形接點 70"/>
            <p:cNvCxnSpPr>
              <a:stCxn id="70" idx="0"/>
              <a:endCxn id="72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矩形 71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幽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74" name="群組 73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75" name="圖片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76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僻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7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僻遠</a:t>
            </a:r>
          </a:p>
        </p:txBody>
      </p:sp>
      <p:sp>
        <p:nvSpPr>
          <p:cNvPr id="78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僻好</a:t>
            </a:r>
          </a:p>
        </p:txBody>
      </p:sp>
      <p:sp>
        <p:nvSpPr>
          <p:cNvPr id="79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怪僻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0" name="Text Box 18"/>
          <p:cNvSpPr txBox="1">
            <a:spLocks noChangeArrowheads="1"/>
          </p:cNvSpPr>
          <p:nvPr/>
        </p:nvSpPr>
        <p:spPr bwMode="auto">
          <a:xfrm>
            <a:off x="4894276" y="4660832"/>
            <a:ext cx="13174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僻靜</a:t>
            </a:r>
          </a:p>
        </p:txBody>
      </p:sp>
      <p:sp>
        <p:nvSpPr>
          <p:cNvPr id="81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偏僻</a:t>
            </a:r>
          </a:p>
        </p:txBody>
      </p:sp>
      <p:grpSp>
        <p:nvGrpSpPr>
          <p:cNvPr id="82" name="群組 81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83" name="橢圓 82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84" name="肘形接點 83"/>
            <p:cNvCxnSpPr>
              <a:stCxn id="83" idx="0"/>
              <a:endCxn id="85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矩形 84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僻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27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77" grpId="0"/>
      <p:bldP spid="78" grpId="0"/>
      <p:bldP spid="79" grpId="0"/>
      <p:bldP spid="80" grpId="0"/>
      <p:bldP spid="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幽僻</a:t>
              </a:r>
            </a:p>
          </p:txBody>
        </p:sp>
      </p:grp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3200" dirty="0">
                <a:solidFill>
                  <a:schemeClr val="bg1"/>
                </a:solidFill>
                <a:ea typeface="標楷體" panose="03000509000000000000" pitchFamily="65" charset="-120"/>
              </a:rPr>
              <a:t>幽僻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30" name="群組 29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32" name="圖片 3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3" name="Rectangle 8"/>
              <p:cNvSpPr>
                <a:spLocks noChangeArrowheads="1"/>
              </p:cNvSpPr>
              <p:nvPr/>
            </p:nvSpPr>
            <p:spPr bwMode="auto">
              <a:xfrm>
                <a:off x="5954202" y="3571431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</a:t>
                </a:r>
                <a:r>
                  <a:rPr kumimoji="0" lang="zh-TW" altLang="en-US" sz="2400" dirty="0">
                    <a:ea typeface="標楷體" panose="03000509000000000000" pitchFamily="65" charset="-120"/>
                  </a:rPr>
                  <a:t>僻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</a:p>
            </p:txBody>
          </p:sp>
        </p:grpSp>
        <p:sp>
          <p:nvSpPr>
            <p:cNvPr id="31" name="文字方塊 30"/>
            <p:cNvSpPr txBox="1"/>
            <p:nvPr/>
          </p:nvSpPr>
          <p:spPr>
            <a:xfrm>
              <a:off x="6027338" y="4081861"/>
              <a:ext cx="215817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偏僻</a:t>
              </a:r>
              <a:r>
                <a:rPr lang="zh-TW" altLang="en-US" sz="2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、荒僻</a:t>
              </a:r>
              <a:r>
                <a:rPr lang="en-US" altLang="zh-TW" sz="2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……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35" name="群組 34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37" name="圖片 3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38" name="群組 37"/>
              <p:cNvGrpSpPr/>
              <p:nvPr/>
            </p:nvGrpSpPr>
            <p:grpSpPr>
              <a:xfrm>
                <a:off x="843906" y="3460856"/>
                <a:ext cx="2261706" cy="1124025"/>
                <a:chOff x="843906" y="3549348"/>
                <a:chExt cx="2261706" cy="1124025"/>
              </a:xfrm>
            </p:grpSpPr>
            <p:sp>
              <p:nvSpPr>
                <p:cNvPr id="39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843906" y="3549348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</a:t>
                  </a:r>
                  <a:r>
                    <a:rPr kumimoji="0" lang="zh-TW" altLang="en-US" sz="2400" dirty="0">
                      <a:ea typeface="標楷體" panose="03000509000000000000" pitchFamily="65" charset="-120"/>
                    </a:rPr>
                    <a:t>幽</a:t>
                  </a: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」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36" name="文字方塊 35"/>
            <p:cNvSpPr txBox="1"/>
            <p:nvPr/>
          </p:nvSpPr>
          <p:spPr>
            <a:xfrm>
              <a:off x="764142" y="3848136"/>
              <a:ext cx="23860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幽靜、</a:t>
              </a:r>
              <a:r>
                <a:rPr lang="zh-TW" altLang="en-US" sz="2200" dirty="0">
                  <a:solidFill>
                    <a:schemeClr val="bg1"/>
                  </a:solidFill>
                  <a:ea typeface="標楷體" panose="03000509000000000000" pitchFamily="65" charset="-120"/>
                  <a:cs typeface="Times New Roman" panose="02020603050405020304" pitchFamily="18" charset="0"/>
                </a:rPr>
                <a:t>幽暗、 </a:t>
              </a:r>
              <a:endParaRPr lang="zh-TW" altLang="en-US" sz="2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幽</a:t>
              </a:r>
              <a:r>
                <a:rPr lang="zh-TW" altLang="en-US" sz="2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深</a:t>
              </a:r>
              <a:r>
                <a:rPr lang="en-US" altLang="zh-TW" sz="22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……</a:t>
              </a:r>
              <a:endParaRPr lang="en-US" altLang="zh-TW" sz="2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幽靜偏僻的地方</a:t>
              </a:r>
              <a:endParaRPr kumimoji="0"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3915409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chemeClr val="bg1"/>
                </a:solidFill>
                <a:ea typeface="標楷體" panose="03000509000000000000" pitchFamily="65" charset="-120"/>
              </a:rPr>
              <a:t>幽僻</a:t>
            </a:r>
            <a:endParaRPr lang="zh-TW" altLang="en-US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9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544059" y="2612384"/>
            <a:ext cx="8078873" cy="1508554"/>
            <a:chOff x="578863" y="1641296"/>
            <a:chExt cx="8078873" cy="1508554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8863" y="1641296"/>
              <a:ext cx="8078873" cy="1508554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919070" y="1925996"/>
              <a:ext cx="7420292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這是一條幽僻的路；白天也少人走，夜晚更加</a:t>
              </a:r>
              <a:r>
                <a:rPr lang="zh-TW" altLang="en-US" sz="36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寂寞</a:t>
              </a: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</a:p>
          </p:txBody>
        </p:sp>
      </p:grp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499678" y="4109573"/>
            <a:ext cx="6020867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幽靜偏僻的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小路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很少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人走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，你的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感覺如何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？有沒有類似的經歷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609600" indent="-609600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寂</a:t>
              </a:r>
              <a:r>
                <a:rPr lang="zh-TW" altLang="en-US" sz="4400" b="1" dirty="0">
                  <a:ea typeface="標楷體" panose="03000509000000000000" pitchFamily="65" charset="-120"/>
                </a:rPr>
                <a:t>寞</a:t>
              </a:r>
              <a:endParaRPr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6839121" y="97138"/>
            <a:ext cx="2052800" cy="2023533"/>
            <a:chOff x="6076382" y="127724"/>
            <a:chExt cx="1599762" cy="1576954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 flipV="1">
              <a:off x="6099190" y="127724"/>
              <a:ext cx="1576954" cy="1576954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6076382" y="525206"/>
              <a:ext cx="1599762" cy="10313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請同學仔細看看第二段第二句。</a:t>
              </a:r>
              <a:b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你能夠猜測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寂</a:t>
              </a:r>
              <a:r>
                <a:rPr lang="zh-TW" altLang="en-US" sz="2000" dirty="0">
                  <a:solidFill>
                    <a:srgbClr val="FF0000"/>
                  </a:solidFill>
                  <a:ea typeface="標楷體" panose="03000509000000000000" pitchFamily="65" charset="-120"/>
                </a:rPr>
                <a:t>寞</a:t>
              </a: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782559" y="4133549"/>
            <a:ext cx="1397151" cy="826122"/>
            <a:chOff x="778241" y="1784736"/>
            <a:chExt cx="2105635" cy="1245042"/>
          </a:xfrm>
        </p:grpSpPr>
        <p:pic>
          <p:nvPicPr>
            <p:cNvPr id="29" name="圖片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914914" y="5428259"/>
            <a:ext cx="7555802" cy="1158240"/>
            <a:chOff x="914914" y="5428259"/>
            <a:chExt cx="7555802" cy="1158240"/>
          </a:xfrm>
        </p:grpSpPr>
        <p:grpSp>
          <p:nvGrpSpPr>
            <p:cNvPr id="14" name="群組 13"/>
            <p:cNvGrpSpPr/>
            <p:nvPr/>
          </p:nvGrpSpPr>
          <p:grpSpPr>
            <a:xfrm>
              <a:off x="5230579" y="5428259"/>
              <a:ext cx="3240137" cy="1158240"/>
              <a:chOff x="778828" y="5440265"/>
              <a:chExt cx="3240137" cy="1158240"/>
            </a:xfrm>
          </p:grpSpPr>
          <p:pic>
            <p:nvPicPr>
              <p:cNvPr id="13" name="圖片 1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8" y="5440265"/>
                <a:ext cx="3240137" cy="1158240"/>
              </a:xfrm>
              <a:prstGeom prst="rect">
                <a:avLst/>
              </a:prstGeom>
            </p:spPr>
          </p:pic>
          <p:sp>
            <p:nvSpPr>
              <p:cNvPr id="9" name="矩形 8"/>
              <p:cNvSpPr/>
              <p:nvPr/>
            </p:nvSpPr>
            <p:spPr>
              <a:xfrm>
                <a:off x="1152401" y="5696219"/>
                <a:ext cx="249299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6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孤單、冷清</a:t>
                </a:r>
                <a:endParaRPr lang="zh-HK" altLang="en-US" sz="36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914914" y="5684215"/>
              <a:ext cx="341632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6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600" b="1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寂寞</a:t>
              </a:r>
              <a:r>
                <a:rPr lang="zh-TW" altLang="en-US" sz="36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6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36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endParaRPr lang="zh-HK" altLang="en-US" sz="3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1" name="圖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03168" y="5899108"/>
              <a:ext cx="578710" cy="216542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1102529" y="1866618"/>
            <a:ext cx="573659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我們再看看此字的前後句子意思，你可以推測到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寂寞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的意思嗎？</a:t>
            </a:r>
          </a:p>
        </p:txBody>
      </p:sp>
    </p:spTree>
    <p:extLst>
      <p:ext uri="{BB962C8B-B14F-4D97-AF65-F5344CB8AC3E}">
        <p14:creationId xmlns:p14="http://schemas.microsoft.com/office/powerpoint/2010/main" val="28069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307638" y="5010072"/>
            <a:ext cx="6472478" cy="783917"/>
            <a:chOff x="1307638" y="5010072"/>
            <a:chExt cx="6472478" cy="783917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7638" y="5010072"/>
              <a:ext cx="6472478" cy="783917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1473341" y="5175058"/>
              <a:ext cx="6306775" cy="4370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荷塘四面，長著許多樹，</a:t>
              </a:r>
              <a:r>
                <a:rPr lang="zh-TW" altLang="en-US" sz="2800" dirty="0">
                  <a:solidFill>
                    <a:schemeClr val="accent6">
                      <a:lumMod val="7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蓊蓊鬱鬱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的。</a:t>
              </a: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3484230" y="1853403"/>
              <a:ext cx="244169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609600" indent="-609600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蓊蓊鬱鬱</a:t>
              </a:r>
              <a:endParaRPr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0" name="群組 59"/>
          <p:cNvGrpSpPr/>
          <p:nvPr/>
        </p:nvGrpSpPr>
        <p:grpSpPr>
          <a:xfrm>
            <a:off x="6145933" y="1830478"/>
            <a:ext cx="1548581" cy="588076"/>
            <a:chOff x="1216468" y="2724862"/>
            <a:chExt cx="1548581" cy="588076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62" name="矩形 61"/>
            <p:cNvSpPr/>
            <p:nvPr/>
          </p:nvSpPr>
          <p:spPr>
            <a:xfrm>
              <a:off x="1327818" y="2724862"/>
              <a:ext cx="13258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艸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2133411" y="3166903"/>
            <a:ext cx="3082824" cy="523220"/>
            <a:chOff x="2133411" y="3166903"/>
            <a:chExt cx="3082824" cy="523220"/>
          </a:xfrm>
        </p:grpSpPr>
        <p:sp>
          <p:nvSpPr>
            <p:cNvPr id="68" name="矩形 14"/>
            <p:cNvSpPr/>
            <p:nvPr/>
          </p:nvSpPr>
          <p:spPr>
            <a:xfrm>
              <a:off x="2858424" y="3166903"/>
              <a:ext cx="23578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植物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有關</a:t>
              </a:r>
              <a:r>
                <a:rPr lang="zh-TW" altLang="en-US" sz="2800" dirty="0">
                  <a:ea typeface="標楷體" panose="03000509000000000000" pitchFamily="65" charset="-120"/>
                </a:rPr>
                <a:t>的</a:t>
              </a:r>
              <a:endPara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69" name="圖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33411" y="3344891"/>
              <a:ext cx="578710" cy="216542"/>
            </a:xfrm>
            <a:prstGeom prst="rect">
              <a:avLst/>
            </a:prstGeom>
          </p:spPr>
        </p:pic>
      </p:grpSp>
      <p:sp>
        <p:nvSpPr>
          <p:cNvPr id="70" name="Rectangle 3"/>
          <p:cNvSpPr txBox="1">
            <a:spLocks noChangeArrowheads="1"/>
          </p:cNvSpPr>
          <p:nvPr/>
        </p:nvSpPr>
        <p:spPr>
          <a:xfrm>
            <a:off x="1554479" y="1870029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dirty="0" smtClean="0">
                <a:ea typeface="標楷體" panose="03000509000000000000" pitchFamily="65" charset="-120"/>
              </a:rPr>
              <a:t>1.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蓊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dirty="0">
                <a:ea typeface="標楷體" panose="03000509000000000000" pitchFamily="65" charset="-120"/>
              </a:rPr>
              <a:t>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1" name="群組 70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72" name="圖片 7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73" name="矩形 72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74" name="矩形 73"/>
          <p:cNvSpPr/>
          <p:nvPr/>
        </p:nvSpPr>
        <p:spPr>
          <a:xfrm>
            <a:off x="1554480" y="2598051"/>
            <a:ext cx="6367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>
                <a:ea typeface="標楷體" panose="03000509000000000000" pitchFamily="65" charset="-120"/>
              </a:rPr>
              <a:t>2.  </a:t>
            </a:r>
            <a:r>
              <a:rPr lang="zh-TW" altLang="en-US" sz="2800" dirty="0">
                <a:ea typeface="標楷體" panose="03000509000000000000" pitchFamily="65" charset="-120"/>
              </a:rPr>
              <a:t>從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艸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蓊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字與甚麼有關？</a:t>
            </a:r>
          </a:p>
        </p:txBody>
      </p:sp>
      <p:pic>
        <p:nvPicPr>
          <p:cNvPr id="75" name="圖片 7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757" y="3657214"/>
            <a:ext cx="7200000" cy="360523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919431" y="5873565"/>
            <a:ext cx="6752914" cy="997323"/>
            <a:chOff x="919431" y="5873565"/>
            <a:chExt cx="6752914" cy="997323"/>
          </a:xfrm>
        </p:grpSpPr>
        <p:grpSp>
          <p:nvGrpSpPr>
            <p:cNvPr id="49" name="群組 48"/>
            <p:cNvGrpSpPr/>
            <p:nvPr/>
          </p:nvGrpSpPr>
          <p:grpSpPr>
            <a:xfrm>
              <a:off x="5563346" y="5873565"/>
              <a:ext cx="2108999" cy="997323"/>
              <a:chOff x="959203" y="5565659"/>
              <a:chExt cx="2269127" cy="997323"/>
            </a:xfrm>
          </p:grpSpPr>
          <p:pic>
            <p:nvPicPr>
              <p:cNvPr id="50" name="圖片 4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203" y="5565659"/>
                <a:ext cx="2269127" cy="997323"/>
              </a:xfrm>
              <a:prstGeom prst="rect">
                <a:avLst/>
              </a:prstGeom>
            </p:spPr>
          </p:pic>
          <p:sp>
            <p:nvSpPr>
              <p:cNvPr id="51" name="矩形 50"/>
              <p:cNvSpPr/>
              <p:nvPr/>
            </p:nvSpPr>
            <p:spPr>
              <a:xfrm>
                <a:off x="1180694" y="5764182"/>
                <a:ext cx="182614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樹</a:t>
                </a:r>
                <a:r>
                  <a:rPr lang="zh-TW" altLang="en-US" sz="32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木</a:t>
                </a: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茂盛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919431" y="6079837"/>
              <a:ext cx="387798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蓊蓊鬱鬱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」的意思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79" name="圖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1599" y="6263953"/>
              <a:ext cx="578710" cy="216542"/>
            </a:xfrm>
            <a:prstGeom prst="rect">
              <a:avLst/>
            </a:prstGeom>
          </p:spPr>
        </p:pic>
      </p:grpSp>
      <p:grpSp>
        <p:nvGrpSpPr>
          <p:cNvPr id="5" name="群組 4"/>
          <p:cNvGrpSpPr/>
          <p:nvPr/>
        </p:nvGrpSpPr>
        <p:grpSpPr>
          <a:xfrm>
            <a:off x="187808" y="3785053"/>
            <a:ext cx="8289218" cy="1109854"/>
            <a:chOff x="187808" y="3785053"/>
            <a:chExt cx="8289218" cy="1109854"/>
          </a:xfrm>
        </p:grpSpPr>
        <p:grpSp>
          <p:nvGrpSpPr>
            <p:cNvPr id="76" name="群組 75"/>
            <p:cNvGrpSpPr/>
            <p:nvPr/>
          </p:nvGrpSpPr>
          <p:grpSpPr>
            <a:xfrm>
              <a:off x="187808" y="3785053"/>
              <a:ext cx="1397151" cy="826122"/>
              <a:chOff x="778241" y="1784736"/>
              <a:chExt cx="2105635" cy="1245042"/>
            </a:xfrm>
          </p:grpSpPr>
          <p:pic>
            <p:nvPicPr>
              <p:cNvPr id="77" name="圖片 7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78" name="矩形 77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  <p:sp>
          <p:nvSpPr>
            <p:cNvPr id="80" name="矩形 2"/>
            <p:cNvSpPr/>
            <p:nvPr/>
          </p:nvSpPr>
          <p:spPr>
            <a:xfrm>
              <a:off x="1584489" y="4026977"/>
              <a:ext cx="6892537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我們再看看此字的前後句子意思，你可以推測到</a:t>
              </a:r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800" dirty="0">
                  <a:solidFill>
                    <a:schemeClr val="accent6">
                      <a:lumMod val="5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蓊蓊鬱鬱</a:t>
              </a:r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30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群組 26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陰森森</a:t>
              </a:r>
            </a:p>
          </p:txBody>
        </p:sp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4876050" y="3007096"/>
            <a:ext cx="4188646" cy="4489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8025" indent="-1978025">
              <a:buNone/>
            </a:pP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森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dirty="0">
                <a:ea typeface="標楷體" panose="03000509000000000000" pitchFamily="65" charset="-120"/>
              </a:rPr>
              <a:t>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4" name="群組 43"/>
          <p:cNvGrpSpPr/>
          <p:nvPr/>
        </p:nvGrpSpPr>
        <p:grpSpPr>
          <a:xfrm>
            <a:off x="204975" y="2821426"/>
            <a:ext cx="3756911" cy="3563919"/>
            <a:chOff x="86740" y="2670028"/>
            <a:chExt cx="4288361" cy="4068069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46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陰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7" name="Text Box 15"/>
          <p:cNvSpPr txBox="1">
            <a:spLocks noChangeArrowheads="1"/>
          </p:cNvSpPr>
          <p:nvPr/>
        </p:nvSpPr>
        <p:spPr bwMode="auto">
          <a:xfrm>
            <a:off x="2325646" y="316267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陰暗</a:t>
            </a: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2755084" y="453124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陰濕</a:t>
            </a:r>
          </a:p>
        </p:txBody>
      </p:sp>
      <p:sp>
        <p:nvSpPr>
          <p:cNvPr id="49" name="Text Box 17"/>
          <p:cNvSpPr txBox="1">
            <a:spLocks noChangeArrowheads="1"/>
          </p:cNvSpPr>
          <p:nvPr/>
        </p:nvSpPr>
        <p:spPr bwMode="auto">
          <a:xfrm>
            <a:off x="1561068" y="534709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陰涼</a:t>
            </a:r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262844" y="4531244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陰謀</a:t>
            </a: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910021" y="315920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陰影</a:t>
            </a:r>
          </a:p>
        </p:txBody>
      </p:sp>
      <p:grpSp>
        <p:nvGrpSpPr>
          <p:cNvPr id="52" name="群組 51"/>
          <p:cNvGrpSpPr/>
          <p:nvPr/>
        </p:nvGrpSpPr>
        <p:grpSpPr>
          <a:xfrm>
            <a:off x="412370" y="1778118"/>
            <a:ext cx="2002700" cy="2301744"/>
            <a:chOff x="953967" y="1521870"/>
            <a:chExt cx="2286000" cy="2627346"/>
          </a:xfrm>
        </p:grpSpPr>
        <p:sp>
          <p:nvSpPr>
            <p:cNvPr id="53" name="橢圓 52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4" name="肘形接點 53"/>
            <p:cNvCxnSpPr>
              <a:stCxn id="53" idx="0"/>
              <a:endCxn id="55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陰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75" name="群組 74"/>
          <p:cNvGrpSpPr/>
          <p:nvPr/>
        </p:nvGrpSpPr>
        <p:grpSpPr>
          <a:xfrm>
            <a:off x="4019755" y="2220065"/>
            <a:ext cx="1397151" cy="826122"/>
            <a:chOff x="778241" y="1784736"/>
            <a:chExt cx="2105635" cy="1245042"/>
          </a:xfrm>
        </p:grpSpPr>
        <p:pic>
          <p:nvPicPr>
            <p:cNvPr id="81" name="圖片 8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82" name="矩形 81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grpSp>
        <p:nvGrpSpPr>
          <p:cNvPr id="83" name="群組 82"/>
          <p:cNvGrpSpPr/>
          <p:nvPr/>
        </p:nvGrpSpPr>
        <p:grpSpPr>
          <a:xfrm>
            <a:off x="5401962" y="3566216"/>
            <a:ext cx="1548581" cy="588076"/>
            <a:chOff x="1216468" y="2724862"/>
            <a:chExt cx="1548581" cy="588076"/>
          </a:xfrm>
        </p:grpSpPr>
        <p:pic>
          <p:nvPicPr>
            <p:cNvPr id="84" name="圖片 8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85" name="矩形 84"/>
            <p:cNvSpPr/>
            <p:nvPr/>
          </p:nvSpPr>
          <p:spPr>
            <a:xfrm>
              <a:off x="1327818" y="2724862"/>
              <a:ext cx="13258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木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2755084" y="5860677"/>
            <a:ext cx="6309612" cy="997323"/>
            <a:chOff x="2308978" y="5873565"/>
            <a:chExt cx="6309612" cy="997323"/>
          </a:xfrm>
        </p:grpSpPr>
        <p:grpSp>
          <p:nvGrpSpPr>
            <p:cNvPr id="32" name="群組 31"/>
            <p:cNvGrpSpPr/>
            <p:nvPr/>
          </p:nvGrpSpPr>
          <p:grpSpPr>
            <a:xfrm>
              <a:off x="5391552" y="5873565"/>
              <a:ext cx="3227038" cy="997323"/>
              <a:chOff x="774366" y="5565659"/>
              <a:chExt cx="3472054" cy="997323"/>
            </a:xfrm>
          </p:grpSpPr>
          <p:pic>
            <p:nvPicPr>
              <p:cNvPr id="35" name="圖片 3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203" y="5565659"/>
                <a:ext cx="3287217" cy="997323"/>
              </a:xfrm>
              <a:prstGeom prst="rect">
                <a:avLst/>
              </a:prstGeom>
            </p:spPr>
          </p:pic>
          <p:sp>
            <p:nvSpPr>
              <p:cNvPr id="36" name="矩形 35"/>
              <p:cNvSpPr/>
              <p:nvPr/>
            </p:nvSpPr>
            <p:spPr>
              <a:xfrm>
                <a:off x="774366" y="5764182"/>
                <a:ext cx="347205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3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很多樹木在一起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2308978" y="6079837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chemeClr val="accent6">
                      <a:lumMod val="7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森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」的意思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4" name="圖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55856" y="6263953"/>
              <a:ext cx="578710" cy="216542"/>
            </a:xfrm>
            <a:prstGeom prst="rect">
              <a:avLst/>
            </a:prstGeom>
          </p:spPr>
        </p:pic>
      </p:grpSp>
      <p:grpSp>
        <p:nvGrpSpPr>
          <p:cNvPr id="37" name="群組 36"/>
          <p:cNvGrpSpPr/>
          <p:nvPr/>
        </p:nvGrpSpPr>
        <p:grpSpPr>
          <a:xfrm>
            <a:off x="5428961" y="5085488"/>
            <a:ext cx="3082824" cy="523220"/>
            <a:chOff x="2133411" y="3166903"/>
            <a:chExt cx="3082824" cy="523220"/>
          </a:xfrm>
        </p:grpSpPr>
        <p:sp>
          <p:nvSpPr>
            <p:cNvPr id="38" name="矩形 14"/>
            <p:cNvSpPr/>
            <p:nvPr/>
          </p:nvSpPr>
          <p:spPr>
            <a:xfrm>
              <a:off x="2858424" y="3166903"/>
              <a:ext cx="23578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與樹木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有關</a:t>
              </a:r>
              <a:endPara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9" name="圖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33411" y="3344891"/>
              <a:ext cx="578710" cy="216542"/>
            </a:xfrm>
            <a:prstGeom prst="rect">
              <a:avLst/>
            </a:prstGeom>
          </p:spPr>
        </p:pic>
      </p:grpSp>
      <p:sp>
        <p:nvSpPr>
          <p:cNvPr id="40" name="矩形 39"/>
          <p:cNvSpPr/>
          <p:nvPr/>
        </p:nvSpPr>
        <p:spPr>
          <a:xfrm>
            <a:off x="4876050" y="4150383"/>
            <a:ext cx="42679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800" dirty="0" smtClean="0">
                <a:ea typeface="標楷體" panose="03000509000000000000" pitchFamily="65" charset="-120"/>
              </a:rPr>
              <a:t>從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木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b="1" dirty="0" smtClean="0">
                <a:solidFill>
                  <a:srgbClr val="8DA97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森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字與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甚麼有關？</a:t>
            </a:r>
          </a:p>
        </p:txBody>
      </p:sp>
    </p:spTree>
    <p:extLst>
      <p:ext uri="{BB962C8B-B14F-4D97-AF65-F5344CB8AC3E}">
        <p14:creationId xmlns:p14="http://schemas.microsoft.com/office/powerpoint/2010/main" val="68595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7" grpId="0"/>
      <p:bldP spid="48" grpId="0"/>
      <p:bldP spid="49" grpId="0"/>
      <p:bldP spid="50" grpId="0"/>
      <p:bldP spid="51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7" y="2164039"/>
            <a:ext cx="6849881" cy="2529922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3777855" y="1901980"/>
              <a:ext cx="187743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陰森森</a:t>
              </a:r>
            </a:p>
          </p:txBody>
        </p:sp>
      </p:grp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219655" y="2255285"/>
            <a:ext cx="4531605" cy="60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陰森森的意思是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3720830" y="3593120"/>
            <a:ext cx="3075089" cy="1029762"/>
            <a:chOff x="4546300" y="3404701"/>
            <a:chExt cx="3832073" cy="1283255"/>
          </a:xfrm>
        </p:grpSpPr>
        <p:grpSp>
          <p:nvGrpSpPr>
            <p:cNvPr id="30" name="群組 29"/>
            <p:cNvGrpSpPr/>
            <p:nvPr/>
          </p:nvGrpSpPr>
          <p:grpSpPr>
            <a:xfrm>
              <a:off x="4546300" y="3404701"/>
              <a:ext cx="3832073" cy="1283255"/>
              <a:chOff x="4577830" y="3404701"/>
              <a:chExt cx="3832073" cy="1283255"/>
            </a:xfrm>
          </p:grpSpPr>
          <p:pic>
            <p:nvPicPr>
              <p:cNvPr id="32" name="圖片 3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3" name="Rectangle 8"/>
              <p:cNvSpPr>
                <a:spLocks noChangeArrowheads="1"/>
              </p:cNvSpPr>
              <p:nvPr/>
            </p:nvSpPr>
            <p:spPr bwMode="auto">
              <a:xfrm>
                <a:off x="5906069" y="3513291"/>
                <a:ext cx="2503834" cy="495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「森</a:t>
                </a:r>
                <a:r>
                  <a:rPr lang="zh-TW" altLang="en-US" sz="20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  <a:endParaRPr kumimoji="0" lang="zh-TW" altLang="en-US" sz="2000" dirty="0">
                  <a:latin typeface="Candara" panose="020E0502030303020204" pitchFamily="34" charset="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31" name="文字方塊 30"/>
            <p:cNvSpPr txBox="1"/>
            <p:nvPr/>
          </p:nvSpPr>
          <p:spPr>
            <a:xfrm>
              <a:off x="6047366" y="4015452"/>
              <a:ext cx="2158177" cy="575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森林</a:t>
              </a:r>
              <a:endParaRPr lang="zh-TW" altLang="en-US" sz="2400" dirty="0">
                <a:solidFill>
                  <a:schemeClr val="bg1"/>
                </a:solidFill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165447" y="3593120"/>
            <a:ext cx="3067682" cy="1029762"/>
            <a:chOff x="728137" y="3404701"/>
            <a:chExt cx="3822843" cy="1283255"/>
          </a:xfrm>
        </p:grpSpPr>
        <p:grpSp>
          <p:nvGrpSpPr>
            <p:cNvPr id="35" name="群組 34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37" name="圖片 3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38" name="群組 37"/>
              <p:cNvGrpSpPr/>
              <p:nvPr/>
            </p:nvGrpSpPr>
            <p:grpSpPr>
              <a:xfrm>
                <a:off x="847334" y="3404701"/>
                <a:ext cx="2261706" cy="1180180"/>
                <a:chOff x="847334" y="3493193"/>
                <a:chExt cx="2261706" cy="1180180"/>
              </a:xfrm>
            </p:grpSpPr>
            <p:sp>
              <p:nvSpPr>
                <p:cNvPr id="39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847334" y="3493193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0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「陰」</a:t>
                  </a:r>
                  <a:r>
                    <a:rPr kumimoji="0" lang="zh-TW" altLang="en-US" sz="20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36" name="文字方塊 35"/>
            <p:cNvSpPr txBox="1"/>
            <p:nvPr/>
          </p:nvSpPr>
          <p:spPr>
            <a:xfrm>
              <a:off x="777549" y="3798611"/>
              <a:ext cx="2386050" cy="882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20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陰暗、陰濕、陰涼</a:t>
              </a: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40619" y="4834165"/>
            <a:ext cx="6849883" cy="1750260"/>
            <a:chOff x="720589" y="4584881"/>
            <a:chExt cx="7726450" cy="1974238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1650680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8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陰暗的森林</a:t>
              </a:r>
              <a:r>
                <a:rPr lang="zh-TW" altLang="en-US" sz="2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，引伸為</a:t>
              </a:r>
              <a:r>
                <a:rPr lang="zh-TW" altLang="en-US" sz="2800" b="1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可怕</a:t>
              </a:r>
              <a:r>
                <a:rPr lang="zh-TW" altLang="en-US" sz="2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的意思</a:t>
              </a:r>
              <a:endParaRPr lang="zh-TW" altLang="en-US" sz="2800" dirty="0">
                <a:solidFill>
                  <a:schemeClr val="bg1"/>
                </a:solidFill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2357447" y="3703769"/>
            <a:ext cx="22413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陰森森</a:t>
            </a:r>
          </a:p>
        </p:txBody>
      </p:sp>
      <p:pic>
        <p:nvPicPr>
          <p:cNvPr id="45" name="圖片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187" y="3270577"/>
            <a:ext cx="2364200" cy="331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3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292915" y="2931559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第三段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027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群組 32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4339680" y="1901980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踱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endParaRPr>
            </a:p>
          </p:txBody>
        </p:sp>
      </p:grpSp>
      <p:sp>
        <p:nvSpPr>
          <p:cNvPr id="48" name="Rectangle 3"/>
          <p:cNvSpPr txBox="1">
            <a:spLocks noChangeArrowheads="1"/>
          </p:cNvSpPr>
          <p:nvPr/>
        </p:nvSpPr>
        <p:spPr>
          <a:xfrm>
            <a:off x="1554479" y="1870029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sz="2400" dirty="0" smtClean="0">
                <a:ea typeface="標楷體" panose="03000509000000000000" pitchFamily="65" charset="-120"/>
              </a:rPr>
              <a:t>1.</a:t>
            </a:r>
            <a:r>
              <a:rPr lang="en-US" altLang="zh-TW" sz="2400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踱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9" name="群組 48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54" name="矩形 53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55" name="矩形 54"/>
          <p:cNvSpPr/>
          <p:nvPr/>
        </p:nvSpPr>
        <p:spPr>
          <a:xfrm>
            <a:off x="1554479" y="2386478"/>
            <a:ext cx="5718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足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」可以推測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踱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甚麼有關？</a:t>
            </a:r>
          </a:p>
        </p:txBody>
      </p:sp>
      <p:grpSp>
        <p:nvGrpSpPr>
          <p:cNvPr id="56" name="群組 55"/>
          <p:cNvGrpSpPr/>
          <p:nvPr/>
        </p:nvGrpSpPr>
        <p:grpSpPr>
          <a:xfrm>
            <a:off x="1676400" y="2860146"/>
            <a:ext cx="3450193" cy="461665"/>
            <a:chOff x="1708554" y="3457430"/>
            <a:chExt cx="3398135" cy="461665"/>
          </a:xfrm>
        </p:grpSpPr>
        <p:sp>
          <p:nvSpPr>
            <p:cNvPr id="60" name="矩形 59"/>
            <p:cNvSpPr/>
            <p:nvPr/>
          </p:nvSpPr>
          <p:spPr>
            <a:xfrm>
              <a:off x="2432559" y="3457430"/>
              <a:ext cx="26741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zh-HK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腳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有關</a:t>
              </a:r>
              <a:endPara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grpSp>
        <p:nvGrpSpPr>
          <p:cNvPr id="62" name="群組 61"/>
          <p:cNvGrpSpPr/>
          <p:nvPr/>
        </p:nvGrpSpPr>
        <p:grpSpPr>
          <a:xfrm>
            <a:off x="6861649" y="1221417"/>
            <a:ext cx="2486571" cy="2486571"/>
            <a:chOff x="6776190" y="73825"/>
            <a:chExt cx="2486571" cy="2486571"/>
          </a:xfrm>
        </p:grpSpPr>
        <p:pic>
          <p:nvPicPr>
            <p:cNvPr id="63" name="圖片 6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190" y="73825"/>
              <a:ext cx="2486571" cy="2486571"/>
            </a:xfrm>
            <a:prstGeom prst="rect">
              <a:avLst/>
            </a:prstGeom>
          </p:spPr>
        </p:pic>
        <p:pic>
          <p:nvPicPr>
            <p:cNvPr id="64" name="圖片 6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1175" y="657378"/>
              <a:ext cx="822892" cy="1420251"/>
            </a:xfrm>
            <a:prstGeom prst="rect">
              <a:avLst/>
            </a:prstGeom>
          </p:spPr>
        </p:pic>
      </p:grpSp>
      <p:pic>
        <p:nvPicPr>
          <p:cNvPr id="65" name="圖片 6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258998"/>
            <a:ext cx="7200000" cy="360523"/>
          </a:xfrm>
          <a:prstGeom prst="rect">
            <a:avLst/>
          </a:prstGeom>
        </p:spPr>
      </p:pic>
      <p:grpSp>
        <p:nvGrpSpPr>
          <p:cNvPr id="69" name="群組 68"/>
          <p:cNvGrpSpPr/>
          <p:nvPr/>
        </p:nvGrpSpPr>
        <p:grpSpPr>
          <a:xfrm>
            <a:off x="5591294" y="67744"/>
            <a:ext cx="2288959" cy="1836654"/>
            <a:chOff x="4097699" y="537021"/>
            <a:chExt cx="2288959" cy="1836654"/>
          </a:xfrm>
        </p:grpSpPr>
        <p:pic>
          <p:nvPicPr>
            <p:cNvPr id="70" name="圖片 6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9999" y="537021"/>
              <a:ext cx="1836654" cy="1836654"/>
            </a:xfrm>
            <a:prstGeom prst="rect">
              <a:avLst/>
            </a:prstGeom>
          </p:spPr>
        </p:pic>
        <p:sp>
          <p:nvSpPr>
            <p:cNvPr id="71" name="矩形 70"/>
            <p:cNvSpPr/>
            <p:nvPr/>
          </p:nvSpPr>
          <p:spPr>
            <a:xfrm>
              <a:off x="4097699" y="1021033"/>
              <a:ext cx="228895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你認識這個古字嗎？</a:t>
              </a:r>
              <a:endParaRPr lang="en-US" altLang="zh-TW" sz="14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請描述一下這圖像。</a:t>
              </a:r>
            </a:p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試猜測這個字的意思</a:t>
              </a: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endParaRPr lang="en-US" altLang="zh-TW" sz="1400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並</a:t>
              </a: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讀出此字。</a:t>
              </a:r>
              <a:endParaRPr lang="en-US" altLang="zh-TW" sz="14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5" name="Text Box 7"/>
          <p:cNvSpPr txBox="1">
            <a:spLocks noChangeArrowheads="1"/>
          </p:cNvSpPr>
          <p:nvPr/>
        </p:nvSpPr>
        <p:spPr bwMode="auto">
          <a:xfrm>
            <a:off x="1584960" y="5284132"/>
            <a:ext cx="6672601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當你背著手走路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，這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時你會是慢慢走著，還是快快走呢？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187809" y="3550005"/>
            <a:ext cx="8069752" cy="1695951"/>
            <a:chOff x="187809" y="3550005"/>
            <a:chExt cx="8069752" cy="1695951"/>
          </a:xfrm>
        </p:grpSpPr>
        <p:grpSp>
          <p:nvGrpSpPr>
            <p:cNvPr id="66" name="群組 65"/>
            <p:cNvGrpSpPr/>
            <p:nvPr/>
          </p:nvGrpSpPr>
          <p:grpSpPr>
            <a:xfrm>
              <a:off x="1702030" y="4381784"/>
              <a:ext cx="5863772" cy="864172"/>
              <a:chOff x="244954" y="1641296"/>
              <a:chExt cx="5863772" cy="962266"/>
            </a:xfrm>
          </p:grpSpPr>
          <p:pic>
            <p:nvPicPr>
              <p:cNvPr id="67" name="圖片 6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4954" y="1641296"/>
                <a:ext cx="5762931" cy="962266"/>
              </a:xfrm>
              <a:prstGeom prst="rect">
                <a:avLst/>
              </a:prstGeom>
            </p:spPr>
          </p:pic>
          <p:sp>
            <p:nvSpPr>
              <p:cNvPr id="68" name="矩形 67"/>
              <p:cNvSpPr/>
              <p:nvPr/>
            </p:nvSpPr>
            <p:spPr>
              <a:xfrm>
                <a:off x="660818" y="1879102"/>
                <a:ext cx="5447908" cy="486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TW" altLang="en-US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路上只我一個人，背著手</a:t>
                </a:r>
                <a:r>
                  <a:rPr lang="zh-TW" altLang="en-US" sz="2800" dirty="0">
                    <a:solidFill>
                      <a:srgbClr val="7030A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踱</a:t>
                </a:r>
                <a:r>
                  <a:rPr lang="zh-TW" altLang="en-US" sz="28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著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。</a:t>
                </a: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grpSp>
          <p:nvGrpSpPr>
            <p:cNvPr id="72" name="群組 71"/>
            <p:cNvGrpSpPr/>
            <p:nvPr/>
          </p:nvGrpSpPr>
          <p:grpSpPr>
            <a:xfrm>
              <a:off x="187809" y="3550005"/>
              <a:ext cx="1397151" cy="826122"/>
              <a:chOff x="778241" y="1784736"/>
              <a:chExt cx="2105635" cy="1245042"/>
            </a:xfrm>
          </p:grpSpPr>
          <p:pic>
            <p:nvPicPr>
              <p:cNvPr id="73" name="圖片 7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74" name="矩形 73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  <p:sp>
          <p:nvSpPr>
            <p:cNvPr id="76" name="Text Box 7"/>
            <p:cNvSpPr txBox="1">
              <a:spLocks noChangeArrowheads="1"/>
            </p:cNvSpPr>
            <p:nvPr/>
          </p:nvSpPr>
          <p:spPr bwMode="auto">
            <a:xfrm>
              <a:off x="1543665" y="3620519"/>
              <a:ext cx="6713896" cy="757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我們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再看看此字的前後句子意思，你可以推測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到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踱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</a:p>
          </p:txBody>
        </p:sp>
      </p:grpSp>
      <p:sp>
        <p:nvSpPr>
          <p:cNvPr id="77" name="矩形 76"/>
          <p:cNvSpPr/>
          <p:nvPr/>
        </p:nvSpPr>
        <p:spPr>
          <a:xfrm>
            <a:off x="1175082" y="6181135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32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踱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HK" altLang="en-US" sz="3200" dirty="0"/>
          </a:p>
        </p:txBody>
      </p:sp>
      <p:grpSp>
        <p:nvGrpSpPr>
          <p:cNvPr id="78" name="群組 77"/>
          <p:cNvGrpSpPr/>
          <p:nvPr/>
        </p:nvGrpSpPr>
        <p:grpSpPr>
          <a:xfrm>
            <a:off x="5410466" y="5830359"/>
            <a:ext cx="2484693" cy="1158240"/>
            <a:chOff x="2004904" y="5440265"/>
            <a:chExt cx="2484693" cy="1158240"/>
          </a:xfrm>
        </p:grpSpPr>
        <p:pic>
          <p:nvPicPr>
            <p:cNvPr id="79" name="圖片 7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4904" y="5440265"/>
              <a:ext cx="2484693" cy="1158240"/>
            </a:xfrm>
            <a:prstGeom prst="rect">
              <a:avLst/>
            </a:prstGeom>
          </p:spPr>
        </p:pic>
        <p:sp>
          <p:nvSpPr>
            <p:cNvPr id="80" name="矩形 79"/>
            <p:cNvSpPr/>
            <p:nvPr/>
          </p:nvSpPr>
          <p:spPr>
            <a:xfrm>
              <a:off x="2436771" y="5752493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慢慢地走</a:t>
              </a:r>
            </a:p>
          </p:txBody>
        </p:sp>
      </p:grpSp>
      <p:pic>
        <p:nvPicPr>
          <p:cNvPr id="81" name="圖片 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6468" y="6347405"/>
            <a:ext cx="578710" cy="216542"/>
          </a:xfrm>
          <a:prstGeom prst="rect">
            <a:avLst/>
          </a:prstGeom>
        </p:spPr>
      </p:pic>
      <p:grpSp>
        <p:nvGrpSpPr>
          <p:cNvPr id="35" name="群組 34"/>
          <p:cNvGrpSpPr/>
          <p:nvPr/>
        </p:nvGrpSpPr>
        <p:grpSpPr>
          <a:xfrm>
            <a:off x="5313068" y="1794267"/>
            <a:ext cx="1548581" cy="588076"/>
            <a:chOff x="1216468" y="2724862"/>
            <a:chExt cx="1548581" cy="588076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1327818" y="2724862"/>
              <a:ext cx="13258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dirty="0">
                  <a:solidFill>
                    <a:srgbClr val="FF0000"/>
                  </a:solidFill>
                  <a:ea typeface="標楷體" panose="03000509000000000000" pitchFamily="65" charset="-120"/>
                </a:rPr>
                <a:t>足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54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5" grpId="0"/>
      <p:bldP spid="75" grpId="0"/>
      <p:bldP spid="7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群組 32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蒼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蒼天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蒼海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7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蒼老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蒼蠅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蒼白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0" name="群組 49"/>
          <p:cNvGrpSpPr/>
          <p:nvPr/>
        </p:nvGrpSpPr>
        <p:grpSpPr>
          <a:xfrm>
            <a:off x="955014" y="53875"/>
            <a:ext cx="7184863" cy="1489166"/>
            <a:chOff x="959661" y="0"/>
            <a:chExt cx="7184863" cy="1489166"/>
          </a:xfrm>
        </p:grpSpPr>
        <p:pic>
          <p:nvPicPr>
            <p:cNvPr id="51" name="圖片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58" name="矩形 57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蒼茫</a:t>
              </a:r>
            </a:p>
          </p:txBody>
        </p:sp>
      </p:grpSp>
      <p:grpSp>
        <p:nvGrpSpPr>
          <p:cNvPr id="59" name="群組 58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60" name="橢圓 59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61" name="肘形接點 60"/>
            <p:cNvCxnSpPr>
              <a:stCxn id="60" idx="0"/>
              <a:endCxn id="62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61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蒼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4" name="群組 63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6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/>
              <a:r>
                <a:rPr lang="zh-TW" altLang="en-US" sz="5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茫</a:t>
              </a:r>
            </a:p>
          </p:txBody>
        </p:sp>
      </p:grpSp>
      <p:sp>
        <p:nvSpPr>
          <p:cNvPr id="67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迷茫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7632543" y="4445388"/>
            <a:ext cx="109445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茫茫大海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9" name="Text Box 17"/>
          <p:cNvSpPr txBox="1">
            <a:spLocks noChangeArrowheads="1"/>
          </p:cNvSpPr>
          <p:nvPr/>
        </p:nvSpPr>
        <p:spPr bwMode="auto">
          <a:xfrm>
            <a:off x="6211773" y="5347127"/>
            <a:ext cx="119251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人海茫茫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0" name="Text Box 18"/>
          <p:cNvSpPr txBox="1">
            <a:spLocks noChangeArrowheads="1"/>
          </p:cNvSpPr>
          <p:nvPr/>
        </p:nvSpPr>
        <p:spPr bwMode="auto">
          <a:xfrm>
            <a:off x="4894276" y="4660832"/>
            <a:ext cx="13174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渺茫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茫然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2" name="群組 71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73" name="橢圓 72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4" name="肘形接點 73"/>
            <p:cNvCxnSpPr>
              <a:stCxn id="73" idx="0"/>
              <a:endCxn id="75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矩形 74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b="1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茫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584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6" grpId="0"/>
      <p:bldP spid="47" grpId="0"/>
      <p:bldP spid="48" grpId="0"/>
      <p:bldP spid="49" grpId="0"/>
      <p:bldP spid="67" grpId="0"/>
      <p:bldP spid="68" grpId="0"/>
      <p:bldP spid="69" grpId="0"/>
      <p:bldP spid="70" grpId="0"/>
      <p:bldP spid="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1446062" y="1197"/>
            <a:ext cx="6251876" cy="1759558"/>
            <a:chOff x="1579139" y="1588972"/>
            <a:chExt cx="6251876" cy="1759558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4059983" y="1901980"/>
              <a:ext cx="1313180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蒼茫</a:t>
              </a:r>
            </a:p>
            <a:p>
              <a:pPr algn="ctr"/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蒼茫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31" name="群組 30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32" name="群組 31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34" name="圖片 3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5" name="Rectangle 8"/>
              <p:cNvSpPr>
                <a:spLocks noChangeArrowheads="1"/>
              </p:cNvSpPr>
              <p:nvPr/>
            </p:nvSpPr>
            <p:spPr bwMode="auto">
              <a:xfrm>
                <a:off x="5954202" y="3422511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</a:t>
                </a:r>
                <a:r>
                  <a:rPr lang="zh-TW" altLang="en-US" sz="24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茫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</a:p>
            </p:txBody>
          </p:sp>
        </p:grpSp>
        <p:sp>
          <p:nvSpPr>
            <p:cNvPr id="33" name="文字方塊 32"/>
            <p:cNvSpPr txBox="1"/>
            <p:nvPr/>
          </p:nvSpPr>
          <p:spPr>
            <a:xfrm>
              <a:off x="6090814" y="3818194"/>
              <a:ext cx="2038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迷茫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/>
              </a:r>
              <a:b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</a:b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茫茫大海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……</a:t>
              </a: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37" name="群組 36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39" name="圖片 3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40" name="群組 39"/>
              <p:cNvGrpSpPr/>
              <p:nvPr/>
            </p:nvGrpSpPr>
            <p:grpSpPr>
              <a:xfrm>
                <a:off x="843906" y="3429000"/>
                <a:ext cx="2261706" cy="1155881"/>
                <a:chOff x="843906" y="3517492"/>
                <a:chExt cx="2261706" cy="1155881"/>
              </a:xfrm>
            </p:grpSpPr>
            <p:sp>
              <p:nvSpPr>
                <p:cNvPr id="41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843906" y="3517492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</a:t>
                  </a: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蒼</a:t>
                  </a: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」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38" name="文字方塊 37"/>
            <p:cNvSpPr txBox="1"/>
            <p:nvPr/>
          </p:nvSpPr>
          <p:spPr>
            <a:xfrm>
              <a:off x="827663" y="3818193"/>
              <a:ext cx="22423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HK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蒼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天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/>
              </a:r>
              <a:b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</a:b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蒼海</a:t>
              </a:r>
              <a:r>
                <a:rPr lang="en-US" altLang="zh-TW" sz="16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廣大的</a:t>
              </a:r>
              <a:r>
                <a:rPr lang="en-US" altLang="zh-TW" sz="16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)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……</a:t>
              </a:r>
              <a:endPara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廣大、</a:t>
              </a:r>
              <a:r>
                <a:rPr lang="zh-HK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迷茫</a:t>
              </a:r>
              <a:endPara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3915409" y="3665242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蒼茫</a:t>
            </a:r>
            <a:endParaRPr lang="zh-TW" altLang="en-US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837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群組 32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受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7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接受</a:t>
            </a: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受益</a:t>
            </a:r>
          </a:p>
        </p:txBody>
      </p:sp>
      <p:sp>
        <p:nvSpPr>
          <p:cNvPr id="47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受訪</a:t>
            </a:r>
          </a:p>
        </p:txBody>
      </p: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受傷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享受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0" name="群組 4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51" name="圖片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58" name="矩形 57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受用</a:t>
              </a:r>
            </a:p>
          </p:txBody>
        </p:sp>
      </p:grpSp>
      <p:grpSp>
        <p:nvGrpSpPr>
          <p:cNvPr id="59" name="群組 58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60" name="橢圓 59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61" name="肘形接點 60"/>
            <p:cNvCxnSpPr>
              <a:stCxn id="60" idx="0"/>
              <a:endCxn id="62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61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受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4" name="群組 63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6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用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7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利用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8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運用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9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用心</a:t>
            </a:r>
          </a:p>
        </p:txBody>
      </p:sp>
      <p:sp>
        <p:nvSpPr>
          <p:cNvPr id="70" name="Text Box 18"/>
          <p:cNvSpPr txBox="1">
            <a:spLocks noChangeArrowheads="1"/>
          </p:cNvSpPr>
          <p:nvPr/>
        </p:nvSpPr>
        <p:spPr bwMode="auto">
          <a:xfrm>
            <a:off x="4894276" y="4660832"/>
            <a:ext cx="13174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用品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用途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2" name="群組 71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73" name="橢圓 72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4" name="肘形接點 73"/>
            <p:cNvCxnSpPr>
              <a:stCxn id="73" idx="0"/>
              <a:endCxn id="75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矩形 74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用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21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6" grpId="0"/>
      <p:bldP spid="47" grpId="0"/>
      <p:bldP spid="48" grpId="0"/>
      <p:bldP spid="49" grpId="0"/>
      <p:bldP spid="67" grpId="0"/>
      <p:bldP spid="68" grpId="0"/>
      <p:bldP spid="69" grpId="0"/>
      <p:bldP spid="70" grpId="0"/>
      <p:bldP spid="7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受用</a:t>
              </a:r>
            </a:p>
          </p:txBody>
        </p:sp>
      </p:grp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zh-TW" sz="3200" dirty="0">
                <a:solidFill>
                  <a:schemeClr val="bg1"/>
                </a:solidFill>
                <a:ea typeface="標楷體" panose="03000509000000000000" pitchFamily="65" charset="-120"/>
              </a:rPr>
              <a:t>受用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30" name="群組 29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32" name="圖片 3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3" name="Rectangle 8"/>
              <p:cNvSpPr>
                <a:spLocks noChangeArrowheads="1"/>
              </p:cNvSpPr>
              <p:nvPr/>
            </p:nvSpPr>
            <p:spPr bwMode="auto">
              <a:xfrm>
                <a:off x="5964898" y="3532901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</a:t>
                </a:r>
                <a:r>
                  <a:rPr kumimoji="0" lang="zh-TW" altLang="en-US" sz="2400" dirty="0">
                    <a:ea typeface="標楷體" panose="03000509000000000000" pitchFamily="65" charset="-120"/>
                  </a:rPr>
                  <a:t>用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</a:p>
            </p:txBody>
          </p:sp>
        </p:grpSp>
        <p:sp>
          <p:nvSpPr>
            <p:cNvPr id="31" name="文字方塊 30"/>
            <p:cNvSpPr txBox="1"/>
            <p:nvPr/>
          </p:nvSpPr>
          <p:spPr>
            <a:xfrm>
              <a:off x="5937600" y="4015573"/>
              <a:ext cx="23842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使用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、運用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……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35" name="群組 34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37" name="圖片 3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38" name="群組 37"/>
              <p:cNvGrpSpPr/>
              <p:nvPr/>
            </p:nvGrpSpPr>
            <p:grpSpPr>
              <a:xfrm>
                <a:off x="857957" y="3532901"/>
                <a:ext cx="2261706" cy="1051980"/>
                <a:chOff x="857957" y="3621393"/>
                <a:chExt cx="2261706" cy="1051980"/>
              </a:xfrm>
            </p:grpSpPr>
            <p:sp>
              <p:nvSpPr>
                <p:cNvPr id="39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857957" y="3621393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</a:t>
                  </a:r>
                  <a:r>
                    <a:rPr kumimoji="0" lang="zh-TW" altLang="en-US" sz="2400" dirty="0">
                      <a:ea typeface="標楷體" panose="03000509000000000000" pitchFamily="65" charset="-120"/>
                    </a:rPr>
                    <a:t>受</a:t>
                  </a: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」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36" name="文字方塊 35"/>
            <p:cNvSpPr txBox="1"/>
            <p:nvPr/>
          </p:nvSpPr>
          <p:spPr>
            <a:xfrm>
              <a:off x="768579" y="4015572"/>
              <a:ext cx="23911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享受、接受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……</a:t>
              </a: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lvl="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享受</a:t>
              </a: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或</a:t>
              </a:r>
              <a:r>
                <a:rPr lang="zh-TW" altLang="en-US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使用</a:t>
              </a:r>
            </a:p>
          </p:txBody>
        </p:sp>
      </p:grpSp>
      <p:sp>
        <p:nvSpPr>
          <p:cNvPr id="44" name="矩形 43"/>
          <p:cNvSpPr/>
          <p:nvPr/>
        </p:nvSpPr>
        <p:spPr>
          <a:xfrm>
            <a:off x="3915408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zh-TW" sz="4400" dirty="0">
                <a:solidFill>
                  <a:schemeClr val="bg1"/>
                </a:solidFill>
                <a:ea typeface="標楷體" panose="03000509000000000000" pitchFamily="65" charset="-120"/>
              </a:rPr>
              <a:t>受用</a:t>
            </a:r>
            <a:endParaRPr lang="zh-TW" altLang="en-US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9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292915" y="2884656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第四段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211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群組 58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60" name="圖片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61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彌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2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彌天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3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彌月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4" name="Text Box 17"/>
          <p:cNvSpPr txBox="1">
            <a:spLocks noChangeArrowheads="1"/>
          </p:cNvSpPr>
          <p:nvPr/>
        </p:nvSpPr>
        <p:spPr bwMode="auto">
          <a:xfrm>
            <a:off x="1825933" y="5573914"/>
            <a:ext cx="1255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</a:t>
            </a: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敦道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5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彌漫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彌補</a:t>
            </a:r>
          </a:p>
        </p:txBody>
      </p:sp>
      <p:grpSp>
        <p:nvGrpSpPr>
          <p:cNvPr id="67" name="群組 66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69" name="矩形 68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彌望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endParaRPr>
            </a:p>
          </p:txBody>
        </p:sp>
      </p:grpSp>
      <p:grpSp>
        <p:nvGrpSpPr>
          <p:cNvPr id="70" name="群組 69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71" name="橢圓 70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2" name="肘形接點 71"/>
            <p:cNvCxnSpPr>
              <a:stCxn id="71" idx="0"/>
              <a:endCxn id="73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矩形 72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彌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75" name="群組 74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76" name="圖片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77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望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8" name="Text Box 15"/>
          <p:cNvSpPr txBox="1">
            <a:spLocks noChangeArrowheads="1"/>
          </p:cNvSpPr>
          <p:nvPr/>
        </p:nvSpPr>
        <p:spPr bwMode="auto">
          <a:xfrm>
            <a:off x="7086475" y="3057319"/>
            <a:ext cx="12571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望遠鏡</a:t>
            </a:r>
          </a:p>
        </p:txBody>
      </p:sp>
      <p:sp>
        <p:nvSpPr>
          <p:cNvPr id="79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眺望</a:t>
            </a:r>
          </a:p>
        </p:txBody>
      </p:sp>
      <p:sp>
        <p:nvSpPr>
          <p:cNvPr id="80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希望</a:t>
            </a:r>
          </a:p>
        </p:txBody>
      </p:sp>
      <p:sp>
        <p:nvSpPr>
          <p:cNvPr id="81" name="Text Box 18"/>
          <p:cNvSpPr txBox="1">
            <a:spLocks noChangeArrowheads="1"/>
          </p:cNvSpPr>
          <p:nvPr/>
        </p:nvSpPr>
        <p:spPr bwMode="auto">
          <a:xfrm>
            <a:off x="4894276" y="4660832"/>
            <a:ext cx="13174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望見</a:t>
            </a:r>
          </a:p>
        </p:txBody>
      </p:sp>
      <p:sp>
        <p:nvSpPr>
          <p:cNvPr id="82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遠望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83" name="群組 82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84" name="橢圓 83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85" name="肘形接點 84"/>
            <p:cNvCxnSpPr>
              <a:stCxn id="84" idx="0"/>
              <a:endCxn id="86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矩形 85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望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292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6" grpId="0"/>
      <p:bldP spid="78" grpId="0"/>
      <p:bldP spid="79" grpId="0"/>
      <p:bldP spid="80" grpId="0"/>
      <p:bldP spid="81" grpId="0"/>
      <p:bldP spid="8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彌望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endParaRPr>
            </a:p>
          </p:txBody>
        </p:sp>
      </p:grp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彌望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30" name="群組 29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32" name="圖片 3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3" name="Rectangle 8"/>
              <p:cNvSpPr>
                <a:spLocks noChangeArrowheads="1"/>
              </p:cNvSpPr>
              <p:nvPr/>
            </p:nvSpPr>
            <p:spPr bwMode="auto">
              <a:xfrm>
                <a:off x="5964898" y="3453966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「望」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</a:p>
            </p:txBody>
          </p:sp>
        </p:grpSp>
        <p:sp>
          <p:nvSpPr>
            <p:cNvPr id="31" name="文字方塊 30"/>
            <p:cNvSpPr txBox="1"/>
            <p:nvPr/>
          </p:nvSpPr>
          <p:spPr>
            <a:xfrm>
              <a:off x="5937600" y="3827297"/>
              <a:ext cx="23842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遠望、</a:t>
              </a:r>
              <a:r>
                <a:rPr lang="zh-TW" altLang="en-US" sz="2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望見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/>
              </a:r>
              <a:b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</a:br>
              <a:r>
                <a:rPr lang="zh-TW" altLang="en-US" sz="2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眺望</a:t>
              </a:r>
              <a:r>
                <a:rPr lang="en-US" altLang="zh-TW" sz="2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……</a:t>
              </a:r>
              <a:endParaRPr lang="zh-TW" altLang="en-US" sz="2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35" name="群組 34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37" name="圖片 3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38" name="群組 37"/>
              <p:cNvGrpSpPr/>
              <p:nvPr/>
            </p:nvGrpSpPr>
            <p:grpSpPr>
              <a:xfrm>
                <a:off x="857957" y="3532901"/>
                <a:ext cx="2261706" cy="1051980"/>
                <a:chOff x="857957" y="3621393"/>
                <a:chExt cx="2261706" cy="1051980"/>
              </a:xfrm>
            </p:grpSpPr>
            <p:sp>
              <p:nvSpPr>
                <p:cNvPr id="39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857957" y="3621393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「彌」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36" name="文字方塊 35"/>
            <p:cNvSpPr txBox="1"/>
            <p:nvPr/>
          </p:nvSpPr>
          <p:spPr>
            <a:xfrm>
              <a:off x="768579" y="4015572"/>
              <a:ext cx="23911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彌漫</a:t>
              </a:r>
              <a:r>
                <a:rPr lang="en-US" altLang="zh-TW" sz="2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……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彌漫</a:t>
              </a:r>
              <a:r>
                <a:rPr lang="en-US" altLang="zh-TW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滿佈</a:t>
              </a:r>
              <a:r>
                <a:rPr lang="en-US" altLang="zh-TW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，遠望</a:t>
              </a:r>
              <a:r>
                <a:rPr lang="en-US" altLang="zh-TW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一望無際</a:t>
              </a:r>
              <a:r>
                <a:rPr lang="en-US" altLang="zh-TW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)</a:t>
              </a:r>
              <a:endParaRPr lang="zh-TW" altLang="en-US" sz="3200" dirty="0">
                <a:solidFill>
                  <a:schemeClr val="bg1"/>
                </a:solidFill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3915408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彌望</a:t>
            </a:r>
            <a:endParaRPr lang="zh-TW" altLang="en-US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47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949534" y="3441121"/>
            <a:ext cx="7417007" cy="1010883"/>
            <a:chOff x="662791" y="3944572"/>
            <a:chExt cx="7417007" cy="1010883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2592" y="3966309"/>
              <a:ext cx="1337206" cy="959959"/>
            </a:xfrm>
            <a:prstGeom prst="rect">
              <a:avLst/>
            </a:prstGeom>
          </p:spPr>
        </p:pic>
        <p:grpSp>
          <p:nvGrpSpPr>
            <p:cNvPr id="4" name="群組 3"/>
            <p:cNvGrpSpPr/>
            <p:nvPr/>
          </p:nvGrpSpPr>
          <p:grpSpPr>
            <a:xfrm>
              <a:off x="662791" y="3944572"/>
              <a:ext cx="5728094" cy="1010883"/>
              <a:chOff x="252803" y="3944572"/>
              <a:chExt cx="5728094" cy="1010883"/>
            </a:xfrm>
          </p:grpSpPr>
          <p:pic>
            <p:nvPicPr>
              <p:cNvPr id="32" name="圖片 3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2803" y="3944572"/>
                <a:ext cx="5721277" cy="1010883"/>
              </a:xfrm>
              <a:prstGeom prst="rect">
                <a:avLst/>
              </a:prstGeom>
            </p:spPr>
          </p:pic>
          <p:sp>
            <p:nvSpPr>
              <p:cNvPr id="30" name="Text Box 8"/>
              <p:cNvSpPr txBox="1">
                <a:spLocks noChangeArrowheads="1"/>
              </p:cNvSpPr>
              <p:nvPr/>
            </p:nvSpPr>
            <p:spPr bwMode="auto">
              <a:xfrm>
                <a:off x="504367" y="3997874"/>
                <a:ext cx="5218147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「</a:t>
                </a:r>
                <a:r>
                  <a:rPr lang="zh-TW" altLang="en-US" sz="2800" b="1" dirty="0" smtClean="0">
                    <a:solidFill>
                      <a:srgbClr val="00206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裊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」</a:t>
                </a:r>
                <a:r>
                  <a:rPr lang="en-US" altLang="zh-TW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: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 「鳥」 </a:t>
                </a:r>
                <a:r>
                  <a:rPr lang="en-US" altLang="zh-TW" sz="2800" dirty="0" smtClean="0">
                    <a:ea typeface="標楷體" panose="03000509000000000000" pitchFamily="65" charset="-120"/>
                  </a:rPr>
                  <a:t>+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 「衣」</a:t>
                </a:r>
                <a:endPara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31" name="Text Box 8"/>
              <p:cNvSpPr txBox="1">
                <a:spLocks noChangeArrowheads="1"/>
              </p:cNvSpPr>
              <p:nvPr/>
            </p:nvSpPr>
            <p:spPr bwMode="auto">
              <a:xfrm>
                <a:off x="473190" y="4416425"/>
                <a:ext cx="5507707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鳥兒、衣裳 </a:t>
                </a:r>
                <a:r>
                  <a:rPr lang="en-US" altLang="zh-TW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 羽毛</a:t>
                </a:r>
                <a:r>
                  <a:rPr lang="en-US" altLang="zh-TW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 </a:t>
                </a:r>
                <a:r>
                  <a:rPr lang="en-US" altLang="zh-TW" sz="2800" dirty="0" smtClean="0">
                    <a:ea typeface="標楷體" panose="03000509000000000000" pitchFamily="65" charset="-120"/>
                  </a:rPr>
                  <a:t>=</a:t>
                </a:r>
                <a:r>
                  <a:rPr lang="zh-TW" altLang="en-US" sz="28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 輕柔</a:t>
                </a:r>
                <a:endPara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1238356" y="4460342"/>
            <a:ext cx="5879151" cy="523220"/>
            <a:chOff x="1177262" y="4811753"/>
            <a:chExt cx="5879151" cy="523220"/>
          </a:xfrm>
        </p:grpSpPr>
        <p:sp>
          <p:nvSpPr>
            <p:cNvPr id="29" name="Rectangle 3"/>
            <p:cNvSpPr>
              <a:spLocks noChangeArrowheads="1"/>
            </p:cNvSpPr>
            <p:nvPr/>
          </p:nvSpPr>
          <p:spPr bwMode="auto">
            <a:xfrm>
              <a:off x="1819620" y="4811753"/>
              <a:ext cx="52367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女子的體態如小鳥般輕型、優美</a:t>
              </a:r>
              <a:endPara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77262" y="5001040"/>
              <a:ext cx="578710" cy="216542"/>
            </a:xfrm>
            <a:prstGeom prst="rect">
              <a:avLst/>
            </a:prstGeom>
          </p:spPr>
        </p:pic>
      </p:grpSp>
      <p:grpSp>
        <p:nvGrpSpPr>
          <p:cNvPr id="25" name="群組 2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嬝娜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6124248" y="1694363"/>
            <a:ext cx="1548581" cy="628184"/>
            <a:chOff x="1216468" y="2684754"/>
            <a:chExt cx="1548581" cy="628184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275184" y="2684754"/>
              <a:ext cx="13258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女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1554479" y="1870029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dirty="0" smtClean="0">
                <a:ea typeface="標楷體" panose="03000509000000000000" pitchFamily="65" charset="-120"/>
              </a:rPr>
              <a:t>1.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dirty="0">
                <a:solidFill>
                  <a:srgbClr val="CC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嬝娜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dirty="0">
                <a:ea typeface="標楷體" panose="03000509000000000000" pitchFamily="65" charset="-120"/>
              </a:rPr>
              <a:t>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8" name="群組 47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49" name="圖片 4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50" name="矩形 49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51" name="矩形 50"/>
          <p:cNvSpPr/>
          <p:nvPr/>
        </p:nvSpPr>
        <p:spPr>
          <a:xfrm>
            <a:off x="1584960" y="2241769"/>
            <a:ext cx="55675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>
                <a:ea typeface="標楷體" panose="03000509000000000000" pitchFamily="65" charset="-120"/>
              </a:rPr>
              <a:t>2.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「裊」令你聯想到與甚麼有關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14" y="3142529"/>
            <a:ext cx="7200000" cy="360523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774234" y="5942518"/>
            <a:ext cx="7939906" cy="1158240"/>
            <a:chOff x="774234" y="5805042"/>
            <a:chExt cx="7939906" cy="1158240"/>
          </a:xfrm>
        </p:grpSpPr>
        <p:sp>
          <p:nvSpPr>
            <p:cNvPr id="27" name="矩形 26"/>
            <p:cNvSpPr/>
            <p:nvPr/>
          </p:nvSpPr>
          <p:spPr>
            <a:xfrm>
              <a:off x="774234" y="6117723"/>
              <a:ext cx="312733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dirty="0">
                  <a:solidFill>
                    <a:srgbClr val="CC006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嬝娜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38" name="群組 37"/>
            <p:cNvGrpSpPr/>
            <p:nvPr/>
          </p:nvGrpSpPr>
          <p:grpSpPr>
            <a:xfrm>
              <a:off x="5235857" y="5805042"/>
              <a:ext cx="3478283" cy="1158240"/>
              <a:chOff x="833604" y="5669499"/>
              <a:chExt cx="3478283" cy="1158240"/>
            </a:xfrm>
          </p:grpSpPr>
          <p:pic>
            <p:nvPicPr>
              <p:cNvPr id="39" name="圖片 38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3604" y="5669499"/>
                <a:ext cx="3478283" cy="1158240"/>
              </a:xfrm>
              <a:prstGeom prst="rect">
                <a:avLst/>
              </a:prstGeom>
            </p:spPr>
          </p:pic>
          <p:sp>
            <p:nvSpPr>
              <p:cNvPr id="40" name="矩形 39"/>
              <p:cNvSpPr/>
              <p:nvPr/>
            </p:nvSpPr>
            <p:spPr>
              <a:xfrm>
                <a:off x="915027" y="5956232"/>
                <a:ext cx="30572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TW" altLang="en-US" sz="3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姿態優美的樣子</a:t>
                </a:r>
              </a:p>
            </p:txBody>
          </p:sp>
        </p:grpSp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4809" y="6301840"/>
              <a:ext cx="578710" cy="216542"/>
            </a:xfrm>
            <a:prstGeom prst="rect">
              <a:avLst/>
            </a:prstGeom>
          </p:spPr>
        </p:pic>
      </p:grpSp>
      <p:grpSp>
        <p:nvGrpSpPr>
          <p:cNvPr id="33" name="群組 32"/>
          <p:cNvGrpSpPr/>
          <p:nvPr/>
        </p:nvGrpSpPr>
        <p:grpSpPr>
          <a:xfrm>
            <a:off x="1639151" y="2681624"/>
            <a:ext cx="5869693" cy="523220"/>
            <a:chOff x="1183989" y="4716908"/>
            <a:chExt cx="5869693" cy="523220"/>
          </a:xfrm>
        </p:grpSpPr>
        <p:sp>
          <p:nvSpPr>
            <p:cNvPr id="35" name="Rectangle 3"/>
            <p:cNvSpPr>
              <a:spLocks noChangeArrowheads="1"/>
            </p:cNvSpPr>
            <p:nvPr/>
          </p:nvSpPr>
          <p:spPr bwMode="auto">
            <a:xfrm>
              <a:off x="1816889" y="4716908"/>
              <a:ext cx="52367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與女子有關</a:t>
              </a:r>
              <a:endPara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83989" y="4932799"/>
              <a:ext cx="578710" cy="216542"/>
            </a:xfrm>
            <a:prstGeom prst="rect">
              <a:avLst/>
            </a:prstGeom>
          </p:spPr>
        </p:pic>
      </p:grpSp>
      <p:pic>
        <p:nvPicPr>
          <p:cNvPr id="37" name="圖片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34" y="4952244"/>
            <a:ext cx="7200000" cy="360523"/>
          </a:xfrm>
          <a:prstGeom prst="rect">
            <a:avLst/>
          </a:prstGeom>
        </p:spPr>
      </p:pic>
      <p:grpSp>
        <p:nvGrpSpPr>
          <p:cNvPr id="44" name="群組 43"/>
          <p:cNvGrpSpPr/>
          <p:nvPr/>
        </p:nvGrpSpPr>
        <p:grpSpPr>
          <a:xfrm>
            <a:off x="1467664" y="5290109"/>
            <a:ext cx="1809760" cy="957373"/>
            <a:chOff x="702993" y="2529830"/>
            <a:chExt cx="3183207" cy="3183207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993" y="2529830"/>
              <a:ext cx="3183207" cy="3183207"/>
            </a:xfrm>
            <a:prstGeom prst="rect">
              <a:avLst/>
            </a:prstGeom>
          </p:spPr>
        </p:pic>
        <p:sp>
          <p:nvSpPr>
            <p:cNvPr id="46" name="文字方塊 45"/>
            <p:cNvSpPr txBox="1"/>
            <p:nvPr/>
          </p:nvSpPr>
          <p:spPr>
            <a:xfrm>
              <a:off x="1277485" y="3213145"/>
              <a:ext cx="2072866" cy="1944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娜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4228183" y="5393922"/>
            <a:ext cx="3367251" cy="970759"/>
            <a:chOff x="2668511" y="4102055"/>
            <a:chExt cx="1680715" cy="2190739"/>
          </a:xfrm>
        </p:grpSpPr>
        <p:pic>
          <p:nvPicPr>
            <p:cNvPr id="55" name="圖片 5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8511" y="4102055"/>
              <a:ext cx="1680715" cy="1680715"/>
            </a:xfrm>
            <a:prstGeom prst="rect">
              <a:avLst/>
            </a:prstGeom>
          </p:spPr>
        </p:pic>
        <p:sp>
          <p:nvSpPr>
            <p:cNvPr id="56" name="文字方塊 55"/>
            <p:cNvSpPr txBox="1"/>
            <p:nvPr/>
          </p:nvSpPr>
          <p:spPr>
            <a:xfrm>
              <a:off x="2769236" y="4166308"/>
              <a:ext cx="1438513" cy="2126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婀娜多姿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57" name="圖片 5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3314670" y="5698430"/>
            <a:ext cx="773797" cy="316296"/>
          </a:xfrm>
          <a:prstGeom prst="rect">
            <a:avLst/>
          </a:prstGeom>
        </p:spPr>
      </p:pic>
      <p:grpSp>
        <p:nvGrpSpPr>
          <p:cNvPr id="58" name="群組 57"/>
          <p:cNvGrpSpPr/>
          <p:nvPr/>
        </p:nvGrpSpPr>
        <p:grpSpPr>
          <a:xfrm>
            <a:off x="404827" y="4880667"/>
            <a:ext cx="8401785" cy="660806"/>
            <a:chOff x="452654" y="2678047"/>
            <a:chExt cx="8401785" cy="700351"/>
          </a:xfrm>
        </p:grpSpPr>
        <p:pic>
          <p:nvPicPr>
            <p:cNvPr id="59" name="圖片 5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60" name="Text Box 5"/>
            <p:cNvSpPr txBox="1">
              <a:spLocks noChangeArrowheads="1"/>
            </p:cNvSpPr>
            <p:nvPr/>
          </p:nvSpPr>
          <p:spPr bwMode="auto">
            <a:xfrm>
              <a:off x="563363" y="2766169"/>
              <a:ext cx="8261114" cy="489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我們再用「</a:t>
              </a:r>
              <a:r>
                <a:rPr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娜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」字配詞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114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圖片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254" y="2467497"/>
            <a:ext cx="1150746" cy="1374785"/>
          </a:xfrm>
          <a:prstGeom prst="rect">
            <a:avLst/>
          </a:prstGeom>
        </p:spPr>
      </p:pic>
      <p:grpSp>
        <p:nvGrpSpPr>
          <p:cNvPr id="33" name="群組 32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羞澀</a:t>
              </a: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121464" y="5772178"/>
            <a:ext cx="7624971" cy="1158240"/>
            <a:chOff x="1121464" y="5772178"/>
            <a:chExt cx="7624971" cy="1158240"/>
          </a:xfrm>
        </p:grpSpPr>
        <p:sp>
          <p:nvSpPr>
            <p:cNvPr id="53" name="矩形 70"/>
            <p:cNvSpPr/>
            <p:nvPr/>
          </p:nvSpPr>
          <p:spPr>
            <a:xfrm>
              <a:off x="1121464" y="6057794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羞澀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54" name="圖片 7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90575" y="6241911"/>
              <a:ext cx="578710" cy="216542"/>
            </a:xfrm>
            <a:prstGeom prst="rect">
              <a:avLst/>
            </a:prstGeom>
          </p:spPr>
        </p:pic>
        <p:grpSp>
          <p:nvGrpSpPr>
            <p:cNvPr id="55" name="群組 67"/>
            <p:cNvGrpSpPr/>
            <p:nvPr/>
          </p:nvGrpSpPr>
          <p:grpSpPr>
            <a:xfrm>
              <a:off x="5055091" y="5772178"/>
              <a:ext cx="3691344" cy="1158240"/>
              <a:chOff x="778828" y="5440265"/>
              <a:chExt cx="3691344" cy="1158240"/>
            </a:xfrm>
          </p:grpSpPr>
          <p:pic>
            <p:nvPicPr>
              <p:cNvPr id="56" name="圖片 6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8" y="5440265"/>
                <a:ext cx="3691344" cy="1158240"/>
              </a:xfrm>
              <a:prstGeom prst="rect">
                <a:avLst/>
              </a:prstGeom>
            </p:spPr>
          </p:pic>
          <p:sp>
            <p:nvSpPr>
              <p:cNvPr id="57" name="矩形 69"/>
              <p:cNvSpPr/>
              <p:nvPr/>
            </p:nvSpPr>
            <p:spPr>
              <a:xfrm>
                <a:off x="890692" y="5725881"/>
                <a:ext cx="346761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害羞，</a:t>
                </a: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神情</a:t>
                </a: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不自然</a:t>
                </a:r>
                <a:endParaRPr lang="zh-TW" altLang="en-US" sz="3200" dirty="0">
                  <a:solidFill>
                    <a:schemeClr val="bg2">
                      <a:lumMod val="25000"/>
                    </a:schemeClr>
                  </a:solidFill>
                  <a:ea typeface="標楷體" panose="03000509000000000000" pitchFamily="65" charset="-12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8" name="群組 57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77" name="圖片 7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78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羞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9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羞辱</a:t>
            </a:r>
          </a:p>
        </p:txBody>
      </p:sp>
      <p:sp>
        <p:nvSpPr>
          <p:cNvPr id="80" name="Text Box 16"/>
          <p:cNvSpPr txBox="1">
            <a:spLocks noChangeArrowheads="1"/>
          </p:cNvSpPr>
          <p:nvPr/>
        </p:nvSpPr>
        <p:spPr bwMode="auto">
          <a:xfrm>
            <a:off x="2755084" y="417795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羞恥</a:t>
            </a:r>
          </a:p>
        </p:txBody>
      </p:sp>
      <p:sp>
        <p:nvSpPr>
          <p:cNvPr id="81" name="Text Box 17"/>
          <p:cNvSpPr txBox="1">
            <a:spLocks noChangeArrowheads="1"/>
          </p:cNvSpPr>
          <p:nvPr/>
        </p:nvSpPr>
        <p:spPr bwMode="auto">
          <a:xfrm>
            <a:off x="1561068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羞怯</a:t>
            </a:r>
          </a:p>
        </p:txBody>
      </p:sp>
      <p:sp>
        <p:nvSpPr>
          <p:cNvPr id="82" name="Text Box 18"/>
          <p:cNvSpPr txBox="1">
            <a:spLocks noChangeArrowheads="1"/>
          </p:cNvSpPr>
          <p:nvPr/>
        </p:nvSpPr>
        <p:spPr bwMode="auto">
          <a:xfrm>
            <a:off x="262844" y="4177954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羞愧</a:t>
            </a:r>
            <a:endParaRPr lang="zh-HK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3" name="Text Box 19"/>
          <p:cNvSpPr txBox="1">
            <a:spLocks noChangeArrowheads="1"/>
          </p:cNvSpPr>
          <p:nvPr/>
        </p:nvSpPr>
        <p:spPr bwMode="auto">
          <a:xfrm>
            <a:off x="910021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害羞</a:t>
            </a:r>
          </a:p>
        </p:txBody>
      </p:sp>
      <p:grpSp>
        <p:nvGrpSpPr>
          <p:cNvPr id="84" name="群組 83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85" name="橢圓 84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86" name="肘形接點 85"/>
            <p:cNvCxnSpPr>
              <a:stCxn id="85" idx="0"/>
              <a:endCxn id="87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86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羞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4006575" y="4092295"/>
            <a:ext cx="4943317" cy="1086719"/>
            <a:chOff x="4019755" y="4551599"/>
            <a:chExt cx="4943317" cy="1086719"/>
          </a:xfrm>
        </p:grpSpPr>
        <p:sp>
          <p:nvSpPr>
            <p:cNvPr id="52" name="Rectangle 3"/>
            <p:cNvSpPr txBox="1">
              <a:spLocks noChangeArrowheads="1"/>
            </p:cNvSpPr>
            <p:nvPr/>
          </p:nvSpPr>
          <p:spPr>
            <a:xfrm>
              <a:off x="5474775" y="4698105"/>
              <a:ext cx="3488297" cy="9402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Font typeface="Wingdings" panose="05000000000000000000" pitchFamily="2" charset="2"/>
                <a:buNone/>
              </a:pP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有沒有留意你喝苦茶的</a:t>
              </a:r>
              <a:r>
                <a:rPr lang="zh-TW" altLang="en-US" dirty="0">
                  <a:solidFill>
                    <a:schemeClr val="accent5">
                      <a:lumMod val="7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神情</a:t>
              </a:r>
              <a:r>
                <a:rPr lang="en-US" altLang="zh-TW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</p:txBody>
        </p:sp>
        <p:grpSp>
          <p:nvGrpSpPr>
            <p:cNvPr id="89" name="群組 88"/>
            <p:cNvGrpSpPr/>
            <p:nvPr/>
          </p:nvGrpSpPr>
          <p:grpSpPr>
            <a:xfrm>
              <a:off x="4019755" y="4551599"/>
              <a:ext cx="1397151" cy="826122"/>
              <a:chOff x="778241" y="1784736"/>
              <a:chExt cx="2105635" cy="1245042"/>
            </a:xfrm>
          </p:grpSpPr>
          <p:pic>
            <p:nvPicPr>
              <p:cNvPr id="90" name="圖片 8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91" name="矩形 90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3" name="群組 2"/>
          <p:cNvGrpSpPr/>
          <p:nvPr/>
        </p:nvGrpSpPr>
        <p:grpSpPr>
          <a:xfrm>
            <a:off x="4019755" y="1866775"/>
            <a:ext cx="4943317" cy="1526081"/>
            <a:chOff x="4019755" y="1866775"/>
            <a:chExt cx="4943317" cy="1526081"/>
          </a:xfrm>
        </p:grpSpPr>
        <p:sp>
          <p:nvSpPr>
            <p:cNvPr id="46" name="Rectangle 3"/>
            <p:cNvSpPr txBox="1">
              <a:spLocks noChangeArrowheads="1"/>
            </p:cNvSpPr>
            <p:nvPr/>
          </p:nvSpPr>
          <p:spPr>
            <a:xfrm>
              <a:off x="5477480" y="2021612"/>
              <a:ext cx="3485592" cy="81048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你有沒有曾經試過吃苦瓜或飲苦茶</a:t>
              </a:r>
              <a:r>
                <a:rPr lang="en-US" altLang="zh-TW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5474775" y="2912725"/>
              <a:ext cx="3031028" cy="480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800" dirty="0">
                  <a:solidFill>
                    <a:schemeClr val="accent5">
                      <a:lumMod val="7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味道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是怎樣的</a:t>
              </a:r>
              <a:r>
                <a: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</p:txBody>
        </p:sp>
        <p:grpSp>
          <p:nvGrpSpPr>
            <p:cNvPr id="92" name="群組 91"/>
            <p:cNvGrpSpPr/>
            <p:nvPr/>
          </p:nvGrpSpPr>
          <p:grpSpPr>
            <a:xfrm>
              <a:off x="4019755" y="1866775"/>
              <a:ext cx="1397151" cy="826122"/>
              <a:chOff x="778241" y="1784736"/>
              <a:chExt cx="2105635" cy="1245042"/>
            </a:xfrm>
          </p:grpSpPr>
          <p:pic>
            <p:nvPicPr>
              <p:cNvPr id="93" name="圖片 9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94" name="矩形 93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5" name="群組 4"/>
          <p:cNvGrpSpPr/>
          <p:nvPr/>
        </p:nvGrpSpPr>
        <p:grpSpPr>
          <a:xfrm>
            <a:off x="5733340" y="3340680"/>
            <a:ext cx="1986991" cy="809745"/>
            <a:chOff x="5754656" y="3423335"/>
            <a:chExt cx="1986991" cy="809745"/>
          </a:xfrm>
        </p:grpSpPr>
        <p:pic>
          <p:nvPicPr>
            <p:cNvPr id="95" name="圖片 6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54656" y="3423335"/>
              <a:ext cx="1986991" cy="809745"/>
            </a:xfrm>
            <a:prstGeom prst="rect">
              <a:avLst/>
            </a:prstGeom>
          </p:spPr>
        </p:pic>
        <p:grpSp>
          <p:nvGrpSpPr>
            <p:cNvPr id="4" name="群組 3"/>
            <p:cNvGrpSpPr/>
            <p:nvPr/>
          </p:nvGrpSpPr>
          <p:grpSpPr>
            <a:xfrm>
              <a:off x="5908297" y="3514480"/>
              <a:ext cx="1833350" cy="584775"/>
              <a:chOff x="5908297" y="3514480"/>
              <a:chExt cx="1833350" cy="584775"/>
            </a:xfrm>
          </p:grpSpPr>
          <p:sp>
            <p:nvSpPr>
              <p:cNvPr id="51" name="矩形 62"/>
              <p:cNvSpPr/>
              <p:nvPr/>
            </p:nvSpPr>
            <p:spPr>
              <a:xfrm>
                <a:off x="6515764" y="3514480"/>
                <a:ext cx="122588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zh-TW" altLang="en-US" sz="3200" kern="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苦澀</a:t>
                </a:r>
              </a:p>
            </p:txBody>
          </p:sp>
          <p:pic>
            <p:nvPicPr>
              <p:cNvPr id="48" name="圖片 4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08297" y="3726572"/>
                <a:ext cx="627563" cy="216542"/>
              </a:xfrm>
              <a:prstGeom prst="rect">
                <a:avLst/>
              </a:prstGeom>
            </p:spPr>
          </p:pic>
        </p:grpSp>
      </p:grpSp>
      <p:grpSp>
        <p:nvGrpSpPr>
          <p:cNvPr id="41" name="群組 40"/>
          <p:cNvGrpSpPr/>
          <p:nvPr/>
        </p:nvGrpSpPr>
        <p:grpSpPr>
          <a:xfrm>
            <a:off x="5720300" y="5028257"/>
            <a:ext cx="2360925" cy="977541"/>
            <a:chOff x="2141072" y="3820109"/>
            <a:chExt cx="2293768" cy="830997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41072" y="3886863"/>
              <a:ext cx="2293768" cy="718915"/>
            </a:xfrm>
            <a:prstGeom prst="rect">
              <a:avLst/>
            </a:prstGeom>
          </p:spPr>
        </p:pic>
        <p:grpSp>
          <p:nvGrpSpPr>
            <p:cNvPr id="43" name="群組 42"/>
            <p:cNvGrpSpPr/>
            <p:nvPr/>
          </p:nvGrpSpPr>
          <p:grpSpPr>
            <a:xfrm>
              <a:off x="2351063" y="3820109"/>
              <a:ext cx="1934454" cy="830997"/>
              <a:chOff x="4471336" y="3691950"/>
              <a:chExt cx="1934454" cy="830997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5241984" y="3691950"/>
                <a:ext cx="116380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zh-TW" altLang="en-US" sz="2400" kern="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不</a:t>
                </a:r>
                <a:r>
                  <a:rPr lang="zh-TW" altLang="en-US" sz="2400" kern="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自然</a:t>
                </a:r>
                <a:endParaRPr lang="en-US" altLang="zh-TW" sz="2400" kern="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lvl="0" algn="ctr">
                  <a:defRPr/>
                </a:pPr>
                <a:r>
                  <a:rPr lang="zh-TW" altLang="en-US" sz="2400" kern="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不</a:t>
                </a:r>
                <a:r>
                  <a:rPr lang="zh-TW" altLang="en-US" sz="2400" kern="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自</a:t>
                </a:r>
                <a:r>
                  <a:rPr lang="zh-TW" altLang="en-US" sz="2400" kern="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在</a:t>
                </a:r>
                <a:endParaRPr lang="zh-TW" altLang="en-US" sz="2400" kern="0" dirty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pic>
            <p:nvPicPr>
              <p:cNvPr id="45" name="圖片 4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71336" y="4009891"/>
                <a:ext cx="569978" cy="21654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0393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>
            <a:off x="7082748" y="1485638"/>
            <a:ext cx="1863194" cy="1801258"/>
            <a:chOff x="6776190" y="1525879"/>
            <a:chExt cx="2486571" cy="2486571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190" y="1525879"/>
              <a:ext cx="2486571" cy="2486571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3136" y="2147423"/>
              <a:ext cx="938706" cy="1243481"/>
            </a:xfrm>
            <a:prstGeom prst="rect">
              <a:avLst/>
            </a:prstGeom>
          </p:spPr>
        </p:pic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1859" y="3669150"/>
            <a:ext cx="2998984" cy="1487301"/>
          </a:xfrm>
          <a:prstGeom prst="rect">
            <a:avLst/>
          </a:prstGeom>
        </p:spPr>
      </p:pic>
      <p:grpSp>
        <p:nvGrpSpPr>
          <p:cNvPr id="24" name="群組 23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2" name="圖片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4048487" y="1852146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縷縷</a:t>
              </a:r>
            </a:p>
          </p:txBody>
        </p:sp>
      </p:grp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1554479" y="1870029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sz="2400" dirty="0" smtClean="0">
                <a:ea typeface="標楷體" panose="03000509000000000000" pitchFamily="65" charset="-120"/>
              </a:rPr>
              <a:t>1.</a:t>
            </a:r>
            <a:r>
              <a:rPr lang="en-US" altLang="zh-TW" sz="2400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E1094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縷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38" name="矩形 37"/>
          <p:cNvSpPr/>
          <p:nvPr/>
        </p:nvSpPr>
        <p:spPr>
          <a:xfrm>
            <a:off x="1523880" y="2237902"/>
            <a:ext cx="5718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E1094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糸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可以推測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E1094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縷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甚麼有關？</a:t>
            </a:r>
          </a:p>
        </p:txBody>
      </p:sp>
      <p:grpSp>
        <p:nvGrpSpPr>
          <p:cNvPr id="39" name="群組 38"/>
          <p:cNvGrpSpPr/>
          <p:nvPr/>
        </p:nvGrpSpPr>
        <p:grpSpPr>
          <a:xfrm>
            <a:off x="1716320" y="2589617"/>
            <a:ext cx="3552190" cy="461665"/>
            <a:chOff x="1708554" y="3456351"/>
            <a:chExt cx="3498593" cy="461665"/>
          </a:xfrm>
        </p:grpSpPr>
        <p:sp>
          <p:nvSpPr>
            <p:cNvPr id="40" name="矩形 39"/>
            <p:cNvSpPr/>
            <p:nvPr/>
          </p:nvSpPr>
          <p:spPr>
            <a:xfrm>
              <a:off x="2278532" y="3456351"/>
              <a:ext cx="292861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與絲線有關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pic>
        <p:nvPicPr>
          <p:cNvPr id="42" name="圖片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2939058"/>
            <a:ext cx="7200000" cy="360523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537994" y="5427384"/>
            <a:ext cx="8249620" cy="1282646"/>
            <a:chOff x="537994" y="5427384"/>
            <a:chExt cx="8249620" cy="1282646"/>
          </a:xfrm>
        </p:grpSpPr>
        <p:sp>
          <p:nvSpPr>
            <p:cNvPr id="46" name="矩形 45"/>
            <p:cNvSpPr/>
            <p:nvPr/>
          </p:nvSpPr>
          <p:spPr>
            <a:xfrm>
              <a:off x="537994" y="5795670"/>
              <a:ext cx="263014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dirty="0">
                  <a:solidFill>
                    <a:srgbClr val="E1094C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縷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47" name="群組 46"/>
            <p:cNvGrpSpPr/>
            <p:nvPr/>
          </p:nvGrpSpPr>
          <p:grpSpPr>
            <a:xfrm>
              <a:off x="4203819" y="5427384"/>
              <a:ext cx="4583795" cy="1282646"/>
              <a:chOff x="52097" y="6278641"/>
              <a:chExt cx="4583795" cy="1282646"/>
            </a:xfrm>
          </p:grpSpPr>
          <p:pic>
            <p:nvPicPr>
              <p:cNvPr id="48" name="圖片 4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097" y="6278641"/>
                <a:ext cx="4583795" cy="1282646"/>
              </a:xfrm>
              <a:prstGeom prst="rect">
                <a:avLst/>
              </a:prstGeom>
            </p:spPr>
          </p:pic>
          <p:sp>
            <p:nvSpPr>
              <p:cNvPr id="49" name="矩形 48"/>
              <p:cNvSpPr/>
              <p:nvPr/>
            </p:nvSpPr>
            <p:spPr>
              <a:xfrm>
                <a:off x="90806" y="6693746"/>
                <a:ext cx="4523020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20000"/>
                  </a:spcBef>
                  <a:buClr>
                    <a:schemeClr val="hlink"/>
                  </a:buClr>
                  <a:buSzPct val="75000"/>
                  <a:buFont typeface="Wingdings" panose="05000000000000000000" pitchFamily="2" charset="2"/>
                  <a:buNone/>
                </a:pPr>
                <a:r>
                  <a:rPr lang="zh-TW" altLang="en-US" sz="28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如絲線般，接連不絶的樣子</a:t>
                </a:r>
                <a:endParaRPr lang="zh-TW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22648" y="5974284"/>
              <a:ext cx="578710" cy="216542"/>
            </a:xfrm>
            <a:prstGeom prst="rect">
              <a:avLst/>
            </a:prstGeom>
          </p:spPr>
        </p:pic>
      </p:grpSp>
      <p:grpSp>
        <p:nvGrpSpPr>
          <p:cNvPr id="27" name="群組 26"/>
          <p:cNvGrpSpPr/>
          <p:nvPr/>
        </p:nvGrpSpPr>
        <p:grpSpPr>
          <a:xfrm>
            <a:off x="1317302" y="3540869"/>
            <a:ext cx="5814674" cy="1010883"/>
            <a:chOff x="319488" y="3566598"/>
            <a:chExt cx="5721277" cy="1010883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19488" y="3566598"/>
              <a:ext cx="5721277" cy="1010883"/>
            </a:xfrm>
            <a:prstGeom prst="rect">
              <a:avLst/>
            </a:prstGeom>
          </p:spPr>
        </p:pic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596811" y="3596252"/>
              <a:ext cx="5218388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微風過處，送來</a:t>
              </a:r>
              <a:r>
                <a:rPr lang="zh-TW" altLang="zh-HK" sz="2800" dirty="0">
                  <a:solidFill>
                    <a:srgbClr val="E1094C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縷縷</a:t>
              </a:r>
              <a:r>
                <a:rPr lang="zh-TW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清香，彷彿遠處高樓上渺茫的歌聲</a:t>
              </a:r>
              <a:r>
                <a:rPr lang="zh-TW" altLang="zh-HK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似的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endPara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48911" y="4501007"/>
            <a:ext cx="1397151" cy="826122"/>
            <a:chOff x="778241" y="1784736"/>
            <a:chExt cx="2105635" cy="1245042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3" name="矩形 2"/>
          <p:cNvSpPr/>
          <p:nvPr/>
        </p:nvSpPr>
        <p:spPr>
          <a:xfrm>
            <a:off x="461330" y="3180258"/>
            <a:ext cx="8758133" cy="38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TW" altLang="en-US" sz="21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我們再看看此字的前後句子意思，你可以推測到</a:t>
            </a:r>
            <a:r>
              <a:rPr lang="zh-TW" altLang="en-US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100" dirty="0" smtClean="0">
                <a:solidFill>
                  <a:srgbClr val="E1094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縷</a:t>
            </a:r>
            <a:r>
              <a:rPr lang="zh-TW" altLang="en-US" sz="2100" dirty="0">
                <a:solidFill>
                  <a:srgbClr val="E1094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縷</a:t>
            </a:r>
            <a:r>
              <a:rPr lang="zh-TW" altLang="en-US" sz="21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1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的意思嗎？</a:t>
            </a:r>
          </a:p>
        </p:txBody>
      </p:sp>
      <p:sp>
        <p:nvSpPr>
          <p:cNvPr id="51" name="Text Box 8"/>
          <p:cNvSpPr txBox="1">
            <a:spLocks noChangeArrowheads="1"/>
          </p:cNvSpPr>
          <p:nvPr/>
        </p:nvSpPr>
        <p:spPr bwMode="auto">
          <a:xfrm>
            <a:off x="1439370" y="5072725"/>
            <a:ext cx="74998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你能想像清香送來時和絲線般的形態是怎樣嗎？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2" name="Text Box 8"/>
          <p:cNvSpPr txBox="1">
            <a:spLocks noChangeArrowheads="1"/>
          </p:cNvSpPr>
          <p:nvPr/>
        </p:nvSpPr>
        <p:spPr bwMode="auto">
          <a:xfrm>
            <a:off x="1386621" y="4649425"/>
            <a:ext cx="73394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上文提到，縷縷清香，氣味的特性是怎樣的呢？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5" name="群組 44"/>
          <p:cNvGrpSpPr/>
          <p:nvPr/>
        </p:nvGrpSpPr>
        <p:grpSpPr>
          <a:xfrm>
            <a:off x="5256845" y="1772061"/>
            <a:ext cx="1548581" cy="588076"/>
            <a:chOff x="1216468" y="2724862"/>
            <a:chExt cx="1548581" cy="588076"/>
          </a:xfrm>
        </p:grpSpPr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54" name="矩形 53"/>
            <p:cNvSpPr/>
            <p:nvPr/>
          </p:nvSpPr>
          <p:spPr>
            <a:xfrm>
              <a:off x="1327818" y="2724862"/>
              <a:ext cx="132588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400" dirty="0">
                  <a:solidFill>
                    <a:srgbClr val="E1094C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糸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010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/>
      <p:bldP spid="3" grpId="0"/>
      <p:bldP spid="51" grpId="0"/>
      <p:bldP spid="5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6776189" y="1374451"/>
            <a:ext cx="2486571" cy="2486571"/>
            <a:chOff x="6776189" y="1612165"/>
            <a:chExt cx="2486571" cy="2486571"/>
          </a:xfrm>
        </p:grpSpPr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189" y="1612165"/>
              <a:ext cx="2486571" cy="2486571"/>
            </a:xfrm>
            <a:prstGeom prst="rect">
              <a:avLst/>
            </a:prstGeom>
          </p:spPr>
        </p:pic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4797" y="2149377"/>
              <a:ext cx="515381" cy="1412144"/>
            </a:xfrm>
            <a:prstGeom prst="rect">
              <a:avLst/>
            </a:prstGeom>
          </p:spPr>
        </p:pic>
      </p:grpSp>
      <p:grpSp>
        <p:nvGrpSpPr>
          <p:cNvPr id="2" name="群組 1"/>
          <p:cNvGrpSpPr/>
          <p:nvPr/>
        </p:nvGrpSpPr>
        <p:grpSpPr>
          <a:xfrm>
            <a:off x="912552" y="3309998"/>
            <a:ext cx="6319535" cy="2374685"/>
            <a:chOff x="881262" y="2733373"/>
            <a:chExt cx="6319535" cy="2374685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262" y="2733373"/>
              <a:ext cx="6319535" cy="2374685"/>
            </a:xfrm>
            <a:prstGeom prst="rect">
              <a:avLst/>
            </a:prstGeom>
          </p:spPr>
        </p:pic>
        <p:grpSp>
          <p:nvGrpSpPr>
            <p:cNvPr id="18" name="群組 17"/>
            <p:cNvGrpSpPr/>
            <p:nvPr/>
          </p:nvGrpSpPr>
          <p:grpSpPr>
            <a:xfrm>
              <a:off x="1649202" y="2999280"/>
              <a:ext cx="4907672" cy="1938992"/>
              <a:chOff x="1708554" y="3456351"/>
              <a:chExt cx="4907672" cy="1938992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278531" y="3456351"/>
                <a:ext cx="4337695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上部是首</a:t>
                </a:r>
                <a:r>
                  <a:rPr lang="en-US" altLang="zh-TW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頭</a:t>
                </a:r>
                <a:r>
                  <a:rPr lang="en-US" altLang="zh-TW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，面朝左，中間是眼睛，頭頂上長著三根頭髮</a:t>
                </a:r>
                <a:r>
                  <a:rPr lang="en-US" altLang="zh-TW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代表全部頭髮</a:t>
                </a:r>
                <a:r>
                  <a:rPr lang="en-US" altLang="zh-TW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，下部是朝左坐著的人。整個字突出頭首的形狀。首的本義是頭。</a:t>
                </a:r>
              </a:p>
            </p:txBody>
          </p:sp>
          <p:pic>
            <p:nvPicPr>
              <p:cNvPr id="20" name="圖片 1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08554" y="3634339"/>
                <a:ext cx="569978" cy="216542"/>
              </a:xfrm>
              <a:prstGeom prst="rect">
                <a:avLst/>
              </a:prstGeom>
            </p:spPr>
          </p:pic>
        </p:grpSp>
      </p:grpSp>
      <p:grpSp>
        <p:nvGrpSpPr>
          <p:cNvPr id="4" name="群組 3"/>
          <p:cNvGrpSpPr/>
          <p:nvPr/>
        </p:nvGrpSpPr>
        <p:grpSpPr>
          <a:xfrm>
            <a:off x="6819201" y="3384370"/>
            <a:ext cx="2486571" cy="2486571"/>
            <a:chOff x="6776189" y="3637263"/>
            <a:chExt cx="2486571" cy="2486571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189" y="3637263"/>
              <a:ext cx="2486571" cy="2486571"/>
            </a:xfrm>
            <a:prstGeom prst="rect">
              <a:avLst/>
            </a:prstGeom>
          </p:spPr>
        </p:pic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3649" y="4166809"/>
              <a:ext cx="951650" cy="1427475"/>
            </a:xfrm>
            <a:prstGeom prst="rect">
              <a:avLst/>
            </a:prstGeom>
          </p:spPr>
        </p:pic>
      </p:grp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1554479" y="1870029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sz="2400" dirty="0" smtClean="0">
                <a:ea typeface="標楷體" panose="03000509000000000000" pitchFamily="65" charset="-120"/>
              </a:rPr>
              <a:t>1.</a:t>
            </a:r>
            <a:r>
              <a:rPr lang="en-US" altLang="zh-TW" sz="2400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顫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6" name="群組 25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41" name="矩形 40"/>
            <p:cNvSpPr/>
            <p:nvPr/>
          </p:nvSpPr>
          <p:spPr>
            <a:xfrm>
              <a:off x="4048487" y="1852146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顫動</a:t>
              </a:r>
              <a:endParaRPr lang="zh-TW" altLang="en-US" sz="4400" b="1" dirty="0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587106" y="5351557"/>
            <a:ext cx="8208829" cy="1472265"/>
            <a:chOff x="587106" y="5351557"/>
            <a:chExt cx="8208829" cy="1472265"/>
          </a:xfrm>
        </p:grpSpPr>
        <p:sp>
          <p:nvSpPr>
            <p:cNvPr id="42" name="矩形 41"/>
            <p:cNvSpPr/>
            <p:nvPr/>
          </p:nvSpPr>
          <p:spPr>
            <a:xfrm>
              <a:off x="587106" y="5795301"/>
              <a:ext cx="263014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顫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44" name="群組 43"/>
            <p:cNvGrpSpPr/>
            <p:nvPr/>
          </p:nvGrpSpPr>
          <p:grpSpPr>
            <a:xfrm>
              <a:off x="4212140" y="5351557"/>
              <a:ext cx="4583795" cy="1472265"/>
              <a:chOff x="60418" y="5540825"/>
              <a:chExt cx="4583795" cy="1472265"/>
            </a:xfrm>
          </p:grpSpPr>
          <p:pic>
            <p:nvPicPr>
              <p:cNvPr id="46" name="圖片 4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18" y="5540825"/>
                <a:ext cx="4583795" cy="1472265"/>
              </a:xfrm>
              <a:prstGeom prst="rect">
                <a:avLst/>
              </a:prstGeom>
            </p:spPr>
          </p:pic>
          <p:sp>
            <p:nvSpPr>
              <p:cNvPr id="48" name="矩形 47"/>
              <p:cNvSpPr/>
              <p:nvPr/>
            </p:nvSpPr>
            <p:spPr>
              <a:xfrm>
                <a:off x="266178" y="5835516"/>
                <a:ext cx="416223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本解作頭部搖動不定，</a:t>
                </a:r>
              </a:p>
              <a:p>
                <a:pPr algn="ctr"/>
                <a:r>
                  <a:rPr lang="zh-TW" altLang="en-US" sz="2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引伸為</a:t>
                </a:r>
                <a:r>
                  <a:rPr lang="zh-TW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搖動不定，顫抖的意思</a:t>
                </a:r>
              </a:p>
            </p:txBody>
          </p:sp>
        </p:grpSp>
        <p:pic>
          <p:nvPicPr>
            <p:cNvPr id="49" name="圖片 4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46955" y="5981558"/>
              <a:ext cx="578710" cy="216542"/>
            </a:xfrm>
            <a:prstGeom prst="rect">
              <a:avLst/>
            </a:prstGeom>
          </p:spPr>
        </p:pic>
      </p:grpSp>
      <p:grpSp>
        <p:nvGrpSpPr>
          <p:cNvPr id="28" name="群組 13"/>
          <p:cNvGrpSpPr/>
          <p:nvPr/>
        </p:nvGrpSpPr>
        <p:grpSpPr>
          <a:xfrm>
            <a:off x="2239431" y="2781695"/>
            <a:ext cx="2836406" cy="523220"/>
            <a:chOff x="1812975" y="3071143"/>
            <a:chExt cx="2793610" cy="523220"/>
          </a:xfrm>
        </p:grpSpPr>
        <p:sp>
          <p:nvSpPr>
            <p:cNvPr id="29" name="矩形 14"/>
            <p:cNvSpPr/>
            <p:nvPr/>
          </p:nvSpPr>
          <p:spPr>
            <a:xfrm>
              <a:off x="2513594" y="3071143"/>
              <a:ext cx="20929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與頭部有關</a:t>
              </a:r>
              <a:endPara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4" name="圖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12975" y="3249588"/>
              <a:ext cx="569978" cy="216542"/>
            </a:xfrm>
            <a:prstGeom prst="rect">
              <a:avLst/>
            </a:prstGeom>
          </p:spPr>
        </p:pic>
      </p:grpSp>
      <p:sp>
        <p:nvSpPr>
          <p:cNvPr id="35" name="矩形 34"/>
          <p:cNvSpPr/>
          <p:nvPr/>
        </p:nvSpPr>
        <p:spPr>
          <a:xfrm>
            <a:off x="1571646" y="2341288"/>
            <a:ext cx="5479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>
                <a:ea typeface="標楷體" panose="03000509000000000000" pitchFamily="65" charset="-120"/>
              </a:rPr>
              <a:t>2.  </a:t>
            </a:r>
            <a:r>
              <a:rPr lang="zh-TW" altLang="en-US" sz="2400" dirty="0">
                <a:ea typeface="標楷體" panose="03000509000000000000" pitchFamily="65" charset="-120"/>
              </a:rPr>
              <a:t>從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頁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顫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字與甚麼有關？</a:t>
            </a:r>
          </a:p>
        </p:txBody>
      </p:sp>
      <p:grpSp>
        <p:nvGrpSpPr>
          <p:cNvPr id="32" name="群組 31"/>
          <p:cNvGrpSpPr/>
          <p:nvPr/>
        </p:nvGrpSpPr>
        <p:grpSpPr>
          <a:xfrm>
            <a:off x="5313634" y="1796726"/>
            <a:ext cx="1548581" cy="573656"/>
            <a:chOff x="1216468" y="2739282"/>
            <a:chExt cx="1548581" cy="573656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1501921" y="2770109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頁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547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292252" y="2894384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第五段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003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群組 50"/>
          <p:cNvGrpSpPr/>
          <p:nvPr/>
        </p:nvGrpSpPr>
        <p:grpSpPr>
          <a:xfrm>
            <a:off x="658090" y="3998407"/>
            <a:ext cx="8401785" cy="660806"/>
            <a:chOff x="452654" y="2678047"/>
            <a:chExt cx="8401785" cy="700351"/>
          </a:xfrm>
        </p:grpSpPr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54" name="Text Box 5"/>
            <p:cNvSpPr txBox="1">
              <a:spLocks noChangeArrowheads="1"/>
            </p:cNvSpPr>
            <p:nvPr/>
          </p:nvSpPr>
          <p:spPr bwMode="auto">
            <a:xfrm>
              <a:off x="563363" y="2715163"/>
              <a:ext cx="8261114" cy="489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我們再用「眠」字配詞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86" name="群組 85"/>
          <p:cNvGrpSpPr/>
          <p:nvPr/>
        </p:nvGrpSpPr>
        <p:grpSpPr>
          <a:xfrm>
            <a:off x="6771970" y="1134781"/>
            <a:ext cx="2486571" cy="2486571"/>
            <a:chOff x="6776190" y="1613822"/>
            <a:chExt cx="2486571" cy="2486571"/>
          </a:xfrm>
        </p:grpSpPr>
        <p:pic>
          <p:nvPicPr>
            <p:cNvPr id="87" name="圖片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190" y="1613822"/>
              <a:ext cx="2486571" cy="2486571"/>
            </a:xfrm>
            <a:prstGeom prst="rect">
              <a:avLst/>
            </a:prstGeom>
          </p:spPr>
        </p:pic>
        <p:pic>
          <p:nvPicPr>
            <p:cNvPr id="88" name="圖片 8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99" y="2345951"/>
              <a:ext cx="822892" cy="1176431"/>
            </a:xfrm>
            <a:prstGeom prst="rect">
              <a:avLst/>
            </a:prstGeom>
          </p:spPr>
        </p:pic>
      </p:grpSp>
      <p:grpSp>
        <p:nvGrpSpPr>
          <p:cNvPr id="38" name="群組 37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48" name="圖片 4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49" name="矩形 48"/>
            <p:cNvSpPr/>
            <p:nvPr/>
          </p:nvSpPr>
          <p:spPr>
            <a:xfrm>
              <a:off x="4048487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酣眠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endParaRPr>
            </a:p>
          </p:txBody>
        </p:sp>
      </p:grpSp>
      <p:sp>
        <p:nvSpPr>
          <p:cNvPr id="55" name="Rectangle 3"/>
          <p:cNvSpPr txBox="1">
            <a:spLocks noChangeArrowheads="1"/>
          </p:cNvSpPr>
          <p:nvPr/>
        </p:nvSpPr>
        <p:spPr>
          <a:xfrm>
            <a:off x="1554479" y="1780821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sz="2400" dirty="0" smtClean="0">
                <a:ea typeface="標楷體" panose="03000509000000000000" pitchFamily="65" charset="-120"/>
              </a:rPr>
              <a:t>1.</a:t>
            </a:r>
            <a:r>
              <a:rPr lang="en-US" altLang="zh-TW" sz="2400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酣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9" name="群組 58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60" name="圖片 5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62" name="矩形 61"/>
          <p:cNvSpPr/>
          <p:nvPr/>
        </p:nvSpPr>
        <p:spPr>
          <a:xfrm>
            <a:off x="1554479" y="3271478"/>
            <a:ext cx="5718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酉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可以推測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酣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甚麼有關？</a:t>
            </a:r>
          </a:p>
        </p:txBody>
      </p:sp>
      <p:grpSp>
        <p:nvGrpSpPr>
          <p:cNvPr id="63" name="群組 62"/>
          <p:cNvGrpSpPr/>
          <p:nvPr/>
        </p:nvGrpSpPr>
        <p:grpSpPr>
          <a:xfrm>
            <a:off x="1676400" y="3648234"/>
            <a:ext cx="5687753" cy="400110"/>
            <a:chOff x="1708554" y="3456351"/>
            <a:chExt cx="5601934" cy="400110"/>
          </a:xfrm>
        </p:grpSpPr>
        <p:sp>
          <p:nvSpPr>
            <p:cNvPr id="64" name="矩形 63"/>
            <p:cNvSpPr/>
            <p:nvPr/>
          </p:nvSpPr>
          <p:spPr>
            <a:xfrm>
              <a:off x="2278533" y="3456351"/>
              <a:ext cx="50319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形旁是「酉」，</a:t>
              </a:r>
              <a:r>
                <a:rPr lang="zh-TW" altLang="zh-HK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字像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盛</a:t>
              </a:r>
              <a:r>
                <a:rPr lang="zh-TW" altLang="zh-HK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酒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器皿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r>
                <a:rPr lang="zh-TW" altLang="zh-HK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zh-HK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酒有關</a:t>
              </a:r>
              <a:r>
                <a:rPr lang="zh-TW" altLang="zh-HK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65" name="圖片 6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pic>
        <p:nvPicPr>
          <p:cNvPr id="69" name="圖片 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61" y="3949509"/>
            <a:ext cx="7200000" cy="360523"/>
          </a:xfrm>
          <a:prstGeom prst="rect">
            <a:avLst/>
          </a:prstGeom>
        </p:spPr>
      </p:pic>
      <p:grpSp>
        <p:nvGrpSpPr>
          <p:cNvPr id="73" name="群組 72"/>
          <p:cNvGrpSpPr/>
          <p:nvPr/>
        </p:nvGrpSpPr>
        <p:grpSpPr>
          <a:xfrm>
            <a:off x="5591294" y="-10869"/>
            <a:ext cx="2288959" cy="1836654"/>
            <a:chOff x="4097699" y="458408"/>
            <a:chExt cx="2288959" cy="1836654"/>
          </a:xfrm>
        </p:grpSpPr>
        <p:pic>
          <p:nvPicPr>
            <p:cNvPr id="74" name="圖片 7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9999" y="458408"/>
              <a:ext cx="1836654" cy="1836654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4097699" y="1021033"/>
              <a:ext cx="228895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你認識</a:t>
              </a: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這個古</a:t>
              </a: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字嗎？</a:t>
              </a:r>
              <a:endParaRPr lang="en-US" altLang="zh-TW" sz="14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請描述</a:t>
              </a: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一下這</a:t>
              </a: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圖像。</a:t>
              </a:r>
            </a:p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試猜測這個字的意思</a:t>
              </a: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endParaRPr lang="en-US" altLang="zh-TW" sz="1400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並</a:t>
              </a: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讀出此字。</a:t>
              </a:r>
              <a:endParaRPr lang="en-US" altLang="zh-TW" sz="14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76" name="群組 75"/>
          <p:cNvGrpSpPr/>
          <p:nvPr/>
        </p:nvGrpSpPr>
        <p:grpSpPr>
          <a:xfrm>
            <a:off x="49123" y="6028268"/>
            <a:ext cx="1217934" cy="720153"/>
            <a:chOff x="569228" y="2030134"/>
            <a:chExt cx="1835538" cy="1085337"/>
          </a:xfrm>
        </p:grpSpPr>
        <p:pic>
          <p:nvPicPr>
            <p:cNvPr id="77" name="圖片 7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228" y="2030134"/>
              <a:ext cx="1835538" cy="1085337"/>
            </a:xfrm>
            <a:prstGeom prst="rect">
              <a:avLst/>
            </a:prstGeom>
          </p:spPr>
        </p:pic>
        <p:sp>
          <p:nvSpPr>
            <p:cNvPr id="78" name="矩形 77"/>
            <p:cNvSpPr/>
            <p:nvPr/>
          </p:nvSpPr>
          <p:spPr>
            <a:xfrm>
              <a:off x="729691" y="2326930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79" name="Text Box 7"/>
          <p:cNvSpPr txBox="1">
            <a:spLocks noChangeArrowheads="1"/>
          </p:cNvSpPr>
          <p:nvPr/>
        </p:nvSpPr>
        <p:spPr bwMode="auto">
          <a:xfrm>
            <a:off x="1307638" y="6355250"/>
            <a:ext cx="59045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句中有哪個字詞和它有相反的意思？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1239383" y="5588917"/>
            <a:ext cx="7036099" cy="588568"/>
            <a:chOff x="1069270" y="5246460"/>
            <a:chExt cx="6953894" cy="764189"/>
          </a:xfrm>
        </p:grpSpPr>
        <p:sp>
          <p:nvSpPr>
            <p:cNvPr id="81" name="矩形 80"/>
            <p:cNvSpPr/>
            <p:nvPr/>
          </p:nvSpPr>
          <p:spPr>
            <a:xfrm>
              <a:off x="1069270" y="5274476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酣眠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82" name="群組 81"/>
            <p:cNvGrpSpPr/>
            <p:nvPr/>
          </p:nvGrpSpPr>
          <p:grpSpPr>
            <a:xfrm>
              <a:off x="5125708" y="5246460"/>
              <a:ext cx="2897456" cy="764189"/>
              <a:chOff x="1962451" y="5974188"/>
              <a:chExt cx="2897456" cy="764189"/>
            </a:xfrm>
          </p:grpSpPr>
          <p:pic>
            <p:nvPicPr>
              <p:cNvPr id="83" name="圖片 82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2812" y="6007776"/>
                <a:ext cx="2847095" cy="730601"/>
              </a:xfrm>
              <a:prstGeom prst="rect">
                <a:avLst/>
              </a:prstGeom>
            </p:spPr>
          </p:pic>
          <p:sp>
            <p:nvSpPr>
              <p:cNvPr id="84" name="矩形 83"/>
              <p:cNvSpPr/>
              <p:nvPr/>
            </p:nvSpPr>
            <p:spPr>
              <a:xfrm>
                <a:off x="1962451" y="5974188"/>
                <a:ext cx="269817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zh-HK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睡眠甜濃、熟睡</a:t>
                </a:r>
                <a:endParaRPr lang="zh-HK" altLang="en-US" sz="28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85" name="圖片 8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76340" y="5562315"/>
              <a:ext cx="578710" cy="216542"/>
            </a:xfrm>
            <a:prstGeom prst="rect">
              <a:avLst/>
            </a:prstGeom>
          </p:spPr>
        </p:pic>
      </p:grpSp>
      <p:grpSp>
        <p:nvGrpSpPr>
          <p:cNvPr id="92" name="群組 91"/>
          <p:cNvGrpSpPr/>
          <p:nvPr/>
        </p:nvGrpSpPr>
        <p:grpSpPr>
          <a:xfrm>
            <a:off x="5366549" y="1732100"/>
            <a:ext cx="1349743" cy="523465"/>
            <a:chOff x="1216468" y="2715815"/>
            <a:chExt cx="1349743" cy="523465"/>
          </a:xfrm>
        </p:grpSpPr>
        <p:pic>
          <p:nvPicPr>
            <p:cNvPr id="93" name="圖片 9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16468" y="2739282"/>
              <a:ext cx="1349743" cy="499998"/>
            </a:xfrm>
            <a:prstGeom prst="rect">
              <a:avLst/>
            </a:prstGeom>
          </p:spPr>
        </p:pic>
        <p:sp>
          <p:nvSpPr>
            <p:cNvPr id="94" name="矩形 93"/>
            <p:cNvSpPr/>
            <p:nvPr/>
          </p:nvSpPr>
          <p:spPr>
            <a:xfrm>
              <a:off x="1219102" y="2715815"/>
              <a:ext cx="132588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酉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95" name="圖片 9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64" y="2200835"/>
            <a:ext cx="3318250" cy="1075571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7331082" y="6282909"/>
            <a:ext cx="1204364" cy="581976"/>
            <a:chOff x="7013101" y="5972280"/>
            <a:chExt cx="1204364" cy="769343"/>
          </a:xfrm>
        </p:grpSpPr>
        <p:pic>
          <p:nvPicPr>
            <p:cNvPr id="97" name="圖片 9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102892" y="6022708"/>
              <a:ext cx="1114573" cy="718915"/>
            </a:xfrm>
            <a:prstGeom prst="rect">
              <a:avLst/>
            </a:prstGeom>
          </p:spPr>
        </p:pic>
        <p:sp>
          <p:nvSpPr>
            <p:cNvPr id="96" name="矩形 95"/>
            <p:cNvSpPr/>
            <p:nvPr/>
          </p:nvSpPr>
          <p:spPr>
            <a:xfrm>
              <a:off x="7013101" y="5972280"/>
              <a:ext cx="12043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3200" dirty="0">
                  <a:solidFill>
                    <a:srgbClr val="CC006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小睡</a:t>
              </a:r>
            </a:p>
          </p:txBody>
        </p:sp>
      </p:grpSp>
      <p:pic>
        <p:nvPicPr>
          <p:cNvPr id="98" name="圖片 9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08" y="2730924"/>
            <a:ext cx="1121678" cy="1585714"/>
          </a:xfrm>
          <a:prstGeom prst="rect">
            <a:avLst/>
          </a:prstGeom>
        </p:spPr>
      </p:pic>
      <p:grpSp>
        <p:nvGrpSpPr>
          <p:cNvPr id="39" name="群組 38"/>
          <p:cNvGrpSpPr/>
          <p:nvPr/>
        </p:nvGrpSpPr>
        <p:grpSpPr>
          <a:xfrm>
            <a:off x="1446062" y="4256299"/>
            <a:ext cx="1809760" cy="957373"/>
            <a:chOff x="702993" y="2529830"/>
            <a:chExt cx="3183207" cy="3183207"/>
          </a:xfrm>
        </p:grpSpPr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993" y="2529830"/>
              <a:ext cx="3183207" cy="3183207"/>
            </a:xfrm>
            <a:prstGeom prst="rect">
              <a:avLst/>
            </a:prstGeom>
          </p:spPr>
        </p:pic>
        <p:sp>
          <p:nvSpPr>
            <p:cNvPr id="41" name="文字方塊 40"/>
            <p:cNvSpPr txBox="1"/>
            <p:nvPr/>
          </p:nvSpPr>
          <p:spPr>
            <a:xfrm>
              <a:off x="1277485" y="3213145"/>
              <a:ext cx="2072866" cy="1944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眠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4161323" y="4414441"/>
            <a:ext cx="3367251" cy="744757"/>
            <a:chOff x="2668511" y="4102055"/>
            <a:chExt cx="1680715" cy="1680715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8511" y="4102055"/>
              <a:ext cx="1680715" cy="1680715"/>
            </a:xfrm>
            <a:prstGeom prst="rect">
              <a:avLst/>
            </a:prstGeom>
          </p:spPr>
        </p:pic>
        <p:sp>
          <p:nvSpPr>
            <p:cNvPr id="44" name="文字方塊 43"/>
            <p:cNvSpPr txBox="1"/>
            <p:nvPr/>
          </p:nvSpPr>
          <p:spPr>
            <a:xfrm>
              <a:off x="2769236" y="4166309"/>
              <a:ext cx="1438513" cy="1319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睡眠、冬眠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45" name="圖片 4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3415131" y="4651252"/>
            <a:ext cx="773797" cy="316296"/>
          </a:xfrm>
          <a:prstGeom prst="rect">
            <a:avLst/>
          </a:prstGeom>
        </p:spPr>
      </p:pic>
      <p:pic>
        <p:nvPicPr>
          <p:cNvPr id="46" name="圖片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82" y="5091818"/>
            <a:ext cx="7200000" cy="360523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1364186" y="5220599"/>
            <a:ext cx="4715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1. </a:t>
            </a:r>
            <a:r>
              <a:rPr lang="zh-TW" altLang="en-US" sz="2400" dirty="0" smtClean="0">
                <a:ea typeface="標楷體" panose="03000509000000000000" pitchFamily="65" charset="-120"/>
              </a:rPr>
              <a:t>喝酒後睡覺睡眠質素會怎樣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0" name="圖片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" y="4933753"/>
            <a:ext cx="1198435" cy="708623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110797" y="514497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提問</a:t>
            </a:r>
            <a:endParaRPr lang="zh-HK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0933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2" grpId="0"/>
      <p:bldP spid="79" grpId="0"/>
      <p:bldP spid="47" grpId="0"/>
      <p:bldP spid="5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857390" y="1974426"/>
            <a:ext cx="7748654" cy="947453"/>
            <a:chOff x="706881" y="1706527"/>
            <a:chExt cx="7748654" cy="947453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6339" y="1706527"/>
              <a:ext cx="7269737" cy="947453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706881" y="1785181"/>
              <a:ext cx="7748654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en-US" sz="2800" dirty="0">
                  <a:ea typeface="標楷體" panose="03000509000000000000" pitchFamily="65" charset="-120"/>
                </a:rPr>
                <a:t>月光是隔了樹照過來的，高處叢生的灌木，</a:t>
              </a:r>
              <a:br>
                <a:rPr lang="zh-TW" altLang="en-US" sz="2800" dirty="0">
                  <a:ea typeface="標楷體" panose="03000509000000000000" pitchFamily="65" charset="-120"/>
                </a:rPr>
              </a:br>
              <a:r>
                <a:rPr lang="zh-TW" altLang="en-US" sz="2800" dirty="0">
                  <a:ea typeface="標楷體" panose="03000509000000000000" pitchFamily="65" charset="-120"/>
                </a:rPr>
                <a:t>落下</a:t>
              </a:r>
              <a:r>
                <a:rPr lang="zh-TW" altLang="en-US" sz="2800" b="1" dirty="0">
                  <a:solidFill>
                    <a:srgbClr val="FF0000"/>
                  </a:solidFill>
                  <a:ea typeface="標楷體" panose="03000509000000000000" pitchFamily="65" charset="-120"/>
                </a:rPr>
                <a:t>參差</a:t>
              </a:r>
              <a:r>
                <a:rPr lang="zh-TW" altLang="en-US" sz="2800" dirty="0">
                  <a:ea typeface="標楷體" panose="03000509000000000000" pitchFamily="65" charset="-120"/>
                </a:rPr>
                <a:t>的斑駁的黑影，峭楞楞如鬼一般；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075" y="3057841"/>
            <a:ext cx="3388422" cy="1602150"/>
          </a:xfrm>
          <a:prstGeom prst="rect">
            <a:avLst/>
          </a:prstGeom>
        </p:spPr>
      </p:pic>
      <p:grpSp>
        <p:nvGrpSpPr>
          <p:cNvPr id="32" name="群組 31"/>
          <p:cNvGrpSpPr/>
          <p:nvPr/>
        </p:nvGrpSpPr>
        <p:grpSpPr>
          <a:xfrm>
            <a:off x="211724" y="1181600"/>
            <a:ext cx="8720552" cy="883050"/>
            <a:chOff x="452654" y="2631068"/>
            <a:chExt cx="8401785" cy="700351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31068"/>
              <a:ext cx="8401785" cy="700351"/>
            </a:xfrm>
            <a:prstGeom prst="rect">
              <a:avLst/>
            </a:prstGeom>
          </p:spPr>
        </p:pic>
        <p:sp>
          <p:nvSpPr>
            <p:cNvPr id="34" name="Text Box 5"/>
            <p:cNvSpPr txBox="1">
              <a:spLocks noChangeArrowheads="1"/>
            </p:cNvSpPr>
            <p:nvPr/>
          </p:nvSpPr>
          <p:spPr bwMode="auto">
            <a:xfrm>
              <a:off x="593325" y="2766612"/>
              <a:ext cx="8261114" cy="366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我們從文章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的內容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dirty="0">
                  <a:solidFill>
                    <a:schemeClr val="bg1"/>
                  </a:solidFill>
                  <a:ea typeface="標楷體" panose="03000509000000000000" pitchFamily="65" charset="-120"/>
                </a:rPr>
                <a:t>參差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詞的意思。</a:t>
              </a: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4048487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參差</a:t>
              </a: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87809" y="2979427"/>
            <a:ext cx="5596765" cy="826122"/>
            <a:chOff x="187809" y="2979427"/>
            <a:chExt cx="5596765" cy="826122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>
            <a:xfrm>
              <a:off x="1554479" y="3057841"/>
              <a:ext cx="4230095" cy="73640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7188" indent="-357188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  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月光</a:t>
              </a:r>
              <a:r>
                <a:rPr lang="zh-TW" altLang="en-US" sz="2400" dirty="0">
                  <a:ea typeface="標楷體" panose="03000509000000000000" pitchFamily="65" charset="-120"/>
                </a:rPr>
                <a:t>隔了樹照過來，樹影會怎樣？</a:t>
              </a:r>
              <a:endParaRPr lang="zh-HK" altLang="en-US" sz="2400" dirty="0"/>
            </a:p>
          </p:txBody>
        </p:sp>
        <p:grpSp>
          <p:nvGrpSpPr>
            <p:cNvPr id="29" name="群組 28"/>
            <p:cNvGrpSpPr/>
            <p:nvPr/>
          </p:nvGrpSpPr>
          <p:grpSpPr>
            <a:xfrm>
              <a:off x="187809" y="2979427"/>
              <a:ext cx="1397151" cy="826122"/>
              <a:chOff x="778241" y="1784736"/>
              <a:chExt cx="2105635" cy="1245042"/>
            </a:xfrm>
          </p:grpSpPr>
          <p:pic>
            <p:nvPicPr>
              <p:cNvPr id="30" name="圖片 2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35" name="矩形 34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36" name="矩形 35"/>
          <p:cNvSpPr/>
          <p:nvPr/>
        </p:nvSpPr>
        <p:spPr>
          <a:xfrm>
            <a:off x="1554480" y="3847147"/>
            <a:ext cx="42300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/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叢生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代表一堆堆不同的草木長在一起，它們的外觀會整齊嗎？長度會一致嗎？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54479" y="5101032"/>
            <a:ext cx="42300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/>
            <a:r>
              <a:rPr lang="en-US" altLang="zh-TW" sz="2400" dirty="0">
                <a:ea typeface="標楷體" panose="03000509000000000000" pitchFamily="65" charset="-120"/>
              </a:rPr>
              <a:t>3</a:t>
            </a:r>
            <a:r>
              <a:rPr lang="en-US" altLang="zh-TW" sz="2400" dirty="0" smtClean="0">
                <a:ea typeface="標楷體" panose="03000509000000000000" pitchFamily="65" charset="-120"/>
              </a:rPr>
              <a:t>.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既然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是不一致，它們的影子會整齊嗎？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848552" y="5767702"/>
            <a:ext cx="7810812" cy="1158240"/>
            <a:chOff x="848552" y="5767702"/>
            <a:chExt cx="7810812" cy="1158240"/>
          </a:xfrm>
        </p:grpSpPr>
        <p:sp>
          <p:nvSpPr>
            <p:cNvPr id="38" name="矩形 37"/>
            <p:cNvSpPr/>
            <p:nvPr/>
          </p:nvSpPr>
          <p:spPr>
            <a:xfrm>
              <a:off x="848552" y="6080382"/>
              <a:ext cx="312733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ea typeface="標楷體" panose="03000509000000000000" pitchFamily="65" charset="-120"/>
                </a:rPr>
                <a:t>參差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5181081" y="5767702"/>
              <a:ext cx="3478283" cy="1158240"/>
              <a:chOff x="778828" y="5440265"/>
              <a:chExt cx="3478283" cy="1158240"/>
            </a:xfrm>
          </p:grpSpPr>
          <p:pic>
            <p:nvPicPr>
              <p:cNvPr id="42" name="圖片 4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8" y="5440265"/>
                <a:ext cx="3478283" cy="1158240"/>
              </a:xfrm>
              <a:prstGeom prst="rect">
                <a:avLst/>
              </a:prstGeom>
            </p:spPr>
          </p:pic>
          <p:sp>
            <p:nvSpPr>
              <p:cNvPr id="43" name="矩形 42"/>
              <p:cNvSpPr/>
              <p:nvPr/>
            </p:nvSpPr>
            <p:spPr>
              <a:xfrm>
                <a:off x="989345" y="5726997"/>
                <a:ext cx="30572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雜亂不齊的樣子</a:t>
                </a:r>
                <a:endParaRPr lang="zh-HK" altLang="en-US" sz="3200" b="1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89127" y="6264499"/>
              <a:ext cx="578710" cy="216542"/>
            </a:xfrm>
            <a:prstGeom prst="rect">
              <a:avLst/>
            </a:prstGeom>
          </p:spPr>
        </p:pic>
      </p:grp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5955883" y="4788036"/>
            <a:ext cx="30513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你有見過圖中的雜草嗎？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你會怎樣描述圖中的雜草呢？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007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群組 48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51" name="矩形 50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ea typeface="標楷體" panose="03000509000000000000" pitchFamily="65" charset="-120"/>
                </a:rPr>
                <a:t>斑駁</a:t>
              </a:r>
              <a:endParaRPr lang="zh-TW" altLang="en-US" sz="4400" b="1" dirty="0"/>
            </a:p>
          </p:txBody>
        </p:sp>
      </p:grpSp>
      <p:sp>
        <p:nvSpPr>
          <p:cNvPr id="54" name="Rectangle 3"/>
          <p:cNvSpPr txBox="1">
            <a:spLocks noChangeArrowheads="1"/>
          </p:cNvSpPr>
          <p:nvPr/>
        </p:nvSpPr>
        <p:spPr>
          <a:xfrm>
            <a:off x="5315190" y="5299964"/>
            <a:ext cx="2546285" cy="6050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句中有哪個字詞和它有相近的意思？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1121464" y="5834169"/>
            <a:ext cx="7247284" cy="1158240"/>
            <a:chOff x="1121464" y="5834169"/>
            <a:chExt cx="7247284" cy="1158240"/>
          </a:xfrm>
        </p:grpSpPr>
        <p:sp>
          <p:nvSpPr>
            <p:cNvPr id="55" name="矩形 70"/>
            <p:cNvSpPr/>
            <p:nvPr/>
          </p:nvSpPr>
          <p:spPr>
            <a:xfrm>
              <a:off x="1121464" y="6119785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dirty="0">
                  <a:solidFill>
                    <a:srgbClr val="E1094C"/>
                  </a:solidFill>
                  <a:ea typeface="標楷體" panose="03000509000000000000" pitchFamily="65" charset="-120"/>
                </a:rPr>
                <a:t>斑駁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56" name="圖片 7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90575" y="6303902"/>
              <a:ext cx="578710" cy="216542"/>
            </a:xfrm>
            <a:prstGeom prst="rect">
              <a:avLst/>
            </a:prstGeom>
          </p:spPr>
        </p:pic>
        <p:grpSp>
          <p:nvGrpSpPr>
            <p:cNvPr id="57" name="群組 67"/>
            <p:cNvGrpSpPr/>
            <p:nvPr/>
          </p:nvGrpSpPr>
          <p:grpSpPr>
            <a:xfrm>
              <a:off x="5055091" y="5834169"/>
              <a:ext cx="3313657" cy="1158240"/>
              <a:chOff x="778828" y="5440265"/>
              <a:chExt cx="3313657" cy="1158240"/>
            </a:xfrm>
          </p:grpSpPr>
          <p:pic>
            <p:nvPicPr>
              <p:cNvPr id="58" name="圖片 6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8" y="5440265"/>
                <a:ext cx="3313657" cy="1158240"/>
              </a:xfrm>
              <a:prstGeom prst="rect">
                <a:avLst/>
              </a:prstGeom>
            </p:spPr>
          </p:pic>
          <p:sp>
            <p:nvSpPr>
              <p:cNvPr id="59" name="矩形 69"/>
              <p:cNvSpPr/>
              <p:nvPr/>
            </p:nvSpPr>
            <p:spPr>
              <a:xfrm>
                <a:off x="890692" y="5725881"/>
                <a:ext cx="30572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HK" altLang="en-US" sz="32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色彩錯雜</a:t>
                </a:r>
                <a:r>
                  <a:rPr lang="zh-TW" altLang="en-US" sz="32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、紛亂</a:t>
                </a:r>
              </a:p>
            </p:txBody>
          </p:sp>
        </p:grpSp>
      </p:grpSp>
      <p:grpSp>
        <p:nvGrpSpPr>
          <p:cNvPr id="60" name="群組 59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61" name="圖片 6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62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ea typeface="標楷體" panose="03000509000000000000" pitchFamily="65" charset="-120"/>
                </a:rPr>
                <a:t>斑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3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斑紋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4" name="Text Box 16"/>
          <p:cNvSpPr txBox="1">
            <a:spLocks noChangeArrowheads="1"/>
          </p:cNvSpPr>
          <p:nvPr/>
        </p:nvSpPr>
        <p:spPr bwMode="auto">
          <a:xfrm>
            <a:off x="2755084" y="417795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斑白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1561068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斑馬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382100" y="3950692"/>
            <a:ext cx="101968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色彩斑爛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910021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斑點</a:t>
            </a:r>
          </a:p>
        </p:txBody>
      </p:sp>
      <p:grpSp>
        <p:nvGrpSpPr>
          <p:cNvPr id="68" name="群組 67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69" name="橢圓 68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0" name="肘形接點 69"/>
            <p:cNvCxnSpPr>
              <a:stCxn id="69" idx="0"/>
              <a:endCxn id="71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ea typeface="標楷體" panose="03000509000000000000" pitchFamily="65" charset="-120"/>
                </a:rPr>
                <a:t>斑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3743627" y="1386240"/>
            <a:ext cx="5203050" cy="722033"/>
            <a:chOff x="3743627" y="1452104"/>
            <a:chExt cx="5203050" cy="722033"/>
          </a:xfrm>
        </p:grpSpPr>
        <p:pic>
          <p:nvPicPr>
            <p:cNvPr id="84" name="圖片 8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43627" y="1452104"/>
              <a:ext cx="5203050" cy="722033"/>
            </a:xfrm>
            <a:prstGeom prst="rect">
              <a:avLst/>
            </a:prstGeom>
          </p:spPr>
        </p:pic>
        <p:sp>
          <p:nvSpPr>
            <p:cNvPr id="85" name="矩形 84"/>
            <p:cNvSpPr/>
            <p:nvPr/>
          </p:nvSpPr>
          <p:spPr>
            <a:xfrm>
              <a:off x="3904692" y="1523846"/>
              <a:ext cx="50243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en-US" sz="2000" dirty="0">
                  <a:ea typeface="標楷體" panose="03000509000000000000" pitchFamily="65" charset="-120"/>
                </a:rPr>
                <a:t>月光是隔了樹照過來的，高處叢生的灌木，</a:t>
              </a:r>
              <a:br>
                <a:rPr lang="zh-TW" altLang="en-US" sz="2000" dirty="0">
                  <a:ea typeface="標楷體" panose="03000509000000000000" pitchFamily="65" charset="-120"/>
                </a:rPr>
              </a:br>
              <a:r>
                <a:rPr lang="zh-TW" altLang="en-US" sz="2000" dirty="0">
                  <a:ea typeface="標楷體" panose="03000509000000000000" pitchFamily="65" charset="-120"/>
                </a:rPr>
                <a:t>落下參差</a:t>
              </a:r>
              <a:r>
                <a:rPr lang="zh-TW" altLang="en-US" sz="20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solidFill>
                    <a:srgbClr val="E1094C"/>
                  </a:solidFill>
                  <a:ea typeface="標楷體" panose="03000509000000000000" pitchFamily="65" charset="-120"/>
                </a:rPr>
                <a:t>斑駁</a:t>
              </a:r>
              <a:r>
                <a:rPr lang="zh-TW" altLang="en-US" sz="20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000" dirty="0">
                  <a:ea typeface="標楷體" panose="03000509000000000000" pitchFamily="65" charset="-120"/>
                </a:rPr>
                <a:t>黑影，峭楞楞如鬼一般；</a:t>
              </a:r>
              <a:endPara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86" name="群組 85"/>
          <p:cNvGrpSpPr/>
          <p:nvPr/>
        </p:nvGrpSpPr>
        <p:grpSpPr>
          <a:xfrm>
            <a:off x="8103595" y="5368371"/>
            <a:ext cx="825422" cy="503700"/>
            <a:chOff x="7057996" y="6022711"/>
            <a:chExt cx="1204364" cy="503700"/>
          </a:xfrm>
        </p:grpSpPr>
        <p:pic>
          <p:nvPicPr>
            <p:cNvPr id="87" name="圖片 8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02892" y="6022711"/>
              <a:ext cx="1114573" cy="503700"/>
            </a:xfrm>
            <a:prstGeom prst="rect">
              <a:avLst/>
            </a:prstGeom>
          </p:spPr>
        </p:pic>
        <p:sp>
          <p:nvSpPr>
            <p:cNvPr id="88" name="矩形 87"/>
            <p:cNvSpPr/>
            <p:nvPr/>
          </p:nvSpPr>
          <p:spPr>
            <a:xfrm>
              <a:off x="7057996" y="6023258"/>
              <a:ext cx="12043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參差</a:t>
              </a:r>
            </a:p>
          </p:txBody>
        </p:sp>
      </p:grpSp>
      <p:sp>
        <p:nvSpPr>
          <p:cNvPr id="89" name="Rectangle 3"/>
          <p:cNvSpPr txBox="1">
            <a:spLocks noRot="1" noChangeArrowheads="1"/>
          </p:cNvSpPr>
          <p:nvPr/>
        </p:nvSpPr>
        <p:spPr>
          <a:xfrm>
            <a:off x="4495167" y="2141964"/>
            <a:ext cx="4184226" cy="62494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zh-TW" altLang="en-US" sz="2000" b="1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草木既然是不整齊，當陽光射來時，必定有一些被擋住。</a:t>
            </a:r>
            <a:endParaRPr lang="zh-TW" altLang="en-US" sz="2000" b="1" dirty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4019756" y="2876562"/>
            <a:ext cx="5068692" cy="2378856"/>
            <a:chOff x="4019756" y="2876562"/>
            <a:chExt cx="5068692" cy="2378856"/>
          </a:xfrm>
        </p:grpSpPr>
        <p:sp>
          <p:nvSpPr>
            <p:cNvPr id="52" name="Rectangle 3"/>
            <p:cNvSpPr txBox="1">
              <a:spLocks noChangeArrowheads="1"/>
            </p:cNvSpPr>
            <p:nvPr/>
          </p:nvSpPr>
          <p:spPr>
            <a:xfrm>
              <a:off x="5135883" y="3031399"/>
              <a:ext cx="3952565" cy="343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" panose="05000000000000000000" pitchFamily="2" charset="2"/>
                <a:buNone/>
              </a:pP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你能清楚看到圖中草木的影子嗎？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5132429" y="3334863"/>
              <a:ext cx="23867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會不會一明一暗？</a:t>
              </a:r>
            </a:p>
          </p:txBody>
        </p:sp>
        <p:grpSp>
          <p:nvGrpSpPr>
            <p:cNvPr id="76" name="群組 75"/>
            <p:cNvGrpSpPr/>
            <p:nvPr/>
          </p:nvGrpSpPr>
          <p:grpSpPr>
            <a:xfrm>
              <a:off x="4019756" y="2876562"/>
              <a:ext cx="1189896" cy="703574"/>
              <a:chOff x="778241" y="1784736"/>
              <a:chExt cx="2105635" cy="1245042"/>
            </a:xfrm>
          </p:grpSpPr>
          <p:pic>
            <p:nvPicPr>
              <p:cNvPr id="77" name="圖片 7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78" name="矩形 77"/>
              <p:cNvSpPr/>
              <p:nvPr/>
            </p:nvSpPr>
            <p:spPr>
              <a:xfrm>
                <a:off x="1182615" y="2224195"/>
                <a:ext cx="1206004" cy="6957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4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400" b="1" dirty="0"/>
              </a:p>
            </p:txBody>
          </p:sp>
        </p:grpSp>
        <p:pic>
          <p:nvPicPr>
            <p:cNvPr id="90" name="圖片 8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8282" y="3830193"/>
              <a:ext cx="2187765" cy="1425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425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3" grpId="0"/>
      <p:bldP spid="64" grpId="0"/>
      <p:bldP spid="65" grpId="0"/>
      <p:bldP spid="66" grpId="0"/>
      <p:bldP spid="67" grpId="0"/>
      <p:bldP spid="8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群組 38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51" name="矩形 50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ea typeface="標楷體" panose="03000509000000000000" pitchFamily="65" charset="-120"/>
                </a:rPr>
                <a:t>倩影</a:t>
              </a:r>
              <a:endParaRPr lang="zh-TW" altLang="en-US" sz="4400" b="1" dirty="0"/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46469" y="3538896"/>
            <a:ext cx="5534194" cy="2281502"/>
            <a:chOff x="92592" y="3917645"/>
            <a:chExt cx="5534194" cy="2281502"/>
          </a:xfrm>
        </p:grpSpPr>
        <p:grpSp>
          <p:nvGrpSpPr>
            <p:cNvPr id="93" name="群組 92"/>
            <p:cNvGrpSpPr/>
            <p:nvPr/>
          </p:nvGrpSpPr>
          <p:grpSpPr>
            <a:xfrm>
              <a:off x="92592" y="4096724"/>
              <a:ext cx="2102423" cy="2102423"/>
              <a:chOff x="6776189" y="1612165"/>
              <a:chExt cx="2486571" cy="2486571"/>
            </a:xfrm>
          </p:grpSpPr>
          <p:pic>
            <p:nvPicPr>
              <p:cNvPr id="94" name="圖片 9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76189" y="1612165"/>
                <a:ext cx="2486571" cy="2486571"/>
              </a:xfrm>
              <a:prstGeom prst="rect">
                <a:avLst/>
              </a:prstGeom>
            </p:spPr>
          </p:pic>
          <p:pic>
            <p:nvPicPr>
              <p:cNvPr id="95" name="圖片 9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2489" y="2162979"/>
                <a:ext cx="942528" cy="1384940"/>
              </a:xfrm>
              <a:prstGeom prst="rect">
                <a:avLst/>
              </a:prstGeom>
            </p:spPr>
          </p:pic>
        </p:grpSp>
        <p:sp>
          <p:nvSpPr>
            <p:cNvPr id="62" name="Rectangle 3"/>
            <p:cNvSpPr txBox="1">
              <a:spLocks noChangeArrowheads="1"/>
            </p:cNvSpPr>
            <p:nvPr/>
          </p:nvSpPr>
          <p:spPr>
            <a:xfrm>
              <a:off x="1709628" y="3917645"/>
              <a:ext cx="3917158" cy="92690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7188" indent="-357188">
                <a:buNone/>
              </a:pPr>
              <a:r>
                <a:rPr lang="en-US" altLang="zh-TW" sz="2400" dirty="0">
                  <a:ea typeface="標楷體" panose="03000509000000000000" pitchFamily="65" charset="-120"/>
                </a:rPr>
                <a:t>3</a:t>
              </a:r>
              <a:r>
                <a:rPr lang="en-US" altLang="zh-TW" sz="2400" dirty="0" smtClean="0">
                  <a:ea typeface="標楷體" panose="03000509000000000000" pitchFamily="65" charset="-120"/>
                </a:rPr>
                <a:t>.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人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」和「</a:t>
              </a:r>
              <a:r>
                <a:rPr lang="zh-TW" altLang="en-US" sz="2400" dirty="0">
                  <a:solidFill>
                    <a:schemeClr val="accent6">
                      <a:lumMod val="7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青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」可以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推測「</a:t>
              </a:r>
              <a:r>
                <a:rPr lang="zh-TW" altLang="en-US" sz="24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倩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」字的意思？</a:t>
              </a:r>
            </a:p>
          </p:txBody>
        </p:sp>
      </p:grpSp>
      <p:sp>
        <p:nvSpPr>
          <p:cNvPr id="63" name="矩形 70"/>
          <p:cNvSpPr/>
          <p:nvPr/>
        </p:nvSpPr>
        <p:spPr>
          <a:xfrm>
            <a:off x="2060272" y="4290894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「</a:t>
            </a:r>
            <a:r>
              <a:rPr lang="zh-TW" altLang="en-US" sz="28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青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青春</a:t>
            </a:r>
            <a:endParaRPr lang="zh-HK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310912" y="5254939"/>
            <a:ext cx="3076176" cy="1232953"/>
            <a:chOff x="1896587" y="5627422"/>
            <a:chExt cx="4015632" cy="931125"/>
          </a:xfrm>
        </p:grpSpPr>
        <p:pic>
          <p:nvPicPr>
            <p:cNvPr id="64" name="圖片 7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96587" y="5955463"/>
              <a:ext cx="735060" cy="275043"/>
            </a:xfrm>
            <a:prstGeom prst="rect">
              <a:avLst/>
            </a:prstGeom>
          </p:spPr>
        </p:pic>
        <p:grpSp>
          <p:nvGrpSpPr>
            <p:cNvPr id="65" name="群組 67"/>
            <p:cNvGrpSpPr/>
            <p:nvPr/>
          </p:nvGrpSpPr>
          <p:grpSpPr>
            <a:xfrm>
              <a:off x="2584650" y="5627422"/>
              <a:ext cx="3327569" cy="931125"/>
              <a:chOff x="778827" y="5440265"/>
              <a:chExt cx="3327569" cy="931125"/>
            </a:xfrm>
          </p:grpSpPr>
          <p:pic>
            <p:nvPicPr>
              <p:cNvPr id="66" name="圖片 6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7" y="5440265"/>
                <a:ext cx="3327569" cy="931125"/>
              </a:xfrm>
              <a:prstGeom prst="rect">
                <a:avLst/>
              </a:prstGeom>
            </p:spPr>
          </p:pic>
          <p:sp>
            <p:nvSpPr>
              <p:cNvPr id="67" name="矩形 69"/>
              <p:cNvSpPr/>
              <p:nvPr/>
            </p:nvSpPr>
            <p:spPr>
              <a:xfrm>
                <a:off x="1035117" y="5593291"/>
                <a:ext cx="2813156" cy="516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一個人很青春 </a:t>
                </a:r>
                <a:endParaRPr lang="en-US" altLang="zh-TW" sz="2400" b="1" dirty="0" smtClean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r>
                  <a:rPr lang="en-US" altLang="zh-TW" sz="2400" b="1" dirty="0" smtClean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zh-TW" altLang="en-US" sz="2400" b="1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美麗，美好</a:t>
                </a:r>
                <a:r>
                  <a:rPr lang="en-US" altLang="zh-TW" sz="2400" b="1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endParaRPr lang="zh-HK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grpSp>
        <p:nvGrpSpPr>
          <p:cNvPr id="68" name="群組 67"/>
          <p:cNvGrpSpPr/>
          <p:nvPr/>
        </p:nvGrpSpPr>
        <p:grpSpPr>
          <a:xfrm>
            <a:off x="5387089" y="2468136"/>
            <a:ext cx="3756911" cy="3563919"/>
            <a:chOff x="86740" y="2670028"/>
            <a:chExt cx="4288361" cy="4068069"/>
          </a:xfrm>
        </p:grpSpPr>
        <p:pic>
          <p:nvPicPr>
            <p:cNvPr id="69" name="圖片 6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71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影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2" name="Text Box 15"/>
          <p:cNvSpPr txBox="1">
            <a:spLocks noChangeArrowheads="1"/>
          </p:cNvSpPr>
          <p:nvPr/>
        </p:nvSpPr>
        <p:spPr bwMode="auto">
          <a:xfrm>
            <a:off x="7507760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影像</a:t>
            </a:r>
          </a:p>
        </p:txBody>
      </p:sp>
      <p:sp>
        <p:nvSpPr>
          <p:cNvPr id="73" name="Text Box 16"/>
          <p:cNvSpPr txBox="1">
            <a:spLocks noChangeArrowheads="1"/>
          </p:cNvSpPr>
          <p:nvPr/>
        </p:nvSpPr>
        <p:spPr bwMode="auto">
          <a:xfrm>
            <a:off x="7937198" y="417795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倒影</a:t>
            </a:r>
          </a:p>
        </p:txBody>
      </p:sp>
      <p:sp>
        <p:nvSpPr>
          <p:cNvPr id="74" name="Text Box 17"/>
          <p:cNvSpPr txBox="1">
            <a:spLocks noChangeArrowheads="1"/>
          </p:cNvSpPr>
          <p:nvPr/>
        </p:nvSpPr>
        <p:spPr bwMode="auto">
          <a:xfrm>
            <a:off x="6743182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影響</a:t>
            </a:r>
          </a:p>
        </p:txBody>
      </p:sp>
      <p:sp>
        <p:nvSpPr>
          <p:cNvPr id="75" name="Text Box 18"/>
          <p:cNvSpPr txBox="1">
            <a:spLocks noChangeArrowheads="1"/>
          </p:cNvSpPr>
          <p:nvPr/>
        </p:nvSpPr>
        <p:spPr bwMode="auto">
          <a:xfrm>
            <a:off x="5444958" y="4177954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影印</a:t>
            </a:r>
          </a:p>
        </p:txBody>
      </p:sp>
      <p:sp>
        <p:nvSpPr>
          <p:cNvPr id="76" name="Text Box 19"/>
          <p:cNvSpPr txBox="1">
            <a:spLocks noChangeArrowheads="1"/>
          </p:cNvSpPr>
          <p:nvPr/>
        </p:nvSpPr>
        <p:spPr bwMode="auto">
          <a:xfrm>
            <a:off x="6092135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影子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7" name="群組 76"/>
          <p:cNvGrpSpPr/>
          <p:nvPr/>
        </p:nvGrpSpPr>
        <p:grpSpPr>
          <a:xfrm>
            <a:off x="6015061" y="1429033"/>
            <a:ext cx="2002700" cy="2301744"/>
            <a:chOff x="953967" y="1521870"/>
            <a:chExt cx="2286000" cy="2627346"/>
          </a:xfrm>
        </p:grpSpPr>
        <p:sp>
          <p:nvSpPr>
            <p:cNvPr id="78" name="橢圓 77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9" name="肘形接點 78"/>
            <p:cNvCxnSpPr>
              <a:stCxn id="78" idx="0"/>
              <a:endCxn id="80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矩形 79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ea typeface="標楷體" panose="03000509000000000000" pitchFamily="65" charset="-120"/>
                </a:rPr>
                <a:t>影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97335" y="1354192"/>
            <a:ext cx="5299335" cy="826122"/>
            <a:chOff x="316607" y="1866775"/>
            <a:chExt cx="5299335" cy="826122"/>
          </a:xfrm>
        </p:grpSpPr>
        <p:sp>
          <p:nvSpPr>
            <p:cNvPr id="52" name="Rectangle 3"/>
            <p:cNvSpPr txBox="1">
              <a:spLocks noChangeArrowheads="1"/>
            </p:cNvSpPr>
            <p:nvPr/>
          </p:nvSpPr>
          <p:spPr>
            <a:xfrm>
              <a:off x="1632848" y="2021612"/>
              <a:ext cx="3983094" cy="363018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 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倩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85" name="群組 84"/>
            <p:cNvGrpSpPr/>
            <p:nvPr/>
          </p:nvGrpSpPr>
          <p:grpSpPr>
            <a:xfrm>
              <a:off x="316607" y="1866775"/>
              <a:ext cx="1397151" cy="826122"/>
              <a:chOff x="778241" y="1784736"/>
              <a:chExt cx="2105635" cy="1245042"/>
            </a:xfrm>
          </p:grpSpPr>
          <p:pic>
            <p:nvPicPr>
              <p:cNvPr id="86" name="圖片 8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87" name="矩形 86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96" name="群組 95"/>
          <p:cNvGrpSpPr/>
          <p:nvPr/>
        </p:nvGrpSpPr>
        <p:grpSpPr>
          <a:xfrm>
            <a:off x="2178042" y="1889241"/>
            <a:ext cx="1349743" cy="523465"/>
            <a:chOff x="1216468" y="2715815"/>
            <a:chExt cx="1349743" cy="523465"/>
          </a:xfrm>
        </p:grpSpPr>
        <p:pic>
          <p:nvPicPr>
            <p:cNvPr id="97" name="圖片 9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16468" y="2739282"/>
              <a:ext cx="1349743" cy="499998"/>
            </a:xfrm>
            <a:prstGeom prst="rect">
              <a:avLst/>
            </a:prstGeom>
          </p:spPr>
        </p:pic>
        <p:sp>
          <p:nvSpPr>
            <p:cNvPr id="98" name="矩形 97"/>
            <p:cNvSpPr/>
            <p:nvPr/>
          </p:nvSpPr>
          <p:spPr>
            <a:xfrm>
              <a:off x="1219102" y="2715815"/>
              <a:ext cx="132588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人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647404" y="2371386"/>
            <a:ext cx="37396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E1094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可以推測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「倩」 </a:t>
            </a:r>
            <a:endParaRPr lang="en-US" altLang="zh-TW" sz="24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甚麼有關？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2263790" y="3083059"/>
            <a:ext cx="3552190" cy="461665"/>
            <a:chOff x="1708554" y="3456351"/>
            <a:chExt cx="3498593" cy="461665"/>
          </a:xfrm>
        </p:grpSpPr>
        <p:sp>
          <p:nvSpPr>
            <p:cNvPr id="41" name="矩形 40"/>
            <p:cNvSpPr/>
            <p:nvPr/>
          </p:nvSpPr>
          <p:spPr>
            <a:xfrm>
              <a:off x="2278532" y="3456351"/>
              <a:ext cx="292861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人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有關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pic>
        <p:nvPicPr>
          <p:cNvPr id="43" name="圖片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5295" y="4441337"/>
            <a:ext cx="578710" cy="216542"/>
          </a:xfrm>
          <a:prstGeom prst="rect">
            <a:avLst/>
          </a:prstGeom>
        </p:spPr>
      </p:pic>
      <p:sp>
        <p:nvSpPr>
          <p:cNvPr id="44" name="矩形 70"/>
          <p:cNvSpPr/>
          <p:nvPr/>
        </p:nvSpPr>
        <p:spPr>
          <a:xfrm>
            <a:off x="1888831" y="4872794"/>
            <a:ext cx="2694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dirty="0" smtClean="0">
                <a:solidFill>
                  <a:srgbClr val="E1094C"/>
                </a:solidFill>
                <a:ea typeface="標楷體" panose="03000509000000000000" pitchFamily="65" charset="-120"/>
              </a:rPr>
              <a:t>倩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endParaRPr lang="zh-HK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4222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2" grpId="0"/>
      <p:bldP spid="73" grpId="0"/>
      <p:bldP spid="74" grpId="0"/>
      <p:bldP spid="75" grpId="0"/>
      <p:bldP spid="76" grpId="0"/>
      <p:bldP spid="38" grpId="0"/>
      <p:bldP spid="4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ea typeface="標楷體" panose="03000509000000000000" pitchFamily="65" charset="-120"/>
                </a:rPr>
                <a:t>倩影</a:t>
              </a:r>
              <a:endParaRPr lang="zh-TW" altLang="en-US" sz="4400" b="1" dirty="0"/>
            </a:p>
          </p:txBody>
        </p:sp>
      </p:grp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倩影的意思是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30" name="群組 29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32" name="圖片 3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3" name="Rectangle 8"/>
              <p:cNvSpPr>
                <a:spLocks noChangeArrowheads="1"/>
              </p:cNvSpPr>
              <p:nvPr/>
            </p:nvSpPr>
            <p:spPr bwMode="auto">
              <a:xfrm>
                <a:off x="5964898" y="3573979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「影」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</a:p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endParaRPr kumimoji="0" lang="zh-TW" altLang="en-US" sz="2400" dirty="0">
                  <a:latin typeface="Candara" panose="020E0502030303020204" pitchFamily="34" charset="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31" name="文字方塊 30"/>
            <p:cNvSpPr txBox="1"/>
            <p:nvPr/>
          </p:nvSpPr>
          <p:spPr>
            <a:xfrm>
              <a:off x="5937600" y="4052387"/>
              <a:ext cx="23842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影子、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身影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……</a:t>
              </a:r>
              <a:endParaRPr lang="zh-TW" altLang="en-US" sz="2400" dirty="0">
                <a:solidFill>
                  <a:schemeClr val="bg1"/>
                </a:solidFill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35" name="群組 34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37" name="圖片 3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38" name="群組 37"/>
              <p:cNvGrpSpPr/>
              <p:nvPr/>
            </p:nvGrpSpPr>
            <p:grpSpPr>
              <a:xfrm>
                <a:off x="851442" y="3573499"/>
                <a:ext cx="2261706" cy="1011382"/>
                <a:chOff x="851442" y="3661991"/>
                <a:chExt cx="2261706" cy="1011382"/>
              </a:xfrm>
            </p:grpSpPr>
            <p:sp>
              <p:nvSpPr>
                <p:cNvPr id="39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851442" y="3661991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倩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字的意思是</a:t>
                  </a:r>
                </a:p>
              </p:txBody>
            </p:sp>
          </p:grpSp>
        </p:grpSp>
        <p:sp>
          <p:nvSpPr>
            <p:cNvPr id="36" name="文字方塊 35"/>
            <p:cNvSpPr txBox="1"/>
            <p:nvPr/>
          </p:nvSpPr>
          <p:spPr>
            <a:xfrm>
              <a:off x="765724" y="4055903"/>
              <a:ext cx="23911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美麗</a:t>
              </a:r>
              <a:endPara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美麗的身影</a:t>
              </a:r>
              <a:endPara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3915408" y="3665242"/>
            <a:ext cx="13131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倩影</a:t>
            </a:r>
            <a:endParaRPr lang="zh-TW" altLang="en-US" sz="4400" dirty="0">
              <a:solidFill>
                <a:schemeClr val="bg1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4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群組 52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54" name="圖片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56" name="矩形 55"/>
            <p:cNvSpPr/>
            <p:nvPr/>
          </p:nvSpPr>
          <p:spPr>
            <a:xfrm>
              <a:off x="3766359" y="1901980"/>
              <a:ext cx="187743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峭楞楞</a:t>
              </a: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57" name="Rectangle 3"/>
            <p:cNvSpPr txBox="1">
              <a:spLocks noChangeArrowheads="1"/>
            </p:cNvSpPr>
            <p:nvPr/>
          </p:nvSpPr>
          <p:spPr>
            <a:xfrm>
              <a:off x="1554479" y="1802590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dirty="0">
                  <a:solidFill>
                    <a:srgbClr val="E1094C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峭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58" name="群組 57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59" name="圖片 5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60" name="矩形 59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1579790" y="2244753"/>
            <a:ext cx="5718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</a:t>
            </a:r>
            <a:r>
              <a:rPr lang="zh-TW" altLang="en-US" sz="2400" dirty="0" smtClean="0"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山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可以推測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E1094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峭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甚麼有關？</a:t>
            </a:r>
          </a:p>
        </p:txBody>
      </p:sp>
      <p:grpSp>
        <p:nvGrpSpPr>
          <p:cNvPr id="62" name="群組 61"/>
          <p:cNvGrpSpPr/>
          <p:nvPr/>
        </p:nvGrpSpPr>
        <p:grpSpPr>
          <a:xfrm>
            <a:off x="2235923" y="3473272"/>
            <a:ext cx="3228778" cy="461665"/>
            <a:chOff x="1708554" y="3484241"/>
            <a:chExt cx="3180061" cy="461665"/>
          </a:xfrm>
        </p:grpSpPr>
        <p:sp>
          <p:nvSpPr>
            <p:cNvPr id="63" name="矩形 62"/>
            <p:cNvSpPr/>
            <p:nvPr/>
          </p:nvSpPr>
          <p:spPr>
            <a:xfrm>
              <a:off x="2278533" y="3484241"/>
              <a:ext cx="2610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險峻、</a:t>
              </a:r>
              <a:r>
                <a:rPr lang="zh-HK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陡直的石壁</a:t>
              </a:r>
              <a:endPara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64" name="圖片 6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grpSp>
        <p:nvGrpSpPr>
          <p:cNvPr id="2" name="群組 1"/>
          <p:cNvGrpSpPr/>
          <p:nvPr/>
        </p:nvGrpSpPr>
        <p:grpSpPr>
          <a:xfrm>
            <a:off x="827172" y="5768438"/>
            <a:ext cx="7691554" cy="1158240"/>
            <a:chOff x="827172" y="5768438"/>
            <a:chExt cx="7691554" cy="1158240"/>
          </a:xfrm>
        </p:grpSpPr>
        <p:sp>
          <p:nvSpPr>
            <p:cNvPr id="73" name="矩形 72"/>
            <p:cNvSpPr/>
            <p:nvPr/>
          </p:nvSpPr>
          <p:spPr>
            <a:xfrm>
              <a:off x="827172" y="6110051"/>
              <a:ext cx="346761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dirty="0">
                  <a:solidFill>
                    <a:srgbClr val="E1094C"/>
                  </a:solidFill>
                  <a:ea typeface="標楷體" panose="03000509000000000000" pitchFamily="65" charset="-120"/>
                </a:rPr>
                <a:t>峭楞楞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74" name="群組 73"/>
            <p:cNvGrpSpPr/>
            <p:nvPr/>
          </p:nvGrpSpPr>
          <p:grpSpPr>
            <a:xfrm>
              <a:off x="5168160" y="5768438"/>
              <a:ext cx="3350566" cy="1158240"/>
              <a:chOff x="2004903" y="5440265"/>
              <a:chExt cx="3350566" cy="1158240"/>
            </a:xfrm>
          </p:grpSpPr>
          <p:pic>
            <p:nvPicPr>
              <p:cNvPr id="75" name="圖片 7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4903" y="5440265"/>
                <a:ext cx="3350566" cy="1158240"/>
              </a:xfrm>
              <a:prstGeom prst="rect">
                <a:avLst/>
              </a:prstGeom>
            </p:spPr>
          </p:pic>
          <p:sp>
            <p:nvSpPr>
              <p:cNvPr id="76" name="矩形 75"/>
              <p:cNvSpPr/>
              <p:nvPr/>
            </p:nvSpPr>
            <p:spPr>
              <a:xfrm>
                <a:off x="2151562" y="5751793"/>
                <a:ext cx="305724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寂靜無聲</a:t>
                </a:r>
                <a:r>
                  <a:rPr lang="zh-CN" altLang="en-US" sz="28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地直立着</a:t>
                </a:r>
                <a:endParaRPr lang="zh-TW" altLang="en-US" sz="2800" b="1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77" name="圖片 7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26468" y="6276321"/>
              <a:ext cx="578710" cy="216542"/>
            </a:xfrm>
            <a:prstGeom prst="rect">
              <a:avLst/>
            </a:prstGeom>
          </p:spPr>
        </p:pic>
      </p:grpSp>
      <p:grpSp>
        <p:nvGrpSpPr>
          <p:cNvPr id="78" name="群組 77"/>
          <p:cNvGrpSpPr/>
          <p:nvPr/>
        </p:nvGrpSpPr>
        <p:grpSpPr>
          <a:xfrm>
            <a:off x="5315306" y="1721533"/>
            <a:ext cx="1391688" cy="546252"/>
            <a:chOff x="1165225" y="2616040"/>
            <a:chExt cx="1391688" cy="546252"/>
          </a:xfrm>
        </p:grpSpPr>
        <p:pic>
          <p:nvPicPr>
            <p:cNvPr id="79" name="圖片 7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7170" y="2662294"/>
              <a:ext cx="1349743" cy="499998"/>
            </a:xfrm>
            <a:prstGeom prst="rect">
              <a:avLst/>
            </a:prstGeom>
          </p:spPr>
        </p:pic>
        <p:sp>
          <p:nvSpPr>
            <p:cNvPr id="80" name="矩形 79"/>
            <p:cNvSpPr/>
            <p:nvPr/>
          </p:nvSpPr>
          <p:spPr>
            <a:xfrm>
              <a:off x="1165225" y="2616040"/>
              <a:ext cx="132588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山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89" name="群組 88"/>
          <p:cNvGrpSpPr/>
          <p:nvPr/>
        </p:nvGrpSpPr>
        <p:grpSpPr>
          <a:xfrm>
            <a:off x="7038713" y="1363503"/>
            <a:ext cx="1913813" cy="1857466"/>
            <a:chOff x="6776190" y="2474570"/>
            <a:chExt cx="2486571" cy="2486571"/>
          </a:xfrm>
        </p:grpSpPr>
        <p:pic>
          <p:nvPicPr>
            <p:cNvPr id="90" name="圖片 8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190" y="2474570"/>
              <a:ext cx="2486571" cy="2486571"/>
            </a:xfrm>
            <a:prstGeom prst="rect">
              <a:avLst/>
            </a:prstGeom>
          </p:spPr>
        </p:pic>
        <p:pic>
          <p:nvPicPr>
            <p:cNvPr id="91" name="圖片 9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5756" y="3259530"/>
              <a:ext cx="972970" cy="895972"/>
            </a:xfrm>
            <a:prstGeom prst="rect">
              <a:avLst/>
            </a:prstGeom>
          </p:spPr>
        </p:pic>
      </p:grpSp>
      <p:grpSp>
        <p:nvGrpSpPr>
          <p:cNvPr id="4" name="群組 3"/>
          <p:cNvGrpSpPr/>
          <p:nvPr/>
        </p:nvGrpSpPr>
        <p:grpSpPr>
          <a:xfrm>
            <a:off x="1569316" y="2663935"/>
            <a:ext cx="6347648" cy="1469019"/>
            <a:chOff x="1554479" y="2891201"/>
            <a:chExt cx="6347648" cy="1469019"/>
          </a:xfrm>
        </p:grpSpPr>
        <p:sp>
          <p:nvSpPr>
            <p:cNvPr id="92" name="矩形 91"/>
            <p:cNvSpPr/>
            <p:nvPr/>
          </p:nvSpPr>
          <p:spPr>
            <a:xfrm>
              <a:off x="1554479" y="3257187"/>
              <a:ext cx="409439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dirty="0">
                  <a:ea typeface="標楷體" panose="03000509000000000000" pitchFamily="65" charset="-120"/>
                </a:rPr>
                <a:t>3</a:t>
              </a:r>
              <a:r>
                <a:rPr lang="en-US" altLang="zh-TW" sz="2400" dirty="0" smtClean="0">
                  <a:ea typeface="標楷體" panose="03000509000000000000" pitchFamily="65" charset="-120"/>
                </a:rPr>
                <a:t>. 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你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怎樣描述圖中的懸崖呢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93" name="圖片 9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8599" y="2891201"/>
              <a:ext cx="2203528" cy="1469019"/>
            </a:xfrm>
            <a:prstGeom prst="rect">
              <a:avLst/>
            </a:prstGeom>
          </p:spPr>
        </p:pic>
      </p:grpSp>
      <p:pic>
        <p:nvPicPr>
          <p:cNvPr id="94" name="圖片 9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59247" y="5198549"/>
            <a:ext cx="1050945" cy="1217384"/>
          </a:xfrm>
          <a:prstGeom prst="rect">
            <a:avLst/>
          </a:prstGeom>
        </p:spPr>
      </p:pic>
      <p:sp>
        <p:nvSpPr>
          <p:cNvPr id="98" name="矩形 97"/>
          <p:cNvSpPr/>
          <p:nvPr/>
        </p:nvSpPr>
        <p:spPr>
          <a:xfrm>
            <a:off x="2604893" y="5311144"/>
            <a:ext cx="3724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「鬼」一般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給人甚麼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感覺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2235923" y="2609969"/>
            <a:ext cx="3564845" cy="461665"/>
            <a:chOff x="1708554" y="3459498"/>
            <a:chExt cx="3511057" cy="461665"/>
          </a:xfrm>
        </p:grpSpPr>
        <p:sp>
          <p:nvSpPr>
            <p:cNvPr id="36" name="矩形 35"/>
            <p:cNvSpPr/>
            <p:nvPr/>
          </p:nvSpPr>
          <p:spPr>
            <a:xfrm>
              <a:off x="2286679" y="3459498"/>
              <a:ext cx="293293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與山有關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grpSp>
        <p:nvGrpSpPr>
          <p:cNvPr id="38" name="群組 37"/>
          <p:cNvGrpSpPr/>
          <p:nvPr/>
        </p:nvGrpSpPr>
        <p:grpSpPr>
          <a:xfrm>
            <a:off x="856232" y="4686030"/>
            <a:ext cx="7748654" cy="544723"/>
            <a:chOff x="676729" y="1706527"/>
            <a:chExt cx="7748654" cy="947453"/>
          </a:xfrm>
        </p:grpSpPr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6339" y="1706527"/>
              <a:ext cx="7269737" cy="947453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676729" y="1785181"/>
              <a:ext cx="7748654" cy="7601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en-US" sz="2800" dirty="0" smtClean="0">
                  <a:ea typeface="標楷體" panose="03000509000000000000" pitchFamily="65" charset="-120"/>
                </a:rPr>
                <a:t>落下</a:t>
              </a:r>
              <a:r>
                <a:rPr lang="zh-TW" altLang="en-US" sz="2800" dirty="0">
                  <a:ea typeface="標楷體" panose="03000509000000000000" pitchFamily="65" charset="-120"/>
                </a:rPr>
                <a:t>參差的斑駁的黑影，</a:t>
              </a:r>
              <a:r>
                <a:rPr lang="zh-TW" altLang="en-US" sz="2800" dirty="0">
                  <a:solidFill>
                    <a:srgbClr val="FF0000"/>
                  </a:solidFill>
                  <a:ea typeface="標楷體" panose="03000509000000000000" pitchFamily="65" charset="-120"/>
                </a:rPr>
                <a:t>峭楞楞</a:t>
              </a:r>
              <a:r>
                <a:rPr lang="zh-TW" altLang="en-US" sz="2800" dirty="0">
                  <a:ea typeface="標楷體" panose="03000509000000000000" pitchFamily="65" charset="-120"/>
                </a:rPr>
                <a:t>如鬼一般；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41" name="圖片 4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01" y="4161523"/>
            <a:ext cx="7582025" cy="55582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895707" y="4198647"/>
            <a:ext cx="5964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我們再從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文章的內容推測</a:t>
            </a:r>
            <a:r>
              <a:rPr lang="zh-TW" altLang="en-US" sz="2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000" dirty="0">
                <a:solidFill>
                  <a:schemeClr val="bg1"/>
                </a:solidFill>
                <a:ea typeface="標楷體" panose="03000509000000000000" pitchFamily="65" charset="-120"/>
              </a:rPr>
              <a:t>參差</a:t>
            </a:r>
            <a:r>
              <a:rPr lang="zh-TW" altLang="en-US" sz="2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這個詞的意思。</a:t>
            </a:r>
          </a:p>
        </p:txBody>
      </p:sp>
      <p:pic>
        <p:nvPicPr>
          <p:cNvPr id="43" name="圖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71" y="5224638"/>
            <a:ext cx="1397151" cy="826122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1337489" y="551623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提問</a:t>
            </a:r>
            <a:endParaRPr lang="zh-HK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5598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98" grpId="0"/>
      <p:bldP spid="5" grpId="0"/>
      <p:bldP spid="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292250" y="2894384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第六段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576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群組 19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4048487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空隙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1554480" y="4048451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你知道空隙的意思嗎？</a:t>
            </a:r>
          </a:p>
        </p:txBody>
      </p:sp>
      <p:grpSp>
        <p:nvGrpSpPr>
          <p:cNvPr id="32" name="群組 31"/>
          <p:cNvGrpSpPr/>
          <p:nvPr/>
        </p:nvGrpSpPr>
        <p:grpSpPr>
          <a:xfrm>
            <a:off x="1645919" y="2845535"/>
            <a:ext cx="4842431" cy="954107"/>
            <a:chOff x="1708554" y="3484241"/>
            <a:chExt cx="4769367" cy="954107"/>
          </a:xfrm>
        </p:grpSpPr>
        <p:sp>
          <p:nvSpPr>
            <p:cNvPr id="33" name="矩形 32"/>
            <p:cNvSpPr/>
            <p:nvPr/>
          </p:nvSpPr>
          <p:spPr>
            <a:xfrm>
              <a:off x="2278533" y="3484241"/>
              <a:ext cx="419938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請小心月台與車廂之間的</a:t>
              </a:r>
              <a:r>
                <a:rPr lang="zh-TW" altLang="en-US" sz="2800" b="1" dirty="0">
                  <a:solidFill>
                    <a:srgbClr val="E1094C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空隙</a:t>
              </a:r>
              <a:endPara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pic>
        <p:nvPicPr>
          <p:cNvPr id="35" name="圖片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5069064"/>
            <a:ext cx="7200000" cy="360523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1006239" y="5419322"/>
            <a:ext cx="7512487" cy="1158240"/>
            <a:chOff x="1006239" y="5419322"/>
            <a:chExt cx="7512487" cy="1158240"/>
          </a:xfrm>
        </p:grpSpPr>
        <p:sp>
          <p:nvSpPr>
            <p:cNvPr id="36" name="矩形 35"/>
            <p:cNvSpPr/>
            <p:nvPr/>
          </p:nvSpPr>
          <p:spPr>
            <a:xfrm>
              <a:off x="1006239" y="5760935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dirty="0">
                  <a:solidFill>
                    <a:srgbClr val="E1094C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空隙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37" name="群組 36"/>
            <p:cNvGrpSpPr/>
            <p:nvPr/>
          </p:nvGrpSpPr>
          <p:grpSpPr>
            <a:xfrm>
              <a:off x="5168160" y="5419322"/>
              <a:ext cx="3350566" cy="1158240"/>
              <a:chOff x="2004903" y="5440265"/>
              <a:chExt cx="3350566" cy="1158240"/>
            </a:xfrm>
          </p:grpSpPr>
          <p:pic>
            <p:nvPicPr>
              <p:cNvPr id="38" name="圖片 3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4903" y="5440265"/>
                <a:ext cx="3350566" cy="1158240"/>
              </a:xfrm>
              <a:prstGeom prst="rect">
                <a:avLst/>
              </a:prstGeom>
            </p:spPr>
          </p:pic>
          <p:sp>
            <p:nvSpPr>
              <p:cNvPr id="39" name="矩形 38"/>
              <p:cNvSpPr/>
              <p:nvPr/>
            </p:nvSpPr>
            <p:spPr>
              <a:xfrm>
                <a:off x="2151562" y="5751793"/>
                <a:ext cx="305724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中間空出的小地方</a:t>
                </a:r>
                <a:endParaRPr lang="zh-TW" altLang="en-US" sz="4000" b="1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6468" y="5927205"/>
              <a:ext cx="578710" cy="216542"/>
            </a:xfrm>
            <a:prstGeom prst="rect">
              <a:avLst/>
            </a:prstGeom>
          </p:spPr>
        </p:pic>
      </p:grpSp>
      <p:grpSp>
        <p:nvGrpSpPr>
          <p:cNvPr id="4" name="群組 3"/>
          <p:cNvGrpSpPr/>
          <p:nvPr/>
        </p:nvGrpSpPr>
        <p:grpSpPr>
          <a:xfrm>
            <a:off x="187809" y="1791615"/>
            <a:ext cx="8956191" cy="3277449"/>
            <a:chOff x="187809" y="1791615"/>
            <a:chExt cx="8956191" cy="3277449"/>
          </a:xfrm>
        </p:grpSpPr>
        <p:grpSp>
          <p:nvGrpSpPr>
            <p:cNvPr id="3" name="群組 2"/>
            <p:cNvGrpSpPr/>
            <p:nvPr/>
          </p:nvGrpSpPr>
          <p:grpSpPr>
            <a:xfrm>
              <a:off x="187809" y="1791615"/>
              <a:ext cx="7510128" cy="850189"/>
              <a:chOff x="187809" y="1791615"/>
              <a:chExt cx="7510128" cy="850189"/>
            </a:xfrm>
          </p:grpSpPr>
          <p:sp>
            <p:nvSpPr>
              <p:cNvPr id="23" name="Rectangle 3"/>
              <p:cNvSpPr txBox="1">
                <a:spLocks noChangeArrowheads="1"/>
              </p:cNvSpPr>
              <p:nvPr/>
            </p:nvSpPr>
            <p:spPr>
              <a:xfrm>
                <a:off x="1554478" y="2136279"/>
                <a:ext cx="6143459" cy="505525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ct val="50000"/>
                  </a:spcBef>
                  <a:buNone/>
                </a:pPr>
                <a:r>
                  <a:rPr lang="zh-TW" altLang="en-US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有沒有坐過港鐵？曾聽過這段廣播嗎？</a:t>
                </a:r>
              </a:p>
            </p:txBody>
          </p:sp>
          <p:grpSp>
            <p:nvGrpSpPr>
              <p:cNvPr id="28" name="群組 27"/>
              <p:cNvGrpSpPr/>
              <p:nvPr/>
            </p:nvGrpSpPr>
            <p:grpSpPr>
              <a:xfrm>
                <a:off x="187809" y="1791615"/>
                <a:ext cx="1397151" cy="826122"/>
                <a:chOff x="778241" y="1784736"/>
                <a:chExt cx="2105635" cy="1245042"/>
              </a:xfrm>
            </p:grpSpPr>
            <p:pic>
              <p:nvPicPr>
                <p:cNvPr id="29" name="圖片 2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8241" y="1784736"/>
                  <a:ext cx="2105635" cy="1245042"/>
                </a:xfrm>
                <a:prstGeom prst="rect">
                  <a:avLst/>
                </a:prstGeom>
              </p:spPr>
            </p:pic>
            <p:sp>
              <p:nvSpPr>
                <p:cNvPr id="30" name="矩形 29"/>
                <p:cNvSpPr/>
                <p:nvPr/>
              </p:nvSpPr>
              <p:spPr>
                <a:xfrm>
                  <a:off x="1105307" y="2224195"/>
                  <a:ext cx="1360619" cy="78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2800" b="1" dirty="0" smtClean="0">
                      <a:latin typeface="標楷體" pitchFamily="65" charset="-120"/>
                      <a:ea typeface="標楷體" pitchFamily="65" charset="-120"/>
                    </a:rPr>
                    <a:t>提問</a:t>
                  </a:r>
                  <a:endParaRPr lang="zh-HK" altLang="en-US" sz="2800" b="1" dirty="0"/>
                </a:p>
              </p:txBody>
            </p:sp>
          </p:grpSp>
        </p:grp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9200" y="2807478"/>
              <a:ext cx="2314800" cy="22615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811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4048487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乍看</a:t>
              </a:r>
            </a:p>
          </p:txBody>
        </p:sp>
      </p:grp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1446062" y="2743812"/>
            <a:ext cx="6483337" cy="5012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None/>
            </a:pP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上句提及的是樹木，為何又會像一團煙霧呢？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48495" y="3903245"/>
            <a:ext cx="57000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有沒有初次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突然看到某一樣東西時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   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50000"/>
              </a:spcBef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把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它看成另一樣的東西？</a:t>
            </a:r>
          </a:p>
        </p:txBody>
      </p:sp>
      <p:pic>
        <p:nvPicPr>
          <p:cNvPr id="35" name="圖片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4897554"/>
            <a:ext cx="7200000" cy="360523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1006239" y="5296564"/>
            <a:ext cx="7165761" cy="1158240"/>
            <a:chOff x="1006239" y="5587619"/>
            <a:chExt cx="7165761" cy="1158240"/>
          </a:xfrm>
        </p:grpSpPr>
        <p:sp>
          <p:nvSpPr>
            <p:cNvPr id="36" name="矩形 35"/>
            <p:cNvSpPr/>
            <p:nvPr/>
          </p:nvSpPr>
          <p:spPr>
            <a:xfrm>
              <a:off x="1006239" y="5929232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E7537A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乍看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37" name="群組 36"/>
            <p:cNvGrpSpPr/>
            <p:nvPr/>
          </p:nvGrpSpPr>
          <p:grpSpPr>
            <a:xfrm>
              <a:off x="5168160" y="5587619"/>
              <a:ext cx="3003840" cy="1158240"/>
              <a:chOff x="2004903" y="5440265"/>
              <a:chExt cx="3003840" cy="1158240"/>
            </a:xfrm>
          </p:grpSpPr>
          <p:pic>
            <p:nvPicPr>
              <p:cNvPr id="38" name="圖片 3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4903" y="5440265"/>
                <a:ext cx="3003840" cy="1158240"/>
              </a:xfrm>
              <a:prstGeom prst="rect">
                <a:avLst/>
              </a:prstGeom>
            </p:spPr>
          </p:pic>
          <p:sp>
            <p:nvSpPr>
              <p:cNvPr id="39" name="矩形 38"/>
              <p:cNvSpPr/>
              <p:nvPr/>
            </p:nvSpPr>
            <p:spPr>
              <a:xfrm>
                <a:off x="2247504" y="5751793"/>
                <a:ext cx="25186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TW" altLang="en-US" sz="28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初次</a:t>
                </a:r>
                <a:r>
                  <a:rPr lang="en-US" altLang="zh-TW" sz="28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/</a:t>
                </a:r>
                <a:r>
                  <a:rPr lang="zh-TW" altLang="en-US" sz="2800" b="1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突然看見</a:t>
                </a:r>
                <a:endParaRPr lang="en-US" altLang="zh-TW" sz="2800" b="1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26468" y="6095502"/>
              <a:ext cx="578710" cy="216542"/>
            </a:xfrm>
            <a:prstGeom prst="rect">
              <a:avLst/>
            </a:prstGeom>
          </p:spPr>
        </p:pic>
      </p:grpSp>
      <p:pic>
        <p:nvPicPr>
          <p:cNvPr id="42" name="圖片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228" y="3198774"/>
            <a:ext cx="1783772" cy="1154852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857390" y="1976174"/>
            <a:ext cx="7748654" cy="568383"/>
            <a:chOff x="706881" y="1708275"/>
            <a:chExt cx="7748654" cy="568383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6339" y="1708275"/>
              <a:ext cx="7269737" cy="568383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706881" y="1785181"/>
              <a:ext cx="7748654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樹色一例是陰陰的，</a:t>
              </a:r>
              <a:r>
                <a:rPr lang="zh-TW" altLang="zh-HK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乍看</a:t>
              </a:r>
              <a:r>
                <a:rPr lang="zh-TW" altLang="zh-HK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像一團煙霧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；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211724" y="1181600"/>
            <a:ext cx="8720552" cy="883050"/>
            <a:chOff x="452654" y="2631068"/>
            <a:chExt cx="8401785" cy="700351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31068"/>
              <a:ext cx="8401785" cy="700351"/>
            </a:xfrm>
            <a:prstGeom prst="rect">
              <a:avLst/>
            </a:prstGeom>
          </p:spPr>
        </p:pic>
        <p:sp>
          <p:nvSpPr>
            <p:cNvPr id="29" name="Text Box 5"/>
            <p:cNvSpPr txBox="1">
              <a:spLocks noChangeArrowheads="1"/>
            </p:cNvSpPr>
            <p:nvPr/>
          </p:nvSpPr>
          <p:spPr bwMode="auto">
            <a:xfrm>
              <a:off x="593325" y="2766612"/>
              <a:ext cx="8261114" cy="366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我們從文章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的內容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「乍看」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詞的意思。</a:t>
              </a:r>
            </a:p>
          </p:txBody>
        </p:sp>
      </p:grpSp>
      <p:pic>
        <p:nvPicPr>
          <p:cNvPr id="32" name="圖片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4" y="2627285"/>
            <a:ext cx="1397151" cy="801104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42676" y="285233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提問</a:t>
            </a:r>
            <a:endParaRPr lang="zh-HK" altLang="en-US" sz="2800" b="1" dirty="0"/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>
          <a:xfrm>
            <a:off x="1446061" y="3304172"/>
            <a:ext cx="61434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None/>
            </a:pP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月色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迷濛，你能清楚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看到遠處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的樹嗎？</a:t>
            </a:r>
          </a:p>
        </p:txBody>
      </p:sp>
    </p:spTree>
    <p:extLst>
      <p:ext uri="{BB962C8B-B14F-4D97-AF65-F5344CB8AC3E}">
        <p14:creationId xmlns:p14="http://schemas.microsoft.com/office/powerpoint/2010/main" val="351748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1" grpId="0"/>
      <p:bldP spid="34" grpId="0"/>
      <p:bldP spid="4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群組 30"/>
          <p:cNvGrpSpPr/>
          <p:nvPr/>
        </p:nvGrpSpPr>
        <p:grpSpPr>
          <a:xfrm>
            <a:off x="881262" y="3015561"/>
            <a:ext cx="6662387" cy="2127361"/>
            <a:chOff x="881262" y="2733373"/>
            <a:chExt cx="6662387" cy="2127361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262" y="2733373"/>
              <a:ext cx="6662387" cy="2127361"/>
            </a:xfrm>
            <a:prstGeom prst="rect">
              <a:avLst/>
            </a:prstGeom>
          </p:spPr>
        </p:pic>
        <p:grpSp>
          <p:nvGrpSpPr>
            <p:cNvPr id="37" name="群組 36"/>
            <p:cNvGrpSpPr/>
            <p:nvPr/>
          </p:nvGrpSpPr>
          <p:grpSpPr>
            <a:xfrm>
              <a:off x="1649202" y="2999280"/>
              <a:ext cx="5235443" cy="1631216"/>
              <a:chOff x="1708554" y="3456351"/>
              <a:chExt cx="5235443" cy="1631216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2278531" y="3456351"/>
                <a:ext cx="4665466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丰：（豐），象形。甲骨文字形，上面象一器物盛有玉形，</a:t>
                </a:r>
                <a:r>
                  <a:rPr lang="zh-TW" altLang="en-US" sz="20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下面是“</a:t>
                </a:r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豆”</a:t>
                </a:r>
                <a:r>
                  <a:rPr lang="en-US" altLang="zh-TW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古代盛器</a:t>
                </a:r>
                <a:r>
                  <a:rPr lang="en-US" altLang="zh-TW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。古代盛放祭品的器皿，故“豐”本是盛有貴重物品的禮器。</a:t>
                </a:r>
              </a:p>
              <a:p>
                <a:r>
                  <a:rPr lang="zh-TW" altLang="en-US" sz="20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引伸</a:t>
                </a:r>
                <a:r>
                  <a:rPr lang="en-US" altLang="zh-TW" sz="20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:</a:t>
                </a:r>
                <a:r>
                  <a:rPr lang="zh-TW" altLang="en-US" sz="20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豐盛</a:t>
                </a:r>
                <a:endParaRPr lang="en-US" altLang="zh-TW" sz="2000" b="1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pic>
            <p:nvPicPr>
              <p:cNvPr id="41" name="圖片 4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08554" y="3634339"/>
                <a:ext cx="569978" cy="216542"/>
              </a:xfrm>
              <a:prstGeom prst="rect">
                <a:avLst/>
              </a:prstGeom>
            </p:spPr>
          </p:pic>
        </p:grpSp>
      </p:grpSp>
      <p:grpSp>
        <p:nvGrpSpPr>
          <p:cNvPr id="46" name="群組 45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49" name="矩形 48"/>
          <p:cNvSpPr/>
          <p:nvPr/>
        </p:nvSpPr>
        <p:spPr>
          <a:xfrm>
            <a:off x="1801978" y="2083209"/>
            <a:ext cx="3639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能夠猜測它的意思嗎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HK" altLang="en-US" sz="2400" dirty="0"/>
          </a:p>
        </p:txBody>
      </p:sp>
      <p:grpSp>
        <p:nvGrpSpPr>
          <p:cNvPr id="50" name="群組 49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51" name="圖片 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4048487" y="1852146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丰姿</a:t>
              </a: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107819" y="5607644"/>
            <a:ext cx="6876677" cy="920034"/>
            <a:chOff x="1107819" y="5607644"/>
            <a:chExt cx="6876677" cy="920034"/>
          </a:xfrm>
        </p:grpSpPr>
        <p:sp>
          <p:nvSpPr>
            <p:cNvPr id="53" name="矩形 52"/>
            <p:cNvSpPr/>
            <p:nvPr/>
          </p:nvSpPr>
          <p:spPr>
            <a:xfrm>
              <a:off x="1107819" y="5796253"/>
              <a:ext cx="30506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E1094C"/>
                  </a:solidFill>
                  <a:ea typeface="標楷體" panose="03000509000000000000" pitchFamily="65" charset="-120"/>
                </a:rPr>
                <a:t>丰姿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54" name="群組 53"/>
            <p:cNvGrpSpPr/>
            <p:nvPr/>
          </p:nvGrpSpPr>
          <p:grpSpPr>
            <a:xfrm>
              <a:off x="5010645" y="5607644"/>
              <a:ext cx="2973851" cy="920034"/>
              <a:chOff x="60418" y="5540826"/>
              <a:chExt cx="4583795" cy="920034"/>
            </a:xfrm>
          </p:grpSpPr>
          <p:pic>
            <p:nvPicPr>
              <p:cNvPr id="55" name="圖片 5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18" y="5540826"/>
                <a:ext cx="4583795" cy="920034"/>
              </a:xfrm>
              <a:prstGeom prst="rect">
                <a:avLst/>
              </a:prstGeom>
            </p:spPr>
          </p:pic>
          <p:sp>
            <p:nvSpPr>
              <p:cNvPr id="56" name="矩形 55"/>
              <p:cNvSpPr/>
              <p:nvPr/>
            </p:nvSpPr>
            <p:spPr>
              <a:xfrm>
                <a:off x="271198" y="5708455"/>
                <a:ext cx="416223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09600" indent="-609600" algn="ctr">
                  <a:buFont typeface="Wingdings" panose="05000000000000000000" pitchFamily="2" charset="2"/>
                  <a:buNone/>
                </a:pPr>
                <a:r>
                  <a:rPr lang="zh-TW" alt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豐美的姿容</a:t>
                </a:r>
              </a:p>
            </p:txBody>
          </p:sp>
        </p:grpSp>
        <p:pic>
          <p:nvPicPr>
            <p:cNvPr id="57" name="圖片 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95185" y="5980370"/>
              <a:ext cx="578710" cy="216542"/>
            </a:xfrm>
            <a:prstGeom prst="rect">
              <a:avLst/>
            </a:prstGeom>
          </p:spPr>
        </p:pic>
      </p:grpSp>
      <p:grpSp>
        <p:nvGrpSpPr>
          <p:cNvPr id="61" name="群組 60"/>
          <p:cNvGrpSpPr/>
          <p:nvPr/>
        </p:nvGrpSpPr>
        <p:grpSpPr>
          <a:xfrm>
            <a:off x="6776190" y="1374451"/>
            <a:ext cx="2486571" cy="2486571"/>
            <a:chOff x="6776190" y="3186769"/>
            <a:chExt cx="2486571" cy="2486571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6190" y="3186769"/>
              <a:ext cx="2486571" cy="2486571"/>
            </a:xfrm>
            <a:prstGeom prst="rect">
              <a:avLst/>
            </a:prstGeom>
          </p:spPr>
        </p:pic>
        <p:pic>
          <p:nvPicPr>
            <p:cNvPr id="63" name="圖片 6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7756" y="3850960"/>
              <a:ext cx="643437" cy="11581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31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060370" y="3079013"/>
            <a:ext cx="7023260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理解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及整合篇章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內容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</p:spTree>
    <p:extLst>
      <p:ext uri="{BB962C8B-B14F-4D97-AF65-F5344CB8AC3E}">
        <p14:creationId xmlns:p14="http://schemas.microsoft.com/office/powerpoint/2010/main" val="22074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811174" y="1150492"/>
            <a:ext cx="7545714" cy="5328597"/>
            <a:chOff x="811174" y="1150492"/>
            <a:chExt cx="7545714" cy="5328597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4" y="1150492"/>
              <a:ext cx="7545714" cy="5328597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1578569" y="2042666"/>
              <a:ext cx="5986862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有甚麼方法</a:t>
              </a:r>
              <a:r>
                <a:rPr lang="en-US" altLang="zh-TW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可以幫助理解和整理</a:t>
              </a:r>
              <a:r>
                <a:rPr lang="zh-TW" altLang="en-US" sz="4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48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荷塘月色</a:t>
              </a:r>
              <a:r>
                <a:rPr lang="zh-TW" altLang="en-US" sz="4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endParaRPr lang="zh-HK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這篇文章</a:t>
              </a:r>
              <a:r>
                <a:rPr lang="en-US" altLang="zh-TW" sz="4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642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619"/>
            <a:ext cx="9144000" cy="558076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586155" y="673788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從篇名或首一、二段及尾段推測文體類別</a:t>
            </a:r>
            <a:endParaRPr lang="zh-HK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40231" y="2145324"/>
            <a:ext cx="615553" cy="2895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從篇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名推測文體</a:t>
            </a:r>
            <a:endParaRPr lang="zh-HK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547447" y="1512277"/>
            <a:ext cx="161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文體標誌：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如：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記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傳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自述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547446" y="2922214"/>
            <a:ext cx="1781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文體標誌：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如：評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論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談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547446" y="3537137"/>
            <a:ext cx="1781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篇名性質：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有作者立場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547446" y="4656601"/>
            <a:ext cx="1781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篇名性質：</a:t>
            </a:r>
            <a:endParaRPr lang="en-US" altLang="zh-TW" sz="20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有關事物的問題或道理</a:t>
            </a:r>
            <a:endParaRPr lang="zh-HK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645877" y="1727720"/>
            <a:ext cx="154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記敍文</a:t>
            </a:r>
            <a:endParaRPr lang="zh-HK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645877" y="3306305"/>
            <a:ext cx="154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議論文</a:t>
            </a:r>
            <a:endParaRPr lang="zh-HK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645877" y="4884890"/>
            <a:ext cx="154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說明文</a:t>
            </a:r>
            <a:endParaRPr lang="zh-HK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597771" y="1570165"/>
            <a:ext cx="1863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有「時」、「地」、「人」、「事」等元素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720861" y="3306934"/>
            <a:ext cx="178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有作者立場或看法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5597772" y="4746311"/>
            <a:ext cx="2033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事物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道理的問題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說明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事物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道理的由來、性質、現象</a:t>
            </a:r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8183995" y="2406279"/>
            <a:ext cx="800219" cy="23543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從首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一、二段及尾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段內容推測文體</a:t>
            </a:r>
            <a:endParaRPr lang="zh-HK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138411" y="2031830"/>
            <a:ext cx="856764" cy="31301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8124192" y="2031830"/>
            <a:ext cx="914706" cy="31301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7544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4"/>
          <p:cNvSpPr txBox="1">
            <a:spLocks noChangeArrowheads="1"/>
          </p:cNvSpPr>
          <p:nvPr/>
        </p:nvSpPr>
        <p:spPr bwMode="auto">
          <a:xfrm>
            <a:off x="4031746" y="5157559"/>
            <a:ext cx="5111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algn="ctr">
              <a:buNone/>
            </a:pPr>
            <a:r>
              <a:rPr lang="zh-TW" altLang="en-US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荷塘月色</a:t>
            </a:r>
            <a:endParaRPr lang="zh-HK" altLang="en-US" sz="6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4108660" y="132347"/>
            <a:ext cx="4915884" cy="3471476"/>
            <a:chOff x="4108660" y="132347"/>
            <a:chExt cx="4915884" cy="3471476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8660" y="132347"/>
              <a:ext cx="4915884" cy="3471476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4938922" y="843302"/>
              <a:ext cx="3255359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zh-TW" altLang="en-US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可嘗試辨識這文章的</a:t>
              </a:r>
              <a:r>
                <a:rPr lang="en-US" altLang="zh-TW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目的</a:t>
              </a:r>
              <a:r>
                <a:rPr lang="en-US" altLang="zh-TW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功能</a:t>
              </a:r>
              <a:r>
                <a:rPr lang="en-US" altLang="zh-TW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去</a:t>
              </a:r>
              <a:r>
                <a:rPr lang="zh-TW" altLang="en-US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推測文</a:t>
              </a:r>
              <a:r>
                <a:rPr lang="zh-TW" altLang="en-US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體類別</a:t>
              </a:r>
              <a:r>
                <a:rPr lang="en-US" altLang="zh-TW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en-US" altLang="zh-TW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 </a:t>
              </a:r>
              <a:r>
                <a:rPr lang="zh-TW" altLang="en-US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幫助</a:t>
              </a:r>
              <a:r>
                <a:rPr lang="zh-TW" altLang="en-US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理解及整理文章</a:t>
              </a:r>
              <a:endParaRPr lang="en-US" altLang="zh-TW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331470" y="2089661"/>
            <a:ext cx="4911720" cy="3621095"/>
            <a:chOff x="98907" y="2089661"/>
            <a:chExt cx="5144283" cy="3621095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907" y="2089661"/>
              <a:ext cx="5127756" cy="3621095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945011" y="2905038"/>
              <a:ext cx="42981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TW" altLang="en-US" sz="36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線索：</a:t>
              </a:r>
              <a:endPara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spcBef>
                  <a:spcPct val="0"/>
                </a:spcBef>
              </a:pPr>
              <a:r>
                <a: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1.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從</a:t>
              </a:r>
              <a:r>
                <a:rPr lang="zh-TW" altLang="en-US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標題</a:t>
              </a:r>
              <a:r>
                <a: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篇名</a:t>
              </a:r>
              <a:endPara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spcBef>
                  <a:spcPct val="0"/>
                </a:spcBef>
              </a:pPr>
              <a:r>
                <a:rPr lang="en-US" altLang="zh-TW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2.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從</a:t>
              </a:r>
              <a:r>
                <a:rPr lang="zh-TW" altLang="en-US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首一、二段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及</a:t>
              </a:r>
              <a:r>
                <a:rPr lang="zh-TW" altLang="en-US" sz="28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尾</a:t>
              </a:r>
              <a:r>
                <a:rPr lang="zh-TW" altLang="en-US" sz="28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段</a:t>
              </a:r>
              <a:endParaRPr lang="zh-TW" altLang="en-US" sz="28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706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3986" y="1637557"/>
            <a:ext cx="4297308" cy="1718712"/>
          </a:xfrm>
        </p:spPr>
        <p:txBody>
          <a:bodyPr>
            <a:normAutofit/>
          </a:bodyPr>
          <a:lstStyle/>
          <a:p>
            <a:pPr algn="ctr"/>
            <a:r>
              <a:rPr lang="zh-TW" altLang="en-US" sz="8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荷塘月色</a:t>
            </a:r>
            <a:endParaRPr lang="zh-HK" altLang="en-US" sz="8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118281" y="3419047"/>
            <a:ext cx="5150546" cy="3153203"/>
            <a:chOff x="2068606" y="4358778"/>
            <a:chExt cx="5150546" cy="3153203"/>
          </a:xfrm>
        </p:grpSpPr>
        <p:grpSp>
          <p:nvGrpSpPr>
            <p:cNvPr id="7" name="群組 6"/>
            <p:cNvGrpSpPr/>
            <p:nvPr/>
          </p:nvGrpSpPr>
          <p:grpSpPr>
            <a:xfrm>
              <a:off x="4370429" y="4358778"/>
              <a:ext cx="371367" cy="850738"/>
              <a:chOff x="4430589" y="4358778"/>
              <a:chExt cx="371367" cy="850738"/>
            </a:xfrm>
          </p:grpSpPr>
          <p:pic>
            <p:nvPicPr>
              <p:cNvPr id="8" name="圖片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0589" y="4897703"/>
                <a:ext cx="311813" cy="311813"/>
              </a:xfrm>
              <a:prstGeom prst="rect">
                <a:avLst/>
              </a:prstGeom>
            </p:spPr>
          </p:pic>
          <p:pic>
            <p:nvPicPr>
              <p:cNvPr id="9" name="圖片 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6496" y="4358778"/>
                <a:ext cx="205473" cy="205473"/>
              </a:xfrm>
              <a:prstGeom prst="rect">
                <a:avLst/>
              </a:prstGeom>
            </p:spPr>
          </p:pic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3443" y="4620256"/>
                <a:ext cx="248513" cy="248513"/>
              </a:xfrm>
              <a:prstGeom prst="rect">
                <a:avLst/>
              </a:prstGeom>
            </p:spPr>
          </p:pic>
        </p:grpSp>
        <p:grpSp>
          <p:nvGrpSpPr>
            <p:cNvPr id="15" name="群組 14"/>
            <p:cNvGrpSpPr/>
            <p:nvPr/>
          </p:nvGrpSpPr>
          <p:grpSpPr>
            <a:xfrm>
              <a:off x="2068606" y="5263893"/>
              <a:ext cx="5150546" cy="2248088"/>
              <a:chOff x="1972350" y="5263893"/>
              <a:chExt cx="5150546" cy="2248088"/>
            </a:xfrm>
          </p:grpSpPr>
          <p:pic>
            <p:nvPicPr>
              <p:cNvPr id="3" name="圖片 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72350" y="5263893"/>
                <a:ext cx="5150546" cy="2248088"/>
              </a:xfrm>
              <a:prstGeom prst="rect">
                <a:avLst/>
              </a:prstGeom>
            </p:spPr>
          </p:pic>
          <p:sp>
            <p:nvSpPr>
              <p:cNvPr id="14" name="文字方塊 13"/>
              <p:cNvSpPr txBox="1"/>
              <p:nvPr/>
            </p:nvSpPr>
            <p:spPr>
              <a:xfrm>
                <a:off x="2239218" y="5477868"/>
                <a:ext cx="4616809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TW" altLang="en-US" sz="2800" b="1" dirty="0">
                    <a:solidFill>
                      <a:srgbClr val="2D2D8A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篇名</a:t>
                </a:r>
                <a:r>
                  <a:rPr lang="zh-TW" altLang="en-US" sz="2800" b="1" dirty="0" smtClean="0">
                    <a:solidFill>
                      <a:srgbClr val="2D2D8A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呈現地點、時間</a:t>
                </a:r>
                <a:endParaRPr lang="en-US" altLang="zh-TW" sz="2800" b="1" dirty="0">
                  <a:solidFill>
                    <a:srgbClr val="2D2D8A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457200" indent="-457200">
                  <a:spcBef>
                    <a:spcPct val="0"/>
                  </a:spcBef>
                  <a:buFont typeface="Wingdings" panose="05000000000000000000" pitchFamily="2" charset="2"/>
                  <a:buChar char="à"/>
                </a:pPr>
                <a:r>
                  <a:rPr lang="zh-TW" altLang="en-US" sz="2800" b="1" dirty="0" smtClean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推測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本篇</a:t>
                </a:r>
                <a:r>
                  <a:rPr lang="zh-TW" altLang="en-US" sz="2800" b="1" dirty="0" smtClean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是有關晚上</a:t>
                </a:r>
                <a:r>
                  <a:rPr lang="zh-TW" altLang="en-US" sz="2800" b="1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荷花</a:t>
                </a:r>
                <a:r>
                  <a:rPr lang="zh-TW" altLang="en-US" sz="2800" b="1" dirty="0" smtClean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池塘的事情</a:t>
                </a:r>
                <a:endParaRPr lang="en-US" altLang="zh-TW" sz="28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457200" indent="-457200">
                  <a:spcBef>
                    <a:spcPct val="0"/>
                  </a:spcBef>
                  <a:buFont typeface="Wingdings" panose="05000000000000000000" pitchFamily="2" charset="2"/>
                  <a:buChar char="à"/>
                </a:pPr>
                <a:r>
                  <a:rPr lang="zh-TW" altLang="en-US" sz="2800" b="1" dirty="0" smtClean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記敍</a:t>
                </a:r>
                <a:r>
                  <a:rPr lang="en-US" altLang="zh-TW" sz="2800" b="1" dirty="0" smtClean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? </a:t>
                </a:r>
                <a:r>
                  <a:rPr lang="zh-TW" altLang="en-US" sz="2800" b="1" dirty="0" smtClean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描寫</a:t>
                </a:r>
                <a:r>
                  <a:rPr lang="en-US" altLang="zh-TW" sz="2800" b="1" dirty="0">
                    <a:solidFill>
                      <a:srgbClr val="0070C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? </a:t>
                </a:r>
                <a:endParaRPr lang="zh-HK" altLang="en-US" sz="2800" b="1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494" y="1183955"/>
            <a:ext cx="3741234" cy="5674045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513986" y="2138516"/>
            <a:ext cx="2217931" cy="1217753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2780234" y="2138516"/>
            <a:ext cx="964229" cy="121775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7" name="群組 16"/>
          <p:cNvGrpSpPr/>
          <p:nvPr/>
        </p:nvGrpSpPr>
        <p:grpSpPr>
          <a:xfrm>
            <a:off x="1673672" y="120801"/>
            <a:ext cx="3555423" cy="2126309"/>
            <a:chOff x="3663729" y="773869"/>
            <a:chExt cx="3555423" cy="2510752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63729" y="773869"/>
              <a:ext cx="3555423" cy="251075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3686582" y="1619153"/>
              <a:ext cx="3509715" cy="690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r>
                <a:rPr lang="en-US" altLang="zh-HK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.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看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標題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篇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名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736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139" y="661364"/>
            <a:ext cx="5687098" cy="5918727"/>
          </a:xfrm>
          <a:prstGeom prst="rect">
            <a:avLst/>
          </a:prstGeom>
        </p:spPr>
      </p:pic>
      <p:sp>
        <p:nvSpPr>
          <p:cNvPr id="3" name="文字方塊 3"/>
          <p:cNvSpPr txBox="1">
            <a:spLocks noChangeArrowheads="1"/>
          </p:cNvSpPr>
          <p:nvPr/>
        </p:nvSpPr>
        <p:spPr bwMode="auto">
          <a:xfrm>
            <a:off x="2890688" y="739643"/>
            <a:ext cx="4572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400">
                <a:solidFill>
                  <a:schemeClr val="tx2"/>
                </a:solidFill>
                <a:latin typeface="Candara" panose="020E0502030303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200">
                <a:solidFill>
                  <a:schemeClr val="tx2"/>
                </a:solidFill>
                <a:latin typeface="Candara" panose="020E0502030303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2000">
                <a:solidFill>
                  <a:schemeClr val="tx2"/>
                </a:solidFill>
                <a:latin typeface="Candara" panose="020E0502030303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>
                <a:solidFill>
                  <a:schemeClr val="tx2"/>
                </a:solidFill>
                <a:latin typeface="Candara" panose="020E0502030303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"/>
              <a:defRPr sz="1600">
                <a:solidFill>
                  <a:schemeClr val="tx2"/>
                </a:solidFill>
                <a:latin typeface="Candara" panose="020E0502030303020204" pitchFamily="34" charset="0"/>
              </a:defRPr>
            </a:lvl9pPr>
          </a:lstStyle>
          <a:p>
            <a:pPr algn="ctr">
              <a:buNone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一段：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</a:t>
            </a: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心裏頗不寧靜</a:t>
            </a: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2800" dirty="0" smtClean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 smtClean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晚上獨自外出。</a:t>
            </a:r>
            <a:endParaRPr lang="en-US" altLang="zh-TW" sz="2800" dirty="0">
              <a:solidFill>
                <a:schemeClr val="accent6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90688" y="3262191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zh-TW" altLang="en-US" sz="3200" b="1" dirty="0">
                <a:solidFill>
                  <a:srgbClr val="44546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尾段：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作者遊荷塘後的心情</a:t>
            </a:r>
            <a:endParaRPr lang="en-US" altLang="zh-TW" sz="2800" dirty="0">
              <a:solidFill>
                <a:schemeClr val="accent6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90688" y="220898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zh-TW" altLang="en-US" sz="3200" b="1" dirty="0" smtClean="0">
                <a:solidFill>
                  <a:srgbClr val="44546A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第二段：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描寫晚上</a:t>
            </a: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荷塘的景色</a:t>
            </a:r>
          </a:p>
        </p:txBody>
      </p:sp>
      <p:sp>
        <p:nvSpPr>
          <p:cNvPr id="7" name="矩形 6"/>
          <p:cNvSpPr/>
          <p:nvPr/>
        </p:nvSpPr>
        <p:spPr>
          <a:xfrm>
            <a:off x="3648066" y="5456593"/>
            <a:ext cx="305724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800" b="1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寫作目的</a:t>
            </a:r>
            <a:r>
              <a:rPr lang="en-US" altLang="zh-TW" sz="2800" b="1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HK" altLang="en-US" sz="2800" b="1" dirty="0" smtClean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功能</a:t>
            </a:r>
            <a:r>
              <a:rPr lang="zh-TW" altLang="en-US" sz="2800" b="1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：</a:t>
            </a:r>
            <a: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/>
            </a:r>
            <a:br>
              <a:rPr lang="en-US" altLang="zh-TW" sz="2800" b="1" dirty="0" smtClean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</a:b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記敍</a:t>
            </a:r>
            <a:r>
              <a:rPr lang="en-US" altLang="zh-TW" sz="3200" dirty="0" smtClean="0">
                <a:solidFill>
                  <a:srgbClr val="FF0000"/>
                </a:solidFill>
                <a:ea typeface="標楷體" panose="03000509000000000000" pitchFamily="65" charset="-120"/>
                <a:sym typeface="Wingdings" pitchFamily="2" charset="2"/>
              </a:rPr>
              <a:t>+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描寫</a:t>
            </a:r>
            <a:r>
              <a:rPr lang="en-US" altLang="zh-TW" sz="3200" dirty="0">
                <a:solidFill>
                  <a:srgbClr val="FF0000"/>
                </a:solidFill>
                <a:ea typeface="標楷體" panose="03000509000000000000" pitchFamily="65" charset="-120"/>
                <a:sym typeface="Wingdings" pitchFamily="2" charset="2"/>
              </a:rPr>
              <a:t>+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rPr>
              <a:t>抒情</a:t>
            </a:r>
            <a:endParaRPr lang="zh-HK" altLang="en-US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04504" y="-15814"/>
            <a:ext cx="3509715" cy="2342833"/>
            <a:chOff x="304504" y="-15814"/>
            <a:chExt cx="3509715" cy="2342833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74" y="-15814"/>
              <a:ext cx="3317637" cy="2342833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304504" y="639142"/>
              <a:ext cx="35097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  <a:r>
                <a:rPr lang="en-US" altLang="zh-HK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.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看</a:t>
              </a:r>
              <a:r>
                <a:rPr lang="zh-TW" altLang="en-US" sz="32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首一、二段</a:t>
              </a:r>
              <a:r>
                <a:rPr lang="en-US" altLang="zh-TW" sz="32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32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3200" dirty="0">
                  <a:solidFill>
                    <a:srgbClr val="C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及尾段</a:t>
              </a:r>
              <a:endParaRPr lang="zh-HK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12" name="文字方塊 11"/>
          <p:cNvSpPr txBox="1"/>
          <p:nvPr/>
        </p:nvSpPr>
        <p:spPr>
          <a:xfrm>
            <a:off x="4364231" y="4352433"/>
            <a:ext cx="1624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</a:t>
            </a:r>
            <a:r>
              <a:rPr lang="zh-TW" altLang="en-US" sz="36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測</a:t>
            </a:r>
            <a:endParaRPr lang="zh-HK" altLang="en-US" sz="3600" b="1" dirty="0">
              <a:solidFill>
                <a:schemeClr val="bg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311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703203" y="1261731"/>
            <a:ext cx="800219" cy="43532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視覺組織圖</a:t>
            </a:r>
            <a:endParaRPr lang="zh-HK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07" y="607537"/>
            <a:ext cx="7173230" cy="6064812"/>
          </a:xfrm>
          <a:prstGeom prst="rect">
            <a:avLst/>
          </a:prstGeom>
        </p:spPr>
      </p:pic>
      <p:sp>
        <p:nvSpPr>
          <p:cNvPr id="2" name="圓角矩形 1"/>
          <p:cNvSpPr/>
          <p:nvPr/>
        </p:nvSpPr>
        <p:spPr>
          <a:xfrm>
            <a:off x="1503422" y="591552"/>
            <a:ext cx="3544439" cy="61937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5" name="群組 14"/>
          <p:cNvGrpSpPr/>
          <p:nvPr/>
        </p:nvGrpSpPr>
        <p:grpSpPr>
          <a:xfrm>
            <a:off x="3640141" y="0"/>
            <a:ext cx="3797301" cy="1359568"/>
            <a:chOff x="-2215780" y="-1395643"/>
            <a:chExt cx="5308808" cy="2032349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215769" y="-1395643"/>
              <a:ext cx="3308789" cy="2032349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-2215780" y="-1040453"/>
              <a:ext cx="5308808" cy="1058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荷塘月色：</a:t>
              </a:r>
              <a:endParaRPr lang="en-US" altLang="zh-TW" sz="2000" b="1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itchFamily="2" charset="2"/>
              </a:endParaRPr>
            </a:p>
            <a:p>
              <a:pPr algn="ctr">
                <a:defRPr/>
              </a:pPr>
              <a:r>
                <a:rPr lang="en-US" altLang="zh-TW" sz="2000" dirty="0" smtClean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</a:t>
              </a:r>
              <a:r>
                <a:rPr lang="zh-TW" altLang="en-US" sz="20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記敍</a:t>
              </a:r>
              <a:r>
                <a:rPr lang="zh-TW" altLang="en-US" sz="2000" dirty="0" smtClean="0">
                  <a:solidFill>
                    <a:srgbClr val="FF0000"/>
                  </a:solidFill>
                  <a:ea typeface="標楷體" panose="03000509000000000000" pitchFamily="65" charset="-120"/>
                  <a:sym typeface="Wingdings" pitchFamily="2" charset="2"/>
                </a:rPr>
                <a:t> </a:t>
              </a:r>
              <a:r>
                <a:rPr lang="en-US" altLang="zh-TW" sz="2000" dirty="0" smtClean="0">
                  <a:solidFill>
                    <a:srgbClr val="FF0000"/>
                  </a:solidFill>
                  <a:ea typeface="標楷體" panose="03000509000000000000" pitchFamily="65" charset="-120"/>
                  <a:sym typeface="Wingdings" pitchFamily="2" charset="2"/>
                </a:rPr>
                <a:t>+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描寫</a:t>
              </a:r>
              <a:r>
                <a:rPr lang="en-US" altLang="zh-TW" sz="2000" dirty="0">
                  <a:solidFill>
                    <a:srgbClr val="FF0000"/>
                  </a:solidFill>
                  <a:ea typeface="標楷體" panose="03000509000000000000" pitchFamily="65" charset="-120"/>
                  <a:sym typeface="Wingdings" pitchFamily="2" charset="2"/>
                </a:rPr>
                <a:t>+</a:t>
              </a:r>
              <a:r>
                <a:rPr lang="zh-TW" altLang="en-US" sz="2000" dirty="0" smtClean="0">
                  <a:solidFill>
                    <a:srgbClr val="FF0000"/>
                  </a:solidFill>
                  <a:ea typeface="標楷體" panose="03000509000000000000" pitchFamily="65" charset="-120"/>
                  <a:sym typeface="Wingdings" pitchFamily="2" charset="2"/>
                </a:rPr>
                <a:t> </a:t>
              </a:r>
              <a:r>
                <a:rPr lang="zh-TW" altLang="en-US" sz="20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itchFamily="2" charset="2"/>
                </a:rPr>
                <a:t>抒情</a:t>
              </a:r>
              <a:endParaRPr lang="zh-HK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15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947905" y="661920"/>
            <a:ext cx="7402949" cy="4608580"/>
            <a:chOff x="3245573" y="404428"/>
            <a:chExt cx="6599849" cy="3450520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5573" y="404428"/>
              <a:ext cx="6599849" cy="3450520"/>
            </a:xfrm>
            <a:prstGeom prst="rect">
              <a:avLst/>
            </a:prstGeom>
          </p:spPr>
        </p:pic>
        <p:sp>
          <p:nvSpPr>
            <p:cNvPr id="7" name="文字方塊 6"/>
            <p:cNvSpPr txBox="1"/>
            <p:nvPr/>
          </p:nvSpPr>
          <p:spPr>
            <a:xfrm>
              <a:off x="4264317" y="1180278"/>
              <a:ext cx="4562361" cy="1499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初步推測文章的寫作目的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功能後，可運用</a:t>
              </a:r>
              <a:r>
                <a:rPr lang="zh-TW" altLang="en-US" sz="2400" b="1" u="sng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選取中心句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r>
                <a:rPr lang="zh-TW" altLang="en-US" sz="2400" b="1" u="sng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刪減資料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或</a:t>
              </a:r>
              <a:r>
                <a:rPr lang="zh-TW" altLang="en-US" sz="2400" b="1" u="sng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構思概括句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等技巧幫助理解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段落的中心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意思及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文章的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重要元素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再運用推理方法去找出文章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的深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層意思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1483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721" y="0"/>
            <a:ext cx="7105880" cy="6858000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426475" y="1261731"/>
            <a:ext cx="1354217" cy="43532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內容撮要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ctr">
              <a:spcBef>
                <a:spcPct val="0"/>
              </a:spcBef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理解段落的意思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3341076" y="181644"/>
            <a:ext cx="3845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找出段落中心意思的方法</a:t>
            </a:r>
            <a:endParaRPr lang="zh-HK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2074984" y="1225063"/>
            <a:ext cx="2250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選取中心句</a:t>
            </a:r>
            <a:endParaRPr lang="zh-HK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074984" y="1625173"/>
            <a:ext cx="30245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留意段落中首一、二句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留意段落中尾句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留意有標示語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如總的來說、總之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……)</a:t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的句子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5498546" y="1225063"/>
            <a:ext cx="2250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刪減資料</a:t>
            </a:r>
            <a:endParaRPr lang="zh-HK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5498546" y="1613450"/>
            <a:ext cx="31179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刪減修飾成分，如名詞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動詞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前的形容詞、動詞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形容詞前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的副詞、象聲詞及感歎詞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刪減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段落中提問、反問的句子</a:t>
            </a:r>
            <a:endParaRPr lang="en-US" altLang="zh-TW" sz="1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找出及刪減段落解說、例子、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引伸中</a:t>
            </a: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意思相近或意思重複的</a:t>
            </a:r>
            <a: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句子</a:t>
            </a:r>
            <a:endParaRPr lang="zh-HK" altLang="en-US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989386" y="3692393"/>
            <a:ext cx="45837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如仍未能在段落中直接找到中心句</a:t>
            </a:r>
            <a:endParaRPr lang="zh-HK" altLang="en-US" sz="2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153931" y="4422274"/>
            <a:ext cx="2250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構思概括句</a:t>
            </a:r>
            <a:endParaRPr lang="zh-HK" altLang="en-US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153931" y="4775492"/>
            <a:ext cx="464233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找出關鍵詞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如重複出現的詞語、同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反義詞、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類屬詞等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歸納重要訊息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從出現最多的關鍵詞中找出重要訊息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撮寫成句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1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根據已找出的重要訊息編寫段意</a:t>
            </a:r>
            <a:endParaRPr lang="zh-HK" altLang="en-US" sz="17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7" name="群組 26"/>
          <p:cNvGrpSpPr/>
          <p:nvPr/>
        </p:nvGrpSpPr>
        <p:grpSpPr>
          <a:xfrm>
            <a:off x="332122" y="89522"/>
            <a:ext cx="2801746" cy="434838"/>
            <a:chOff x="555461" y="1842887"/>
            <a:chExt cx="2801746" cy="434838"/>
          </a:xfrm>
        </p:grpSpPr>
        <p:grpSp>
          <p:nvGrpSpPr>
            <p:cNvPr id="28" name="群組 27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30" name="圖片 2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31" name="文字方塊 30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29" name="圖片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812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4" name="群組 13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16" name="群組 15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18" name="圖片 1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19" name="圖片 1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17" name="文字方塊 16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第一段</a:t>
                </a:r>
                <a:endParaRPr lang="zh-HK" altLang="en-US" sz="3600" dirty="0"/>
              </a:p>
            </p:txBody>
          </p:sp>
        </p:grp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grpSp>
        <p:nvGrpSpPr>
          <p:cNvPr id="12" name="群組 11"/>
          <p:cNvGrpSpPr/>
          <p:nvPr/>
        </p:nvGrpSpPr>
        <p:grpSpPr>
          <a:xfrm>
            <a:off x="5674504" y="192474"/>
            <a:ext cx="2892037" cy="1213004"/>
            <a:chOff x="5674504" y="124378"/>
            <a:chExt cx="2892037" cy="1213004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5674504" y="192051"/>
              <a:ext cx="271185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找出第一段</a:t>
              </a:r>
              <a:r>
                <a:rPr lang="zh-TW" altLang="en-US" dirty="0" smtClean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的主旨</a:t>
              </a:r>
              <a:endParaRPr lang="en-US" altLang="zh-TW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</a:t>
              </a:r>
              <a:r>
                <a:rPr lang="zh-TW" altLang="en-US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運用選取中心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句</a:t>
              </a: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首句及尾句</a:t>
              </a:r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</a:p>
          </p:txBody>
        </p:sp>
      </p:grpSp>
      <p:sp>
        <p:nvSpPr>
          <p:cNvPr id="5" name="Rectangle 3"/>
          <p:cNvSpPr txBox="1">
            <a:spLocks/>
          </p:cNvSpPr>
          <p:nvPr/>
        </p:nvSpPr>
        <p:spPr>
          <a:xfrm>
            <a:off x="625477" y="1919838"/>
            <a:ext cx="8137524" cy="28445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898525">
              <a:buFont typeface="Wingdings" panose="05000000000000000000" pitchFamily="2" charset="2"/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這幾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天心裏頗不寧靜。今晚在院子裏坐著乘涼，忽然想起日日走過的荷塘，在這滿月的光裏，總該另有一番樣子吧。月亮漸漸地升高了，牆外馬路上孩子們的歡笑，已經聽不見了；妻在屋裏拍著閏兒，迷迷糊糊地哼著眠歌。我悄悄地披了大衫，帶上門出去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5076118"/>
            <a:ext cx="8565828" cy="360523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625476" y="5529134"/>
            <a:ext cx="7941065" cy="603752"/>
            <a:chOff x="625476" y="5529134"/>
            <a:chExt cx="7941065" cy="603752"/>
          </a:xfrm>
        </p:grpSpPr>
        <p:sp>
          <p:nvSpPr>
            <p:cNvPr id="8" name="Rectangle 5"/>
            <p:cNvSpPr>
              <a:spLocks/>
            </p:cNvSpPr>
            <p:nvPr/>
          </p:nvSpPr>
          <p:spPr bwMode="auto">
            <a:xfrm>
              <a:off x="625476" y="5529134"/>
              <a:ext cx="1599564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旨：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225040" y="5529134"/>
              <a:ext cx="634150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作者心裏頗不寧靜，晚上</a:t>
              </a:r>
              <a:r>
                <a:rPr lang="zh-TW" altLang="en-US" sz="32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獨自外出</a:t>
              </a:r>
              <a:r>
                <a:rPr lang="zh-TW" altLang="en-US" sz="3200" b="1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endParaRPr lang="zh-TW" altLang="en-US" sz="3200" b="1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2" name="圓角矩形 21"/>
          <p:cNvSpPr/>
          <p:nvPr/>
        </p:nvSpPr>
        <p:spPr>
          <a:xfrm>
            <a:off x="1573956" y="1945488"/>
            <a:ext cx="3990265" cy="4670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23" name="圓角矩形 22"/>
          <p:cNvSpPr/>
          <p:nvPr/>
        </p:nvSpPr>
        <p:spPr>
          <a:xfrm>
            <a:off x="2699106" y="4160152"/>
            <a:ext cx="6063895" cy="4670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4850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4" name="群組 13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16" name="群組 15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18" name="圖片 1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19" name="圖片 1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17" name="文字方塊 16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第二段</a:t>
                </a:r>
                <a:endParaRPr lang="zh-HK" altLang="en-US" sz="3600" dirty="0"/>
              </a:p>
            </p:txBody>
          </p:sp>
        </p:grp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sp>
        <p:nvSpPr>
          <p:cNvPr id="5" name="Rectangle 3"/>
          <p:cNvSpPr txBox="1">
            <a:spLocks/>
          </p:cNvSpPr>
          <p:nvPr/>
        </p:nvSpPr>
        <p:spPr>
          <a:xfrm>
            <a:off x="625476" y="1585197"/>
            <a:ext cx="8137525" cy="31262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898525">
              <a:buFont typeface="Wingdings" panose="05000000000000000000" pitchFamily="2" charset="2"/>
              <a:buNone/>
            </a:pP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沿著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荷塘，是一條曲折的小煤屑路。這是一條幽僻的路；白天也少人走，夜晚更加寂寞。荷塘四面，長著許多樹，蓊蓊鬱鬱的。路的一旁，是些楊柳，和一些不知道名字的樹。沒有月光的晚上，這路上陰森森的，有些怕人。今晚卻很好，雖然月光也還是淡淡的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6" name="圓角矩形 55"/>
          <p:cNvSpPr/>
          <p:nvPr/>
        </p:nvSpPr>
        <p:spPr>
          <a:xfrm>
            <a:off x="1573956" y="1623981"/>
            <a:ext cx="6458874" cy="4670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60" name="圓角矩形 59"/>
          <p:cNvSpPr/>
          <p:nvPr/>
        </p:nvSpPr>
        <p:spPr>
          <a:xfrm>
            <a:off x="2304126" y="3790376"/>
            <a:ext cx="6203266" cy="4670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62" name="圓角矩形 61"/>
          <p:cNvSpPr/>
          <p:nvPr/>
        </p:nvSpPr>
        <p:spPr>
          <a:xfrm>
            <a:off x="694601" y="4266535"/>
            <a:ext cx="879355" cy="4670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5076118"/>
            <a:ext cx="8565828" cy="360523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625476" y="5529134"/>
            <a:ext cx="7941065" cy="1077218"/>
            <a:chOff x="625476" y="5529134"/>
            <a:chExt cx="7941065" cy="1077218"/>
          </a:xfrm>
        </p:grpSpPr>
        <p:sp>
          <p:nvSpPr>
            <p:cNvPr id="22" name="Rectangle 5"/>
            <p:cNvSpPr>
              <a:spLocks/>
            </p:cNvSpPr>
            <p:nvPr/>
          </p:nvSpPr>
          <p:spPr bwMode="auto">
            <a:xfrm>
              <a:off x="625476" y="5529134"/>
              <a:ext cx="1599564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旨：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225040" y="5529134"/>
              <a:ext cx="634150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在月光淡淡的晚上，作者沿著荷塘的小路走</a:t>
              </a:r>
              <a:r>
                <a:rPr lang="zh-TW" altLang="en-US" sz="3200" b="1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5674504" y="192474"/>
            <a:ext cx="2892037" cy="1213004"/>
            <a:chOff x="5674504" y="124378"/>
            <a:chExt cx="2892037" cy="1213004"/>
          </a:xfrm>
        </p:grpSpPr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5674504" y="192051"/>
              <a:ext cx="271185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找出第二段的主旨</a:t>
              </a:r>
              <a:endParaRPr lang="en-US" altLang="zh-TW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運用選取中心句</a:t>
              </a: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首句及尾句</a:t>
              </a:r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88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0" grpId="0" animBg="1"/>
      <p:bldP spid="6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圖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5076118"/>
            <a:ext cx="8565828" cy="360523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4" name="群組 13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16" name="群組 15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18" name="圖片 1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19" name="圖片 18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17" name="文字方塊 16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第三段</a:t>
                </a:r>
                <a:endParaRPr lang="zh-HK" altLang="en-US" sz="3600" dirty="0"/>
              </a:p>
            </p:txBody>
          </p:sp>
        </p:grp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sp>
        <p:nvSpPr>
          <p:cNvPr id="5" name="Rectangle 3"/>
          <p:cNvSpPr txBox="1">
            <a:spLocks/>
          </p:cNvSpPr>
          <p:nvPr/>
        </p:nvSpPr>
        <p:spPr>
          <a:xfrm>
            <a:off x="625476" y="1640539"/>
            <a:ext cx="8137525" cy="28910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722313">
              <a:buFont typeface="Wingdings" panose="05000000000000000000" pitchFamily="2" charset="2"/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路上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只我一個人，背著手踱著。這一片天地好像是我的；我也像超出了平常的自己，到了另一世界裏。我愛熱鬧，也愛冷靜；愛群居，也愛獨處。像今晚上，一個人在這蒼茫的月下，甚麼都可以想，甚麼都可以不想，便覺是個自由的人。白天裏一定要做的事，一定要說的話，現在都可不理，這是獨處的妙處；我且受用這無邊的荷香月色好了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4" name="圓角矩形 43"/>
          <p:cNvSpPr/>
          <p:nvPr/>
        </p:nvSpPr>
        <p:spPr>
          <a:xfrm>
            <a:off x="1354238" y="1679323"/>
            <a:ext cx="5011838" cy="4015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681675" y="4470096"/>
            <a:ext cx="5027204" cy="1171143"/>
            <a:chOff x="625476" y="4035992"/>
            <a:chExt cx="5027204" cy="1171143"/>
          </a:xfrm>
        </p:grpSpPr>
        <p:pic>
          <p:nvPicPr>
            <p:cNvPr id="77" name="圖片 7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25476" y="4035992"/>
              <a:ext cx="5027204" cy="1171143"/>
            </a:xfrm>
            <a:prstGeom prst="rect">
              <a:avLst/>
            </a:prstGeom>
          </p:spPr>
        </p:pic>
        <p:sp>
          <p:nvSpPr>
            <p:cNvPr id="78" name="文字方塊 77"/>
            <p:cNvSpPr txBox="1"/>
            <p:nvPr/>
          </p:nvSpPr>
          <p:spPr>
            <a:xfrm>
              <a:off x="746522" y="4312330"/>
              <a:ext cx="4785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刪減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段落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中的問句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解說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例子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等</a:t>
              </a:r>
              <a:endParaRPr lang="zh-HK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79" name="群組 78"/>
          <p:cNvGrpSpPr/>
          <p:nvPr/>
        </p:nvGrpSpPr>
        <p:grpSpPr>
          <a:xfrm>
            <a:off x="4692338" y="192474"/>
            <a:ext cx="3885837" cy="1298765"/>
            <a:chOff x="5674505" y="124378"/>
            <a:chExt cx="2704256" cy="1213004"/>
          </a:xfrm>
        </p:grpSpPr>
        <p:pic>
          <p:nvPicPr>
            <p:cNvPr id="80" name="圖片 7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5" y="124378"/>
              <a:ext cx="2704256" cy="1213004"/>
            </a:xfrm>
            <a:prstGeom prst="rect">
              <a:avLst/>
            </a:prstGeom>
          </p:spPr>
        </p:pic>
        <p:sp>
          <p:nvSpPr>
            <p:cNvPr id="81" name="矩形 80"/>
            <p:cNvSpPr/>
            <p:nvPr/>
          </p:nvSpPr>
          <p:spPr>
            <a:xfrm>
              <a:off x="5674505" y="212145"/>
              <a:ext cx="2495522" cy="891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</a:t>
              </a:r>
              <a:r>
                <a:rPr lang="zh-TW" altLang="en-US" sz="2000" dirty="0" smtClean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第三段的主旨</a:t>
              </a:r>
              <a:endParaRPr lang="en-US" altLang="zh-TW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*</a:t>
              </a:r>
              <a:r>
                <a:rPr lang="zh-TW" altLang="en-US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運用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選取中心</a:t>
              </a:r>
              <a:r>
                <a:rPr lang="zh-TW" altLang="en-US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句</a:t>
              </a:r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首句及尾句</a:t>
              </a:r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</a:p>
            <a:p>
              <a:pPr algn="ctr"/>
              <a:r>
                <a:rPr lang="zh-TW" altLang="en-US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及刪減資料</a:t>
              </a:r>
              <a:endParaRPr lang="en-US" altLang="zh-TW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625476" y="5529134"/>
            <a:ext cx="7941065" cy="1077218"/>
            <a:chOff x="625476" y="5529134"/>
            <a:chExt cx="7941065" cy="1077218"/>
          </a:xfrm>
        </p:grpSpPr>
        <p:sp>
          <p:nvSpPr>
            <p:cNvPr id="29" name="Rectangle 5"/>
            <p:cNvSpPr>
              <a:spLocks/>
            </p:cNvSpPr>
            <p:nvPr/>
          </p:nvSpPr>
          <p:spPr bwMode="auto">
            <a:xfrm>
              <a:off x="625476" y="5529134"/>
              <a:ext cx="1599564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旨：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225040" y="5529134"/>
              <a:ext cx="634150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2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路上只有作者一個人，他享受這無邊的荷香月色。</a:t>
              </a:r>
            </a:p>
          </p:txBody>
        </p:sp>
      </p:grpSp>
      <p:sp>
        <p:nvSpPr>
          <p:cNvPr id="32" name="圓角矩形 31"/>
          <p:cNvSpPr/>
          <p:nvPr/>
        </p:nvSpPr>
        <p:spPr>
          <a:xfrm>
            <a:off x="689357" y="3595032"/>
            <a:ext cx="8073643" cy="4015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33" name="圓角矩形 32"/>
          <p:cNvSpPr/>
          <p:nvPr/>
        </p:nvSpPr>
        <p:spPr>
          <a:xfrm>
            <a:off x="6692630" y="3179420"/>
            <a:ext cx="2070370" cy="4015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34" name="圓角矩形 33"/>
          <p:cNvSpPr/>
          <p:nvPr/>
        </p:nvSpPr>
        <p:spPr>
          <a:xfrm>
            <a:off x="681674" y="3996630"/>
            <a:ext cx="7265823" cy="4015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4" name="直線接點 3"/>
          <p:cNvCxnSpPr/>
          <p:nvPr/>
        </p:nvCxnSpPr>
        <p:spPr>
          <a:xfrm>
            <a:off x="4260715" y="1867711"/>
            <a:ext cx="1887166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6692630" y="3398973"/>
            <a:ext cx="1887166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/>
          <p:nvPr/>
        </p:nvCxnSpPr>
        <p:spPr>
          <a:xfrm>
            <a:off x="681674" y="3800272"/>
            <a:ext cx="7898122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接點 39"/>
          <p:cNvCxnSpPr/>
          <p:nvPr/>
        </p:nvCxnSpPr>
        <p:spPr>
          <a:xfrm>
            <a:off x="681674" y="4199106"/>
            <a:ext cx="1691875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36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2" grpId="0" animBg="1"/>
      <p:bldP spid="33" grpId="0" animBg="1"/>
      <p:bldP spid="3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4" name="群組 13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16" name="群組 15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18" name="圖片 1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19" name="圖片 1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17" name="文字方塊 16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第四段</a:t>
                </a:r>
                <a:endParaRPr lang="zh-HK" altLang="en-US" sz="3600" dirty="0"/>
              </a:p>
            </p:txBody>
          </p:sp>
        </p:grp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sp>
        <p:nvSpPr>
          <p:cNvPr id="5" name="Rectangle 3"/>
          <p:cNvSpPr txBox="1">
            <a:spLocks/>
          </p:cNvSpPr>
          <p:nvPr/>
        </p:nvSpPr>
        <p:spPr>
          <a:xfrm>
            <a:off x="625476" y="1420415"/>
            <a:ext cx="8137525" cy="31262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3413">
              <a:buFont typeface="Wingdings" panose="05000000000000000000" pitchFamily="2" charset="2"/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曲曲折折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荷塘上面，彌望的是田田的葉子。葉子出水很高，像亭亭的舞女的裙。層層的葉子中間，零星地點綴些白花，有嬝娜地開著的，有羞澀地打朵兒的；正如一粒粒的明珠，又如碧天裏的星星，又如剛出浴的美人。微風過處，送來縷縷清香，彷彿遠處高 樓上渺茫的歌聲似的。這時候，葉子與花也有一絲的顫動，像閃電般，霎時傳過荷塘的那邊去了。葉子本是肩並肩密密的挨着，這便宛然有了一道凝碧的波痕。葉子底下是脈脈的流水，遮住了，不能見一些顏色；而葉子卻更見風致了。</a:t>
            </a:r>
          </a:p>
        </p:txBody>
      </p:sp>
      <p:pic>
        <p:nvPicPr>
          <p:cNvPr id="51" name="圖片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06" y="4720469"/>
            <a:ext cx="8565828" cy="360523"/>
          </a:xfrm>
          <a:prstGeom prst="rect">
            <a:avLst/>
          </a:prstGeom>
        </p:spPr>
      </p:pic>
      <p:sp>
        <p:nvSpPr>
          <p:cNvPr id="80" name="矩形 79"/>
          <p:cNvSpPr/>
          <p:nvPr/>
        </p:nvSpPr>
        <p:spPr>
          <a:xfrm>
            <a:off x="681675" y="5165363"/>
            <a:ext cx="16396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400" b="1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重複</a:t>
            </a:r>
            <a:r>
              <a:rPr lang="zh-TW" altLang="en-US" sz="2400" b="1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出現</a:t>
            </a:r>
            <a:endParaRPr lang="en-US" altLang="zh-TW" sz="2400" b="1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葉子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花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4061361" y="5703231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 smtClean="0"/>
              <a:t>  </a:t>
            </a:r>
            <a:endParaRPr lang="zh-HK" altLang="en-US" dirty="0"/>
          </a:p>
        </p:txBody>
      </p:sp>
      <p:grpSp>
        <p:nvGrpSpPr>
          <p:cNvPr id="46" name="群組 45"/>
          <p:cNvGrpSpPr/>
          <p:nvPr/>
        </p:nvGrpSpPr>
        <p:grpSpPr>
          <a:xfrm>
            <a:off x="4447436" y="4324212"/>
            <a:ext cx="4642798" cy="1057028"/>
            <a:chOff x="4447436" y="4061021"/>
            <a:chExt cx="4642798" cy="1057028"/>
          </a:xfrm>
        </p:grpSpPr>
        <p:pic>
          <p:nvPicPr>
            <p:cNvPr id="48" name="圖片 4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436" y="4061021"/>
              <a:ext cx="4642798" cy="1057028"/>
            </a:xfrm>
            <a:prstGeom prst="rect">
              <a:avLst/>
            </a:prstGeom>
          </p:spPr>
        </p:pic>
        <p:sp>
          <p:nvSpPr>
            <p:cNvPr id="49" name="矩形 48"/>
            <p:cNvSpPr/>
            <p:nvPr/>
          </p:nvSpPr>
          <p:spPr>
            <a:xfrm>
              <a:off x="4605312" y="4183561"/>
              <a:ext cx="34611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提示</a:t>
              </a:r>
              <a:r>
                <a:rPr lang="zh-TW" altLang="en-US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：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留意 </a:t>
              </a:r>
              <a:r>
                <a:rPr lang="en-US" altLang="zh-TW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1. 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重複</a:t>
              </a: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出現的字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詞</a:t>
              </a:r>
              <a:endPara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endParaRPr lang="en-US" altLang="zh-TW" sz="8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r>
                <a:rPr lang="en-US" altLang="zh-TW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          2. 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同</a:t>
              </a: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／近義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詞</a:t>
              </a:r>
              <a:r>
                <a:rPr lang="en-US" altLang="zh-TW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句</a:t>
              </a:r>
              <a:r>
                <a:rPr lang="en-US" altLang="zh-TW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endParaRPr lang="zh-TW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50" name="橢圓 49"/>
            <p:cNvSpPr/>
            <p:nvPr/>
          </p:nvSpPr>
          <p:spPr>
            <a:xfrm>
              <a:off x="8148652" y="4205185"/>
              <a:ext cx="564109" cy="33051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8167890" y="4651408"/>
              <a:ext cx="525632" cy="29659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2529603" y="5165363"/>
            <a:ext cx="5125897" cy="1569660"/>
            <a:chOff x="2405050" y="5178353"/>
            <a:chExt cx="5125897" cy="1569660"/>
          </a:xfrm>
        </p:grpSpPr>
        <p:sp>
          <p:nvSpPr>
            <p:cNvPr id="4" name="矩形 3"/>
            <p:cNvSpPr/>
            <p:nvPr/>
          </p:nvSpPr>
          <p:spPr>
            <a:xfrm>
              <a:off x="2405050" y="5178353"/>
              <a:ext cx="247675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b="1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近義</a:t>
              </a:r>
              <a:r>
                <a:rPr lang="zh-TW" altLang="en-US" sz="2400" b="1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詞</a:t>
              </a:r>
              <a:r>
                <a:rPr lang="en-US" altLang="zh-TW" sz="2400" b="1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sz="2400" b="1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句</a:t>
              </a:r>
              <a:r>
                <a:rPr lang="en-US" altLang="zh-TW" sz="2400" b="1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像亭亭的舞女的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裙</a:t>
              </a:r>
              <a:endPara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嬝娜地開著的</a:t>
              </a:r>
              <a:endPara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羞澀地打朵兒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endPara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如</a:t>
              </a:r>
              <a:r>
                <a:rPr lang="zh-HK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一</a:t>
              </a:r>
              <a:r>
                <a:rPr lang="zh-HK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粒粒的</a:t>
              </a:r>
              <a:r>
                <a:rPr lang="zh-HK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明珠</a:t>
              </a:r>
              <a:endParaRPr lang="en-US" altLang="zh-HK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4881804" y="5630906"/>
              <a:ext cx="26491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如碧天裏的星星</a:t>
              </a:r>
              <a:endParaRPr lang="en-US" altLang="zh-TW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如剛出浴的美人</a:t>
              </a:r>
              <a:endParaRPr lang="en-US" altLang="zh-TW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HK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風致</a:t>
              </a:r>
              <a:endParaRPr lang="en-US" altLang="zh-TW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691092" y="1415362"/>
            <a:ext cx="7366664" cy="3038395"/>
            <a:chOff x="691092" y="1415362"/>
            <a:chExt cx="7366664" cy="3038395"/>
          </a:xfrm>
        </p:grpSpPr>
        <p:sp>
          <p:nvSpPr>
            <p:cNvPr id="61" name="橢圓 60"/>
            <p:cNvSpPr/>
            <p:nvPr/>
          </p:nvSpPr>
          <p:spPr>
            <a:xfrm>
              <a:off x="6518684" y="1420414"/>
              <a:ext cx="647616" cy="389885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5" name="橢圓 54"/>
            <p:cNvSpPr/>
            <p:nvPr/>
          </p:nvSpPr>
          <p:spPr>
            <a:xfrm>
              <a:off x="7410140" y="1415362"/>
              <a:ext cx="647616" cy="389885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6" name="橢圓 55"/>
            <p:cNvSpPr/>
            <p:nvPr/>
          </p:nvSpPr>
          <p:spPr>
            <a:xfrm>
              <a:off x="691092" y="3074153"/>
              <a:ext cx="647616" cy="389885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7" name="橢圓 56"/>
            <p:cNvSpPr/>
            <p:nvPr/>
          </p:nvSpPr>
          <p:spPr>
            <a:xfrm>
              <a:off x="1588567" y="3401216"/>
              <a:ext cx="647616" cy="389885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8" name="橢圓 57"/>
            <p:cNvSpPr/>
            <p:nvPr/>
          </p:nvSpPr>
          <p:spPr>
            <a:xfrm>
              <a:off x="1903420" y="3733928"/>
              <a:ext cx="647616" cy="389885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9" name="橢圓 58"/>
            <p:cNvSpPr/>
            <p:nvPr/>
          </p:nvSpPr>
          <p:spPr>
            <a:xfrm>
              <a:off x="990404" y="4063872"/>
              <a:ext cx="647616" cy="389885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715639" y="2098689"/>
            <a:ext cx="5496085" cy="1367266"/>
            <a:chOff x="715639" y="2098689"/>
            <a:chExt cx="5496085" cy="1367266"/>
          </a:xfrm>
        </p:grpSpPr>
        <p:sp>
          <p:nvSpPr>
            <p:cNvPr id="60" name="橢圓 59"/>
            <p:cNvSpPr/>
            <p:nvPr/>
          </p:nvSpPr>
          <p:spPr>
            <a:xfrm>
              <a:off x="715639" y="2098689"/>
              <a:ext cx="647616" cy="38988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0" name="橢圓 69"/>
            <p:cNvSpPr/>
            <p:nvPr/>
          </p:nvSpPr>
          <p:spPr>
            <a:xfrm>
              <a:off x="1591525" y="3076070"/>
              <a:ext cx="394941" cy="38988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3" name="橢圓 72"/>
            <p:cNvSpPr/>
            <p:nvPr/>
          </p:nvSpPr>
          <p:spPr>
            <a:xfrm>
              <a:off x="5564108" y="2110946"/>
              <a:ext cx="647616" cy="38988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5674504" y="192474"/>
            <a:ext cx="2892037" cy="1213004"/>
            <a:chOff x="5674504" y="124378"/>
            <a:chExt cx="2892037" cy="1213004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5674504" y="328360"/>
              <a:ext cx="27118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找出第四段的主旨</a:t>
              </a:r>
              <a:endParaRPr lang="en-US" altLang="zh-TW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 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運用構思概括句</a:t>
              </a:r>
              <a:endParaRPr lang="en-US" altLang="zh-TW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660215" y="1779145"/>
            <a:ext cx="8068045" cy="2682592"/>
            <a:chOff x="660215" y="1779145"/>
            <a:chExt cx="8068045" cy="2682592"/>
          </a:xfrm>
        </p:grpSpPr>
        <p:sp>
          <p:nvSpPr>
            <p:cNvPr id="71" name="矩形 70"/>
            <p:cNvSpPr/>
            <p:nvPr/>
          </p:nvSpPr>
          <p:spPr>
            <a:xfrm>
              <a:off x="1672758" y="1779145"/>
              <a:ext cx="2515691" cy="34369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957659" y="2117348"/>
              <a:ext cx="1908382" cy="34369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7659" y="2466095"/>
              <a:ext cx="2152222" cy="34369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4413760" y="2126403"/>
              <a:ext cx="2139661" cy="34369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7155259" y="2126403"/>
              <a:ext cx="1573001" cy="34369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660215" y="2452394"/>
              <a:ext cx="749726" cy="34369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2564341" y="4118043"/>
              <a:ext cx="635353" cy="34369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4728976" y="2483524"/>
              <a:ext cx="2134483" cy="34369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782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字方塊 66"/>
          <p:cNvSpPr txBox="1"/>
          <p:nvPr/>
        </p:nvSpPr>
        <p:spPr>
          <a:xfrm>
            <a:off x="3255988" y="323571"/>
            <a:ext cx="3492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歸納重要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訊息</a:t>
            </a:r>
            <a:endParaRPr lang="zh-HK" altLang="en-US" dirty="0"/>
          </a:p>
        </p:txBody>
      </p:sp>
      <p:sp>
        <p:nvSpPr>
          <p:cNvPr id="91" name="文字方塊 90"/>
          <p:cNvSpPr txBox="1"/>
          <p:nvPr/>
        </p:nvSpPr>
        <p:spPr>
          <a:xfrm>
            <a:off x="982333" y="1478479"/>
            <a:ext cx="10336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歸納：</a:t>
            </a:r>
            <a:endParaRPr lang="zh-HK" altLang="en-US" sz="2600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153001"/>
              </p:ext>
            </p:extLst>
          </p:nvPr>
        </p:nvGraphicFramePr>
        <p:xfrm>
          <a:off x="2236340" y="1519429"/>
          <a:ext cx="4906582" cy="2784282"/>
        </p:xfrm>
        <a:graphic>
          <a:graphicData uri="http://schemas.openxmlformats.org/drawingml/2006/table">
            <a:tbl>
              <a:tblPr firstRow="1" firstCol="1" bandRow="1"/>
              <a:tblGrid>
                <a:gridCol w="2423209"/>
                <a:gridCol w="2483373"/>
              </a:tblGrid>
              <a:tr h="464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 smtClean="0">
                          <a:solidFill>
                            <a:schemeClr val="bg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花</a:t>
                      </a:r>
                      <a:endParaRPr lang="zh-TW" sz="2400" b="1" kern="100" dirty="0">
                        <a:solidFill>
                          <a:schemeClr val="bg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CBA5B"/>
                        </a:gs>
                        <a:gs pos="57000">
                          <a:srgbClr val="E66C18"/>
                        </a:gs>
                      </a:gsLst>
                      <a:lin ang="4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 smtClean="0">
                          <a:solidFill>
                            <a:schemeClr val="bg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葉</a:t>
                      </a:r>
                      <a:endParaRPr lang="zh-TW" sz="2400" b="1" kern="100" dirty="0">
                        <a:solidFill>
                          <a:schemeClr val="bg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CBA5B"/>
                        </a:gs>
                        <a:gs pos="57000">
                          <a:srgbClr val="E66C18"/>
                        </a:gs>
                      </a:gsLst>
                      <a:lin ang="4800000" scaled="0"/>
                    </a:gradFill>
                  </a:tcPr>
                </a:tc>
              </a:tr>
              <a:tr h="464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嬝娜地開著的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像</a:t>
                      </a:r>
                      <a:r>
                        <a:rPr lang="zh-TW" sz="20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亭亭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的舞女的裙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羞澀地打朵兒的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風致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如</a:t>
                      </a:r>
                      <a:r>
                        <a:rPr lang="zh-TW" sz="20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剛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出浴的美人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如</a:t>
                      </a:r>
                      <a:r>
                        <a:rPr lang="zh-TW" sz="20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一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粒粒的明珠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如</a:t>
                      </a:r>
                      <a:r>
                        <a:rPr lang="zh-TW" sz="20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碧</a:t>
                      </a: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天裏的星星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 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8" name="群組 17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9" name="群組 18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23" name="圖片 2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26" name="圖片 2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22" name="文字方塊 21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第四段</a:t>
                </a:r>
                <a:endParaRPr lang="zh-HK" altLang="en-US" sz="3600" dirty="0"/>
              </a:p>
            </p:txBody>
          </p:sp>
        </p:grp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pic>
        <p:nvPicPr>
          <p:cNvPr id="27" name="圖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5547450"/>
            <a:ext cx="8565828" cy="360523"/>
          </a:xfrm>
          <a:prstGeom prst="rect">
            <a:avLst/>
          </a:prstGeom>
        </p:spPr>
      </p:pic>
      <p:grpSp>
        <p:nvGrpSpPr>
          <p:cNvPr id="28" name="群組 27"/>
          <p:cNvGrpSpPr/>
          <p:nvPr/>
        </p:nvGrpSpPr>
        <p:grpSpPr>
          <a:xfrm>
            <a:off x="625476" y="6000466"/>
            <a:ext cx="7941065" cy="603752"/>
            <a:chOff x="625476" y="5529134"/>
            <a:chExt cx="7941065" cy="603752"/>
          </a:xfrm>
        </p:grpSpPr>
        <p:sp>
          <p:nvSpPr>
            <p:cNvPr id="29" name="Rectangle 5"/>
            <p:cNvSpPr>
              <a:spLocks/>
            </p:cNvSpPr>
            <p:nvPr/>
          </p:nvSpPr>
          <p:spPr bwMode="auto">
            <a:xfrm>
              <a:off x="625476" y="5529134"/>
              <a:ext cx="1599564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旨：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225040" y="5529134"/>
              <a:ext cx="634150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None/>
              </a:pPr>
              <a:r>
                <a:rPr lang="zh-TW" altLang="en-US" sz="32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作者描述荷塘裏花和葉的美態</a:t>
              </a:r>
              <a:r>
                <a:rPr lang="zh-TW" altLang="en-US" sz="3200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2864167" y="4233658"/>
            <a:ext cx="3590763" cy="1148144"/>
            <a:chOff x="2864167" y="4233658"/>
            <a:chExt cx="3590763" cy="1148144"/>
          </a:xfrm>
        </p:grpSpPr>
        <p:sp>
          <p:nvSpPr>
            <p:cNvPr id="5" name="橢圓 4"/>
            <p:cNvSpPr/>
            <p:nvPr/>
          </p:nvSpPr>
          <p:spPr>
            <a:xfrm>
              <a:off x="3404681" y="4233659"/>
              <a:ext cx="126459" cy="1361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dirty="0"/>
            </a:p>
          </p:txBody>
        </p:sp>
        <p:sp>
          <p:nvSpPr>
            <p:cNvPr id="31" name="橢圓 30"/>
            <p:cNvSpPr/>
            <p:nvPr/>
          </p:nvSpPr>
          <p:spPr>
            <a:xfrm>
              <a:off x="5784715" y="4233658"/>
              <a:ext cx="126459" cy="1361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dirty="0"/>
            </a:p>
          </p:txBody>
        </p:sp>
        <p:cxnSp>
          <p:nvCxnSpPr>
            <p:cNvPr id="10" name="肘形接點 9"/>
            <p:cNvCxnSpPr>
              <a:stCxn id="5" idx="4"/>
              <a:endCxn id="31" idx="4"/>
            </p:cNvCxnSpPr>
            <p:nvPr/>
          </p:nvCxnSpPr>
          <p:spPr>
            <a:xfrm rot="5400000" flipH="1" flipV="1">
              <a:off x="4657927" y="3179829"/>
              <a:ext cx="1" cy="2380034"/>
            </a:xfrm>
            <a:prstGeom prst="bentConnector3">
              <a:avLst>
                <a:gd name="adj1" fmla="val -22860000000"/>
              </a:avLst>
            </a:prstGeom>
            <a:ln w="28575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圓角矩形 16"/>
            <p:cNvSpPr/>
            <p:nvPr/>
          </p:nvSpPr>
          <p:spPr>
            <a:xfrm>
              <a:off x="2864167" y="4749504"/>
              <a:ext cx="3590763" cy="632298"/>
            </a:xfrm>
            <a:prstGeom prst="roundRect">
              <a:avLst/>
            </a:prstGeom>
            <a:gradFill>
              <a:gsLst>
                <a:gs pos="30000">
                  <a:srgbClr val="FCBA5B"/>
                </a:gs>
                <a:gs pos="82000">
                  <a:srgbClr val="E66C18"/>
                </a:gs>
              </a:gsLst>
              <a:lin ang="4800000" scaled="0"/>
            </a:gradFill>
            <a:ln w="19050"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34" name="直線接點 33"/>
            <p:cNvCxnSpPr>
              <a:stCxn id="17" idx="0"/>
            </p:cNvCxnSpPr>
            <p:nvPr/>
          </p:nvCxnSpPr>
          <p:spPr>
            <a:xfrm flipH="1" flipV="1">
              <a:off x="4657927" y="4591455"/>
              <a:ext cx="1622" cy="158049"/>
            </a:xfrm>
            <a:prstGeom prst="line">
              <a:avLst/>
            </a:prstGeom>
            <a:ln w="28575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字方塊 35"/>
          <p:cNvSpPr txBox="1"/>
          <p:nvPr/>
        </p:nvSpPr>
        <p:spPr>
          <a:xfrm>
            <a:off x="2955952" y="4801666"/>
            <a:ext cx="3396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描寫花和葉的美</a:t>
            </a:r>
            <a:r>
              <a:rPr lang="zh-TW" altLang="en-US" sz="2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態</a:t>
            </a:r>
            <a:endParaRPr lang="zh-TW" altLang="en-US" sz="28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820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/>
          </p:cNvSpPr>
          <p:nvPr/>
        </p:nvSpPr>
        <p:spPr>
          <a:xfrm>
            <a:off x="625476" y="1577302"/>
            <a:ext cx="8137525" cy="33984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3413" algn="just">
              <a:buNone/>
            </a:pP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月光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如流水一般，靜靜地瀉在這一片葉子和花上。薄薄的青霧浮起在荷塘裏。葉子和花彷彿在牛乳中過一樣；又像籠輕紗的夢。雖然是滿月，天上卻有層淡淡的雲，所以不能朗照；但我以為這恰是到了好處 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— 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酣眠固不可少，小睡也別有風味的。月光是隔了樹照過來的，高處叢生的灌木，落下參差的斑駁的黑影，峭楞楞如鬼一般；彎彎的楊柳的稀疏的倩影，卻又像是畫在荷葉上。塘中的月色並不均勻；但光與影</a:t>
            </a:r>
            <a:r>
              <a:rPr lang="zh-TW" altLang="en-US" sz="2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有和諧的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旋律，如梵婀玲上奏着的名曲</a:t>
            </a:r>
            <a:r>
              <a:rPr lang="zh-TW" altLang="en-US" sz="2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HK" altLang="en-US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" y="5076118"/>
            <a:ext cx="8565828" cy="360523"/>
          </a:xfrm>
          <a:prstGeom prst="rect">
            <a:avLst/>
          </a:prstGeom>
        </p:spPr>
      </p:pic>
      <p:grpSp>
        <p:nvGrpSpPr>
          <p:cNvPr id="24" name="群組 23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25" name="群組 24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28" name="群組 27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30" name="圖片 29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31" name="圖片 30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29" name="文字方塊 28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第五段</a:t>
                </a:r>
                <a:endParaRPr lang="zh-HK" altLang="en-US" sz="3600" dirty="0"/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grpSp>
        <p:nvGrpSpPr>
          <p:cNvPr id="35" name="群組 34"/>
          <p:cNvGrpSpPr/>
          <p:nvPr/>
        </p:nvGrpSpPr>
        <p:grpSpPr>
          <a:xfrm>
            <a:off x="625476" y="5529134"/>
            <a:ext cx="7941065" cy="1077218"/>
            <a:chOff x="625476" y="5529134"/>
            <a:chExt cx="7941065" cy="1077218"/>
          </a:xfrm>
        </p:grpSpPr>
        <p:sp>
          <p:nvSpPr>
            <p:cNvPr id="36" name="Rectangle 5"/>
            <p:cNvSpPr>
              <a:spLocks/>
            </p:cNvSpPr>
            <p:nvPr/>
          </p:nvSpPr>
          <p:spPr bwMode="auto">
            <a:xfrm>
              <a:off x="625476" y="5529134"/>
              <a:ext cx="1599564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旨：</a:t>
              </a:r>
              <a:endParaRPr lang="zh-TW" altLang="en-US" sz="36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225040" y="5529134"/>
              <a:ext cx="634150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None/>
              </a:pPr>
              <a:r>
                <a:rPr lang="zh-TW" altLang="en-US" sz="3200" b="1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月光照</a:t>
              </a:r>
              <a:r>
                <a:rPr lang="en-US" altLang="zh-TW" sz="32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sz="32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瀉</a:t>
              </a:r>
              <a:r>
                <a:rPr lang="en-US" altLang="zh-TW" sz="32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  <a:r>
                <a:rPr lang="zh-TW" altLang="en-US" sz="3200" b="1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在花和葉上，塘中的月色並不均勻，但光與影</a:t>
              </a:r>
              <a:r>
                <a:rPr lang="zh-TW" altLang="en-US" sz="3200" b="1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很和諧</a:t>
              </a:r>
              <a:r>
                <a:rPr lang="zh-TW" altLang="en-US" sz="3200" b="1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</a:p>
          </p:txBody>
        </p:sp>
      </p:grpSp>
      <p:sp>
        <p:nvSpPr>
          <p:cNvPr id="38" name="圓角矩形 37"/>
          <p:cNvSpPr/>
          <p:nvPr/>
        </p:nvSpPr>
        <p:spPr>
          <a:xfrm>
            <a:off x="1354237" y="1590518"/>
            <a:ext cx="7392305" cy="4015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39" name="直線接點 38"/>
          <p:cNvCxnSpPr/>
          <p:nvPr/>
        </p:nvCxnSpPr>
        <p:spPr>
          <a:xfrm>
            <a:off x="2012369" y="1809345"/>
            <a:ext cx="300710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接點 39"/>
          <p:cNvCxnSpPr/>
          <p:nvPr/>
        </p:nvCxnSpPr>
        <p:spPr>
          <a:xfrm>
            <a:off x="5650513" y="1809345"/>
            <a:ext cx="1012934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圓角矩形 41"/>
          <p:cNvSpPr/>
          <p:nvPr/>
        </p:nvSpPr>
        <p:spPr>
          <a:xfrm>
            <a:off x="625476" y="4097306"/>
            <a:ext cx="8137525" cy="4015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sp>
        <p:nvSpPr>
          <p:cNvPr id="43" name="圓角矩形 42"/>
          <p:cNvSpPr/>
          <p:nvPr/>
        </p:nvSpPr>
        <p:spPr>
          <a:xfrm>
            <a:off x="611188" y="4472059"/>
            <a:ext cx="2644801" cy="4015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ln w="19050">
                <a:solidFill>
                  <a:schemeClr val="tx1"/>
                </a:solidFill>
              </a:ln>
            </a:endParaRPr>
          </a:p>
        </p:txBody>
      </p:sp>
      <p:cxnSp>
        <p:nvCxnSpPr>
          <p:cNvPr id="44" name="直線接點 43"/>
          <p:cNvCxnSpPr/>
          <p:nvPr/>
        </p:nvCxnSpPr>
        <p:spPr>
          <a:xfrm>
            <a:off x="6337935" y="4315838"/>
            <a:ext cx="233913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>
            <a:off x="611188" y="4675762"/>
            <a:ext cx="244329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群組 26"/>
          <p:cNvGrpSpPr/>
          <p:nvPr/>
        </p:nvGrpSpPr>
        <p:grpSpPr>
          <a:xfrm>
            <a:off x="4692338" y="192474"/>
            <a:ext cx="3885837" cy="1298765"/>
            <a:chOff x="5674505" y="124378"/>
            <a:chExt cx="2704256" cy="1213004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5" y="124378"/>
              <a:ext cx="2704256" cy="1213004"/>
            </a:xfrm>
            <a:prstGeom prst="rect">
              <a:avLst/>
            </a:prstGeom>
          </p:spPr>
        </p:pic>
        <p:sp>
          <p:nvSpPr>
            <p:cNvPr id="45" name="矩形 44"/>
            <p:cNvSpPr/>
            <p:nvPr/>
          </p:nvSpPr>
          <p:spPr>
            <a:xfrm>
              <a:off x="5674505" y="212145"/>
              <a:ext cx="2495522" cy="891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找出第五段的主旨</a:t>
              </a:r>
              <a:endParaRPr lang="en-US" altLang="zh-TW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*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運用選取中心句</a:t>
              </a:r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首句及尾句</a:t>
              </a:r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</a:p>
            <a:p>
              <a:pPr algn="ctr"/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及刪減資料</a:t>
              </a:r>
              <a:endParaRPr lang="en-US" altLang="zh-TW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12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381636" y="68780"/>
            <a:ext cx="7968280" cy="1409699"/>
            <a:chOff x="381636" y="0"/>
            <a:chExt cx="7968280" cy="1409699"/>
          </a:xfrm>
        </p:grpSpPr>
        <p:grpSp>
          <p:nvGrpSpPr>
            <p:cNvPr id="14" name="群組 13"/>
            <p:cNvGrpSpPr/>
            <p:nvPr/>
          </p:nvGrpSpPr>
          <p:grpSpPr>
            <a:xfrm>
              <a:off x="381636" y="0"/>
              <a:ext cx="2874353" cy="1409699"/>
              <a:chOff x="381636" y="0"/>
              <a:chExt cx="2874353" cy="1409699"/>
            </a:xfrm>
          </p:grpSpPr>
          <p:grpSp>
            <p:nvGrpSpPr>
              <p:cNvPr id="16" name="群組 15"/>
              <p:cNvGrpSpPr/>
              <p:nvPr/>
            </p:nvGrpSpPr>
            <p:grpSpPr>
              <a:xfrm>
                <a:off x="381636" y="0"/>
                <a:ext cx="2874353" cy="1409699"/>
                <a:chOff x="-2505020" y="-193292"/>
                <a:chExt cx="2874353" cy="2874353"/>
              </a:xfrm>
            </p:grpSpPr>
            <p:pic>
              <p:nvPicPr>
                <p:cNvPr id="18" name="圖片 1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505020" y="-193292"/>
                  <a:ext cx="2874353" cy="2874353"/>
                </a:xfrm>
                <a:prstGeom prst="rect">
                  <a:avLst/>
                </a:prstGeom>
              </p:spPr>
            </p:pic>
            <p:pic>
              <p:nvPicPr>
                <p:cNvPr id="19" name="圖片 1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204981" y="0"/>
                  <a:ext cx="2274277" cy="2274276"/>
                </a:xfrm>
                <a:prstGeom prst="rect">
                  <a:avLst/>
                </a:prstGeom>
              </p:spPr>
            </p:pic>
          </p:grpSp>
          <p:sp>
            <p:nvSpPr>
              <p:cNvPr id="17" name="文字方塊 16"/>
              <p:cNvSpPr txBox="1"/>
              <p:nvPr/>
            </p:nvSpPr>
            <p:spPr>
              <a:xfrm>
                <a:off x="892380" y="360108"/>
                <a:ext cx="1852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第六段</a:t>
                </a:r>
                <a:endParaRPr lang="zh-HK" altLang="en-US" sz="3600" dirty="0"/>
              </a:p>
            </p:txBody>
          </p:sp>
        </p:grp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916" y="844619"/>
              <a:ext cx="7200000" cy="360523"/>
            </a:xfrm>
            <a:prstGeom prst="rect">
              <a:avLst/>
            </a:prstGeom>
          </p:spPr>
        </p:pic>
      </p:grpSp>
      <p:sp>
        <p:nvSpPr>
          <p:cNvPr id="5" name="Rectangle 3"/>
          <p:cNvSpPr txBox="1">
            <a:spLocks/>
          </p:cNvSpPr>
          <p:nvPr/>
        </p:nvSpPr>
        <p:spPr>
          <a:xfrm>
            <a:off x="625476" y="1427124"/>
            <a:ext cx="8137525" cy="33984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3413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荷塘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四面，遠遠近近，高高低低都是樹，而楊柳最多。這些樹將一片荷塘重重圍住；只在小路一旁，漏著幾段空隙，像是特為月光留下的。樹色一例是陰陰的，乍看像一團煙霧；但楊柳的丰姿，便在煙霧裏也辨得出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樹梢上隱隱約約的是一帶遠山，只有些大意罷了。樹縫裏也漏著一兩點路燈光，沒精打采的，是渴睡人的眼。這時候最熱鬧的，要算樹上的蟬聲與水裏的蛙聲；但熱鬧是牠們的，我甚麼也沒有。</a:t>
            </a:r>
            <a:endParaRPr lang="zh-HK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72" y="5356443"/>
            <a:ext cx="8565828" cy="360523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482972" y="5692483"/>
            <a:ext cx="8189660" cy="954107"/>
            <a:chOff x="482972" y="5529134"/>
            <a:chExt cx="8189660" cy="954107"/>
          </a:xfrm>
        </p:grpSpPr>
        <p:sp>
          <p:nvSpPr>
            <p:cNvPr id="8" name="Rectangle 5"/>
            <p:cNvSpPr>
              <a:spLocks/>
            </p:cNvSpPr>
            <p:nvPr/>
          </p:nvSpPr>
          <p:spPr bwMode="auto">
            <a:xfrm>
              <a:off x="482972" y="5529134"/>
              <a:ext cx="1599564" cy="603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marL="273050" indent="-2730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段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旨：</a:t>
              </a:r>
              <a:endParaRPr lang="zh-TW" altLang="en-US" sz="2800" u="sng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818812" y="5529134"/>
              <a:ext cx="685382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TW" altLang="en-US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作者聽到</a:t>
              </a:r>
              <a:r>
                <a:rPr lang="zh-TW" altLang="en-US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樹上</a:t>
              </a:r>
              <a:r>
                <a:rPr lang="zh-TW" altLang="zh-HK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熱鬧</a:t>
              </a:r>
              <a:r>
                <a:rPr lang="zh-TW" altLang="zh-HK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zh-HK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蟬聲和</a:t>
              </a:r>
              <a:r>
                <a:rPr lang="zh-TW" altLang="en-US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水</a:t>
              </a:r>
              <a:r>
                <a:rPr lang="zh-TW" altLang="en-US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裏的</a:t>
              </a:r>
              <a:r>
                <a:rPr lang="zh-TW" altLang="zh-HK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蛙</a:t>
              </a:r>
              <a:r>
                <a:rPr lang="zh-TW" altLang="zh-HK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聲</a:t>
              </a:r>
              <a:r>
                <a:rPr lang="zh-TW" altLang="en-US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時</a:t>
              </a:r>
              <a:r>
                <a:rPr lang="zh-TW" altLang="zh-HK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r>
                <a:rPr lang="zh-TW" altLang="en-US" sz="2800" u="sng" dirty="0" smtClean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感覺</a:t>
              </a:r>
              <a:r>
                <a:rPr lang="zh-TW" altLang="en-US" sz="2800" u="sng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自己甚麼也沒有</a:t>
              </a:r>
              <a:r>
                <a:rPr lang="zh-TW" altLang="en-US" sz="2800" dirty="0">
                  <a:solidFill>
                    <a:srgbClr val="00B05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endParaRPr lang="zh-TW" altLang="zh-HK" sz="2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5" name="圓角矩形 54"/>
          <p:cNvSpPr/>
          <p:nvPr/>
        </p:nvSpPr>
        <p:spPr>
          <a:xfrm>
            <a:off x="6068332" y="3793697"/>
            <a:ext cx="2694668" cy="33043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7" name="圓角矩形 56"/>
          <p:cNvSpPr/>
          <p:nvPr/>
        </p:nvSpPr>
        <p:spPr>
          <a:xfrm>
            <a:off x="726655" y="4577668"/>
            <a:ext cx="2501114" cy="33043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4" name="圓角矩形 53"/>
          <p:cNvSpPr/>
          <p:nvPr/>
        </p:nvSpPr>
        <p:spPr>
          <a:xfrm>
            <a:off x="726655" y="4176233"/>
            <a:ext cx="8022057" cy="33043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5674504" y="192474"/>
            <a:ext cx="2892037" cy="1213004"/>
            <a:chOff x="5674504" y="124378"/>
            <a:chExt cx="2892037" cy="1213004"/>
          </a:xfrm>
        </p:grpSpPr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504" y="124378"/>
              <a:ext cx="2892037" cy="1213004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5674504" y="193108"/>
              <a:ext cx="271185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dirty="0">
                  <a:solidFill>
                    <a:srgbClr val="7030A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找出第六段的主旨</a:t>
              </a:r>
              <a:endParaRPr lang="en-US" altLang="zh-TW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*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運用選取中心句</a:t>
              </a:r>
              <a:endParaRPr lang="en-US" altLang="zh-TW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(</a:t>
              </a:r>
              <a:r>
                <a:rPr lang="zh-TW" altLang="en-US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尾句</a:t>
              </a:r>
              <a:r>
                <a:rPr lang="en-US" altLang="zh-TW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461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5" y="893101"/>
            <a:ext cx="9082289" cy="56322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28561" y="848857"/>
            <a:ext cx="52868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運用推理方法去找出篇章的深層意思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3869" y="3752496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技巧</a:t>
            </a:r>
            <a:endParaRPr lang="zh-HK" altLang="en-US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60594" y="3755097"/>
            <a:ext cx="59982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en-US" altLang="zh-TW" sz="2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用「為甚麼</a:t>
            </a:r>
            <a:r>
              <a:rPr lang="en-US" altLang="zh-TW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TW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如何</a:t>
            </a:r>
            <a:r>
              <a:rPr lang="en-US" altLang="zh-TW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」</a:t>
            </a:r>
            <a:r>
              <a:rPr lang="en-US" altLang="zh-TW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「下一步怎樣</a:t>
            </a:r>
            <a:r>
              <a:rPr lang="en-US" altLang="zh-TW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」來自設問題</a:t>
            </a:r>
            <a:r>
              <a:rPr lang="zh-TW" altLang="en-US" sz="2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HK" altLang="en-US" sz="2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53694" y="2806850"/>
            <a:ext cx="5805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例：</a:t>
            </a: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「我</a:t>
            </a:r>
            <a:r>
              <a:rPr lang="zh-TW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愛熱鬧，也愛冷靜；愛群居，也愛獨處</a:t>
            </a: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。」</a:t>
            </a:r>
            <a:endParaRPr lang="en-US" altLang="zh-TW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例：</a:t>
            </a: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但熱鬧是牠們的，我甚麼也沒有</a:t>
            </a: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。」</a:t>
            </a:r>
            <a:endParaRPr lang="zh-HK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53694" y="4465951"/>
            <a:ext cx="53047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541338" algn="just"/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例：</a:t>
            </a: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為甚麼作者很</a:t>
            </a:r>
            <a:r>
              <a:rPr lang="zh-TW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享受獨自欣賞荷塘月色時</a:t>
            </a: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卻</a:t>
            </a: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感覺</a:t>
            </a:r>
            <a:r>
              <a:rPr lang="zh-TW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到</a:t>
            </a:r>
            <a:r>
              <a:rPr lang="zh-TW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自己</a:t>
            </a:r>
            <a:r>
              <a:rPr lang="zh-TW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甚麼也沒有</a:t>
            </a:r>
            <a:r>
              <a:rPr lang="en-US" altLang="zh-TW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HK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0594" y="5376874"/>
            <a:ext cx="24416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預測答案及驗證</a:t>
            </a:r>
            <a:endParaRPr lang="zh-HK" altLang="en-US" sz="2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60594" y="2302597"/>
            <a:ext cx="371127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</a:t>
            </a:r>
            <a:r>
              <a:rPr lang="zh-TW" altLang="en-US" sz="2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文章中矛盾的地方：</a:t>
            </a:r>
            <a:endParaRPr lang="en-US" altLang="zh-TW" sz="2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238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5" y="20421"/>
            <a:ext cx="9082289" cy="671114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07239" y="118954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技巧</a:t>
            </a:r>
            <a:endParaRPr lang="zh-HK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39642" y="88177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預測答案及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驗證：</a:t>
            </a:r>
            <a:endParaRPr lang="zh-HK" altLang="en-US" sz="3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0812" y="1002579"/>
            <a:ext cx="13131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2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自設問題</a:t>
            </a:r>
            <a:endParaRPr lang="zh-HK" altLang="en-US" sz="2200" b="1" dirty="0">
              <a:solidFill>
                <a:schemeClr val="bg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52651" y="1002268"/>
            <a:ext cx="13131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2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預測答案</a:t>
            </a:r>
            <a:endParaRPr lang="zh-HK" altLang="en-US" sz="2200" b="1" dirty="0">
              <a:solidFill>
                <a:schemeClr val="bg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53850" y="1002268"/>
            <a:ext cx="371127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2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運用已有知識</a:t>
            </a:r>
            <a:r>
              <a:rPr lang="en-US" altLang="zh-TW" sz="22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2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上文下理驗證</a:t>
            </a:r>
            <a:endParaRPr lang="zh-HK" altLang="en-US" sz="2200" b="1" dirty="0">
              <a:solidFill>
                <a:schemeClr val="bg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032928" y="1002579"/>
            <a:ext cx="7489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200" b="1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猜對</a:t>
            </a:r>
            <a:endParaRPr lang="zh-HK" altLang="en-US" sz="2200" b="1" dirty="0">
              <a:solidFill>
                <a:schemeClr val="bg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172278" y="2639096"/>
            <a:ext cx="24058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541338" algn="just"/>
            <a:r>
              <a:rPr lang="zh-TW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為甚麼</a:t>
            </a:r>
            <a:r>
              <a:rPr lang="zh-TW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作者很享受獨自欣賞荷塘月色時，卻感覺到自己甚麼也沒有</a:t>
            </a:r>
            <a:r>
              <a:rPr lang="en-US" altLang="zh-TW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HK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92595" y="1609452"/>
            <a:ext cx="18911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因為作者不喜歡熱鬧的聲音</a:t>
            </a:r>
            <a:endParaRPr lang="zh-HK" altLang="en-US" sz="2200" dirty="0"/>
          </a:p>
        </p:txBody>
      </p:sp>
      <p:sp>
        <p:nvSpPr>
          <p:cNvPr id="12" name="矩形 11"/>
          <p:cNvSpPr/>
          <p:nvPr/>
        </p:nvSpPr>
        <p:spPr>
          <a:xfrm>
            <a:off x="4249160" y="157235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文中作者曾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說：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我愛熱鬧，也愛冷靜。」</a:t>
            </a:r>
            <a:endParaRPr lang="zh-HK" altLang="en-US" sz="2400" u="sng" dirty="0"/>
          </a:p>
        </p:txBody>
      </p:sp>
      <p:sp>
        <p:nvSpPr>
          <p:cNvPr id="13" name="矩形 12"/>
          <p:cNvSpPr/>
          <p:nvPr/>
        </p:nvSpPr>
        <p:spPr>
          <a:xfrm>
            <a:off x="2292595" y="2609288"/>
            <a:ext cx="18911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因為作者失業或沒有朋友</a:t>
            </a:r>
            <a:endParaRPr lang="zh-HK" altLang="en-US" sz="2200" dirty="0"/>
          </a:p>
        </p:txBody>
      </p:sp>
      <p:sp>
        <p:nvSpPr>
          <p:cNvPr id="14" name="矩形 13"/>
          <p:cNvSpPr/>
          <p:nvPr/>
        </p:nvSpPr>
        <p:spPr>
          <a:xfrm>
            <a:off x="4249160" y="276317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文中沒有提及</a:t>
            </a:r>
            <a:endParaRPr lang="zh-HK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264868" y="4562699"/>
            <a:ext cx="18911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200" dirty="0">
                <a:latin typeface="標楷體" panose="03000509000000000000" pitchFamily="65" charset="-120"/>
                <a:ea typeface="標楷體" panose="03000509000000000000" pitchFamily="65" charset="-120"/>
              </a:rPr>
              <a:t>因為作者有許多煩惱</a:t>
            </a:r>
            <a:endParaRPr lang="zh-HK" altLang="en-US" sz="2200" dirty="0"/>
          </a:p>
        </p:txBody>
      </p:sp>
      <p:sp>
        <p:nvSpPr>
          <p:cNvPr id="16" name="矩形 15"/>
          <p:cNvSpPr/>
          <p:nvPr/>
        </p:nvSpPr>
        <p:spPr>
          <a:xfrm>
            <a:off x="4249160" y="3586011"/>
            <a:ext cx="368646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0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上文下</a:t>
            </a:r>
            <a:r>
              <a:rPr lang="zh-TW" altLang="en-US" sz="20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理：</a:t>
            </a:r>
            <a:endParaRPr lang="en-US" altLang="zh-TW" sz="20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作者一開始提及鬱悶的心情已持續好幾天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49160" y="4601674"/>
            <a:ext cx="368646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20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聯繫個人已有經驗：</a:t>
            </a:r>
            <a:endParaRPr lang="en-US" altLang="zh-TW" sz="20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當我們有少許煩悶時，可能散散步，聽聽音樂便可恢復愉快心情。但當我們有許多煩惱時，即使看到優美的景色，也只能得到片刻平靜，煩憂的思緒很快會再湧現。</a:t>
            </a:r>
            <a:endParaRPr lang="zh-HK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8068250" y="4319880"/>
            <a:ext cx="671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HK" altLang="en-US" sz="3600" dirty="0">
                <a:sym typeface="Wingdings" panose="05000000000000000000" pitchFamily="2" charset="2"/>
              </a:rPr>
              <a:t></a:t>
            </a:r>
            <a:endParaRPr lang="zh-HK" altLang="en-US" sz="3600" dirty="0"/>
          </a:p>
        </p:txBody>
      </p:sp>
      <p:sp>
        <p:nvSpPr>
          <p:cNvPr id="19" name="矩形 18"/>
          <p:cNvSpPr/>
          <p:nvPr/>
        </p:nvSpPr>
        <p:spPr>
          <a:xfrm>
            <a:off x="8071804" y="2671516"/>
            <a:ext cx="671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HK" altLang="en-US" sz="3600" dirty="0">
                <a:sym typeface="Wingdings" panose="05000000000000000000" pitchFamily="2" charset="2"/>
              </a:rPr>
              <a:t></a:t>
            </a:r>
            <a:endParaRPr lang="zh-HK" altLang="en-US" sz="3600" dirty="0"/>
          </a:p>
        </p:txBody>
      </p:sp>
      <p:sp>
        <p:nvSpPr>
          <p:cNvPr id="20" name="矩形 19"/>
          <p:cNvSpPr/>
          <p:nvPr/>
        </p:nvSpPr>
        <p:spPr>
          <a:xfrm>
            <a:off x="8071805" y="1675958"/>
            <a:ext cx="671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HK" altLang="en-US" sz="3600" dirty="0">
                <a:sym typeface="Wingdings" panose="05000000000000000000" pitchFamily="2" charset="2"/>
              </a:rPr>
              <a:t></a:t>
            </a:r>
            <a:endParaRPr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4275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55758" y="77822"/>
            <a:ext cx="9021334" cy="6686759"/>
            <a:chOff x="55758" y="77822"/>
            <a:chExt cx="9021334" cy="6686759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58" y="77822"/>
              <a:ext cx="9021334" cy="6686759"/>
            </a:xfrm>
            <a:prstGeom prst="rect">
              <a:avLst/>
            </a:prstGeom>
          </p:spPr>
        </p:pic>
        <p:sp>
          <p:nvSpPr>
            <p:cNvPr id="3" name="文字方塊 2"/>
            <p:cNvSpPr txBox="1"/>
            <p:nvPr/>
          </p:nvSpPr>
          <p:spPr>
            <a:xfrm>
              <a:off x="745426" y="6150813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 </a:t>
              </a:r>
              <a:r>
                <a:rPr lang="zh-TW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抒發情懷</a:t>
              </a:r>
              <a:endParaRPr lang="zh-HK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017455" y="11496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zh-HK" sz="3200" b="1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記敍</a:t>
            </a:r>
            <a:r>
              <a:rPr lang="zh-TW" altLang="zh-HK" sz="3200" b="1" dirty="0" smtClean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3200" b="1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功能的</a:t>
            </a:r>
            <a:r>
              <a:rPr lang="zh-TW" altLang="en-US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Arial" charset="0"/>
              </a:rPr>
              <a:t>視覺組織圖</a:t>
            </a:r>
            <a:endParaRPr lang="zh-HK" alt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70311" y="97033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晚上</a:t>
            </a:r>
          </a:p>
        </p:txBody>
      </p:sp>
      <p:sp>
        <p:nvSpPr>
          <p:cNvPr id="6" name="矩形 5"/>
          <p:cNvSpPr/>
          <p:nvPr/>
        </p:nvSpPr>
        <p:spPr>
          <a:xfrm>
            <a:off x="3878861" y="97033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</a:t>
            </a: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</a:t>
            </a: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97381" y="97033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zh-TW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院子</a:t>
            </a:r>
            <a:r>
              <a:rPr lang="zh-TW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荷塘</a:t>
            </a:r>
            <a:endParaRPr lang="zh-HK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70531" y="1904148"/>
            <a:ext cx="560288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作者這幾天心裏頗不寧靜</a:t>
            </a:r>
            <a:r>
              <a:rPr lang="zh-TW" altLang="en-US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，晚上獨自外出。</a:t>
            </a:r>
            <a:endParaRPr lang="zh-HK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70529" y="2702795"/>
            <a:ext cx="5602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在月光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淡淡的晚上，作者沿著荷塘的小路走</a:t>
            </a:r>
            <a:r>
              <a:rPr lang="zh-TW" altLang="en-US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29" name="矩形 28"/>
          <p:cNvSpPr/>
          <p:nvPr/>
        </p:nvSpPr>
        <p:spPr>
          <a:xfrm>
            <a:off x="2370531" y="3549660"/>
            <a:ext cx="5602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雖然路上只我一個人，但我享受這無邊的荷香月色。</a:t>
            </a:r>
          </a:p>
        </p:txBody>
      </p:sp>
      <p:sp>
        <p:nvSpPr>
          <p:cNvPr id="30" name="矩形 29"/>
          <p:cNvSpPr/>
          <p:nvPr/>
        </p:nvSpPr>
        <p:spPr>
          <a:xfrm>
            <a:off x="2370530" y="4446146"/>
            <a:ext cx="560288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月下荷塘裏各花草樹木的形態</a:t>
            </a:r>
            <a:r>
              <a:rPr lang="zh-TW" altLang="en-US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00834" y="6170269"/>
            <a:ext cx="477182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zh-TW" altLang="en-US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雖然作者享受荷塘月色，但他仍有許多煩惱。</a:t>
            </a:r>
            <a:endParaRPr lang="zh-TW" altLang="zh-HK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33256" y="5265311"/>
            <a:ext cx="6931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作者聽到樹上</a:t>
            </a:r>
            <a:r>
              <a:rPr lang="zh-TW" altLang="zh-HK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熱鬧的蟬聲和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水裏的</a:t>
            </a:r>
            <a:r>
              <a:rPr lang="zh-TW" altLang="zh-HK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蛙聲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r>
              <a:rPr lang="zh-TW" altLang="zh-HK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感覺自己甚麼也</a:t>
            </a:r>
            <a:r>
              <a:rPr lang="zh-TW" altLang="en-US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沒有。</a:t>
            </a:r>
            <a:endParaRPr lang="zh-TW" altLang="zh-HK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663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29" grpId="0"/>
      <p:bldP spid="30" grpId="0"/>
      <p:bldP spid="11" grpId="0"/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42286" y="2497976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1500" dirty="0">
                <a:ea typeface="標楷體" panose="03000509000000000000" pitchFamily="65" charset="-120"/>
              </a:rPr>
              <a:t>完</a:t>
            </a:r>
          </a:p>
        </p:txBody>
      </p:sp>
    </p:spTree>
    <p:extLst>
      <p:ext uri="{BB962C8B-B14F-4D97-AF65-F5344CB8AC3E}">
        <p14:creationId xmlns:p14="http://schemas.microsoft.com/office/powerpoint/2010/main" val="141134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2" id="{18EB7F62-CA67-43F9-B195-8F99EE461DE7}" vid="{75EFEDD7-02D4-4BE0-A10A-05D5715A7CA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Chinese_temp_strategy</Template>
  <TotalTime>6891</TotalTime>
  <Words>6517</Words>
  <Application>Microsoft Office PowerPoint</Application>
  <PresentationFormat>如螢幕大小 (4:3)</PresentationFormat>
  <Paragraphs>928</Paragraphs>
  <Slides>63</Slides>
  <Notes>63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63</vt:i4>
      </vt:variant>
    </vt:vector>
  </HeadingPairs>
  <TitlesOfParts>
    <vt:vector size="64" baseType="lpstr">
      <vt:lpstr>Office 佈景主題</vt:lpstr>
      <vt:lpstr>荷塘月色  朱自清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荷塘月色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荷塘月色  朱自清</dc:title>
  <dc:creator>CHAN, Yan-nuen Sharon</dc:creator>
  <cp:lastModifiedBy>LAM, Yuk-yee</cp:lastModifiedBy>
  <cp:revision>642</cp:revision>
  <cp:lastPrinted>2016-01-15T07:39:13Z</cp:lastPrinted>
  <dcterms:created xsi:type="dcterms:W3CDTF">2015-07-22T03:11:23Z</dcterms:created>
  <dcterms:modified xsi:type="dcterms:W3CDTF">2016-03-16T03:28:39Z</dcterms:modified>
</cp:coreProperties>
</file>