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sldIdLst>
    <p:sldId id="256" r:id="rId2"/>
    <p:sldId id="258" r:id="rId3"/>
    <p:sldId id="369" r:id="rId4"/>
    <p:sldId id="354" r:id="rId5"/>
    <p:sldId id="355" r:id="rId6"/>
    <p:sldId id="360" r:id="rId7"/>
    <p:sldId id="264" r:id="rId8"/>
    <p:sldId id="364" r:id="rId9"/>
    <p:sldId id="371" r:id="rId10"/>
    <p:sldId id="269" r:id="rId11"/>
    <p:sldId id="375" r:id="rId12"/>
    <p:sldId id="290" r:id="rId13"/>
    <p:sldId id="270" r:id="rId14"/>
    <p:sldId id="365" r:id="rId15"/>
    <p:sldId id="372" r:id="rId16"/>
    <p:sldId id="377" r:id="rId17"/>
    <p:sldId id="284" r:id="rId18"/>
    <p:sldId id="366" r:id="rId19"/>
    <p:sldId id="285" r:id="rId20"/>
    <p:sldId id="286" r:id="rId21"/>
    <p:sldId id="367" r:id="rId22"/>
    <p:sldId id="288" r:id="rId23"/>
    <p:sldId id="368" r:id="rId24"/>
    <p:sldId id="376" r:id="rId25"/>
    <p:sldId id="289" r:id="rId26"/>
    <p:sldId id="299" r:id="rId27"/>
    <p:sldId id="300" r:id="rId28"/>
    <p:sldId id="378" r:id="rId29"/>
    <p:sldId id="301" r:id="rId30"/>
    <p:sldId id="302" r:id="rId31"/>
    <p:sldId id="303" r:id="rId32"/>
    <p:sldId id="304" r:id="rId33"/>
    <p:sldId id="306" r:id="rId34"/>
    <p:sldId id="379" r:id="rId35"/>
    <p:sldId id="305" r:id="rId36"/>
    <p:sldId id="330" r:id="rId37"/>
    <p:sldId id="309" r:id="rId38"/>
    <p:sldId id="310" r:id="rId39"/>
    <p:sldId id="311" r:id="rId40"/>
    <p:sldId id="312" r:id="rId41"/>
    <p:sldId id="313" r:id="rId42"/>
    <p:sldId id="335" r:id="rId43"/>
    <p:sldId id="349" r:id="rId44"/>
    <p:sldId id="334" r:id="rId45"/>
    <p:sldId id="350" r:id="rId46"/>
    <p:sldId id="348" r:id="rId47"/>
    <p:sldId id="316" r:id="rId48"/>
    <p:sldId id="327" r:id="rId49"/>
  </p:sldIdLst>
  <p:sldSz cx="9144000" cy="6858000" type="screen4x3"/>
  <p:notesSz cx="6669088" cy="9928225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 userDrawn="1">
          <p15:clr>
            <a:srgbClr val="A4A3A4"/>
          </p15:clr>
        </p15:guide>
        <p15:guide id="2" pos="2119" userDrawn="1">
          <p15:clr>
            <a:srgbClr val="A4A3A4"/>
          </p15:clr>
        </p15:guide>
        <p15:guide id="3" orient="horz" pos="3127" userDrawn="1">
          <p15:clr>
            <a:srgbClr val="A4A3A4"/>
          </p15:clr>
        </p15:guide>
        <p15:guide id="4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A339"/>
    <a:srgbClr val="797776"/>
    <a:srgbClr val="FFFAC2"/>
    <a:srgbClr val="BBE1CE"/>
    <a:srgbClr val="FF9933"/>
    <a:srgbClr val="ED7D31"/>
    <a:srgbClr val="203864"/>
    <a:srgbClr val="8FD7EE"/>
    <a:srgbClr val="C615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50" autoAdjust="0"/>
    <p:restoredTop sz="95220" autoAdjust="0"/>
  </p:normalViewPr>
  <p:slideViewPr>
    <p:cSldViewPr snapToGrid="0" showGuides="1">
      <p:cViewPr varScale="1">
        <p:scale>
          <a:sx n="96" d="100"/>
          <a:sy n="96" d="100"/>
        </p:scale>
        <p:origin x="-114" y="-150"/>
      </p:cViewPr>
      <p:guideLst>
        <p:guide orient="horz" pos="216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8875"/>
    </p:cViewPr>
  </p:sorterViewPr>
  <p:notesViewPr>
    <p:cSldViewPr snapToGrid="0" showGuides="1">
      <p:cViewPr varScale="1">
        <p:scale>
          <a:sx n="82" d="100"/>
          <a:sy n="82" d="100"/>
        </p:scale>
        <p:origin x="606" y="60"/>
      </p:cViewPr>
      <p:guideLst>
        <p:guide orient="horz" pos="2880"/>
        <p:guide orient="horz" pos="3127"/>
        <p:guide pos="2119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B6A00-EBAF-4C4A-9A3B-BE9B1FA0FA04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52741E-1102-4CC9-9EA6-58C9A6187904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62545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19391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86541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50340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CAA1B-434E-45B6-B080-5ED1197A9AE7}" type="slidenum">
              <a:rPr lang="zh-HK" altLang="en-US" smtClean="0"/>
              <a:t>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38951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10699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06424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教師請學生從課文中圈出新詞彙。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同學可能已認識「責任」這詞彙，但由於它是本篇章一個很關鍵的詞彙，因此需要跟同學深入認識它的意思。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692311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605279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defRPr/>
            </a:pPr>
            <a:r>
              <a:rPr lang="zh-TW" altLang="zh-HK" sz="16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6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6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6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6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  <a:endParaRPr kumimoji="1" lang="zh-TW" altLang="zh-HK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119650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  <a:defRPr/>
            </a:pPr>
            <a:r>
              <a:rPr lang="zh-TW" altLang="en-US" sz="16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將目標字詞組合分拆成有意思的單位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05302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defRPr/>
            </a:pPr>
            <a:r>
              <a:rPr lang="zh-TW" altLang="zh-HK" sz="16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6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6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6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6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  <a:endParaRPr kumimoji="1" lang="zh-TW" altLang="zh-HK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1694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en-US" sz="16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將目標字詞組合分拆成有意思的單位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  <a:endParaRPr kumimoji="1" lang="zh-TW" altLang="zh-HK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12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911059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eaLnBrk="1" hangingPunct="1">
              <a:defRPr/>
            </a:pPr>
            <a:r>
              <a:rPr lang="zh-TW" altLang="en-US" sz="16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詞義聯想</a:t>
            </a:r>
            <a:endParaRPr lang="en-US" altLang="zh-TW" sz="16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TW" altLang="zh-HK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找出與目標詞彙意思相近的詞彙</a:t>
            </a:r>
          </a:p>
          <a:p>
            <a:pPr marL="342900" lvl="0" indent="-342900">
              <a:buFont typeface="+mj-lt"/>
              <a:buAutoNum type="arabicPeriod"/>
            </a:pPr>
            <a:r>
              <a:rPr lang="zh-TW" altLang="zh-HK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找出與目標詞彙意思相反的詞彙</a:t>
            </a:r>
          </a:p>
          <a:p>
            <a:endParaRPr lang="zh-HK" altLang="en-US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13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601098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861310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HK" altLang="en-US" sz="16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6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zh-HK" altLang="en-US" sz="16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6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觀察目標字，按已有知識辨識形旁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6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用形旁的意思推測目標字的含意</a:t>
            </a:r>
            <a:endParaRPr lang="en-US" altLang="zh-TW" sz="1600" kern="1200" dirty="0" smtClean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lvl="0" indent="0">
              <a:buFont typeface="+mj-lt"/>
              <a:buNone/>
            </a:pPr>
            <a:endParaRPr lang="en-US" altLang="zh-TW" sz="1600" kern="1200" dirty="0" smtClean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228600" indent="-228600">
              <a:defRPr/>
            </a:pPr>
            <a:r>
              <a:rPr lang="zh-TW" altLang="zh-HK" sz="16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6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6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6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6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  <a:endParaRPr kumimoji="1" lang="zh-TW" altLang="zh-HK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>
              <a:buFont typeface="+mj-lt"/>
              <a:buNone/>
            </a:pPr>
            <a:endParaRPr lang="zh-TW" altLang="zh-HK" sz="1600" kern="1200" dirty="0" smtClean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indent="0" algn="l" defTabSz="882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882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補充資料：</a:t>
            </a:r>
            <a:endParaRPr kumimoji="1"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882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「契」字的形旁是「大」，即很重要的意思。右上角的字是「刀」，古代在龜甲、獸骨上灼刻文字和灼刻文字用的刀具皆稱「契」。</a:t>
            </a:r>
          </a:p>
          <a:p>
            <a:pPr marL="0" marR="0" indent="0" algn="l" defTabSz="882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613452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en-US" sz="16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將目標字詞組合分拆成有意思的單位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</a:p>
          <a:p>
            <a:endParaRPr lang="en-US" altLang="zh-HK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HK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16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970189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HK" altLang="en-US" sz="16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</a:t>
            </a:r>
            <a:r>
              <a:rPr lang="zh-HK" altLang="en-US" sz="16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旁技巧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lang="zh-TW" altLang="zh-HK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觀察</a:t>
            </a:r>
            <a:r>
              <a:rPr lang="zh-TW" altLang="zh-HK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目標字，指出哪一部分是形旁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zh-HK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zh-HK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意思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lang="zh-TW" altLang="zh-HK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用</a:t>
            </a:r>
            <a:r>
              <a:rPr lang="zh-TW" altLang="zh-HK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形旁推敲字的</a:t>
            </a:r>
            <a:r>
              <a:rPr lang="zh-TW" altLang="zh-HK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含意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0576" indent="-220576">
              <a:defRPr/>
            </a:pPr>
            <a:r>
              <a:rPr lang="zh-TW" altLang="en-US" sz="16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</a:p>
          <a:p>
            <a:pPr marL="342900" indent="-342900">
              <a:buFont typeface="+mj-lt"/>
              <a:buAutoNum type="arabicParenR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將目標字詞組合分拆成有意思的單位</a:t>
            </a:r>
          </a:p>
          <a:p>
            <a:pPr marL="342900" indent="-342900">
              <a:buFont typeface="+mj-lt"/>
              <a:buAutoNum type="arabicParenR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</a:p>
          <a:p>
            <a:pPr marL="342900" indent="-342900">
              <a:buFont typeface="+mj-lt"/>
              <a:buAutoNum type="arabicParenR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</a:p>
          <a:p>
            <a:pPr>
              <a:spcBef>
                <a:spcPct val="0"/>
              </a:spcBef>
            </a:pPr>
            <a:endParaRPr lang="zh-TW" altLang="zh-HK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HK" altLang="en-US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17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653882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18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965181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en-US" sz="16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將目標字詞組合分拆成有意思的單位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  <a:endParaRPr lang="en-US" altLang="zh-TW" sz="1600" b="0" u="none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buFont typeface="+mj-lt"/>
              <a:buAutoNum type="arabicPeriod"/>
              <a:defRPr/>
            </a:pPr>
            <a:endParaRPr lang="en-US" altLang="zh-TW" sz="1600" b="0" u="none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詞義聯想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找出與目標詞彙意思相近的詞彙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找出與目標詞彙意思相反的詞彙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zh-TW" altLang="en-US" sz="1600" b="0" u="none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19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217412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en-US" sz="16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將目標字詞組合分拆成有意思的單位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</a:p>
          <a:p>
            <a:pPr>
              <a:spcBef>
                <a:spcPct val="0"/>
              </a:spcBef>
              <a:defRPr/>
            </a:pPr>
            <a:endParaRPr lang="zh-HK" altLang="en-US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20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619180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21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935932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en-US" sz="1600" b="1" u="sng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將目標字詞組合分拆成有意思的單位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</a:p>
          <a:p>
            <a:endParaRPr lang="en-US" altLang="zh-HK" sz="16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zh-HK" altLang="en-US" sz="1600" b="1" u="sng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詞義聯想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en-US" sz="16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找出與目標詞彙意思相近的詞彙</a:t>
            </a:r>
            <a:endParaRPr lang="en-US" altLang="zh-TW" sz="16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en-US" sz="16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找出與目標詞彙意思相反的詞彙</a:t>
            </a:r>
          </a:p>
          <a:p>
            <a:endParaRPr lang="en-US" altLang="zh-HK" sz="16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22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565910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23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055202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defRPr/>
            </a:pPr>
            <a:r>
              <a:rPr lang="zh-TW" altLang="zh-HK" sz="16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6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6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6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6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  <a:endParaRPr kumimoji="1" lang="zh-TW" altLang="zh-HK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899541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en-US" sz="16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將目標字詞組合分拆成有意思的單位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zh-TW" altLang="en-US" sz="16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</a:p>
          <a:p>
            <a:pPr>
              <a:spcBef>
                <a:spcPct val="0"/>
              </a:spcBef>
              <a:defRPr/>
            </a:pPr>
            <a:endParaRPr lang="zh-HK" altLang="en-US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25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303143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策略參考自「理解策略學得快  輕鬆閱讀無疆界」 </a:t>
            </a:r>
            <a:endParaRPr lang="zh-HK" altLang="en-US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26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860152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引導學生認識 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eaLnBrk="1" hangingPunct="1">
              <a:buFontTx/>
              <a:buNone/>
            </a:pP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AutoNum type="arabicPeriod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辨識話語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篇章的</a:t>
            </a: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目的</a:t>
            </a:r>
            <a:r>
              <a:rPr lang="en-US" altLang="zh-TW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功能</a:t>
            </a:r>
            <a:r>
              <a:rPr lang="en-US" altLang="zh-TW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有助推測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體類別</a:t>
            </a:r>
          </a:p>
          <a:p>
            <a:pPr eaLnBrk="1" hangingPunct="1">
              <a:buFontTx/>
              <a:buAutoNum type="arabicPeriod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推測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語體類別後，在腦海中或紙上概繪出一幅</a:t>
            </a: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視覺組織圖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，並將關鍵詞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資料填寫於</a:t>
            </a: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組織圖的適當位置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這樣有助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理解話語篇章的內容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27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331898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28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971559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6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引導同學從篇名或首一、二段及尾段推測文體</a:t>
            </a:r>
            <a:r>
              <a:rPr lang="en-US" altLang="zh-TW" sz="16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語體</a:t>
            </a:r>
            <a:r>
              <a:rPr lang="en-US" altLang="zh-TW" sz="16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6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類別</a:t>
            </a:r>
            <a:endParaRPr lang="zh-HK" altLang="en-US" sz="1600" b="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29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758486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提問如何從標題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篇名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itchFamily="2" charset="2"/>
              </a:rPr>
              <a:t>推測文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體類別</a:t>
            </a:r>
            <a:endParaRPr lang="zh-HK" altLang="en-US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30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779225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標題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篇名中的文體標誌可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itchFamily="2" charset="2"/>
              </a:rPr>
              <a:t>幫助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辨識話語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篇章的目的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功能</a:t>
            </a:r>
            <a:endParaRPr lang="zh-HK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HK" altLang="en-US" sz="16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31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691729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引導同學掌握從標題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篇名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itchFamily="2" charset="2"/>
              </a:rPr>
              <a:t>推測文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體類別的技巧</a:t>
            </a:r>
            <a:endParaRPr lang="zh-HK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HK" altLang="en-US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32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441701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從</a:t>
            </a: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首一、二段及尾段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找出話語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篇章的</a:t>
            </a: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目的</a:t>
            </a:r>
            <a:r>
              <a:rPr lang="en-US" altLang="zh-TW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功能</a:t>
            </a:r>
            <a:r>
              <a:rPr lang="en-US" altLang="zh-TW" sz="1600" b="1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</a:t>
            </a: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推測語</a:t>
            </a: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體類別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33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142511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34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474757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zh-TW" altLang="en-US" sz="1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35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192576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36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6502457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運用選取中心句及刪減資料技巧</a:t>
            </a:r>
            <a:endParaRPr lang="en-US" altLang="zh-TW" sz="16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6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16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留意段落中首一、二句</a:t>
            </a:r>
            <a:endParaRPr lang="en-US" altLang="zh-TW" sz="1600" b="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刪減開首的問句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strike="noStrik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「人生甚麼事最苦呢？貧嗎？不是；失意嗎？不是；老嗎？死嗎？都不是。」</a:t>
            </a:r>
            <a:r>
              <a:rPr lang="en-US" altLang="zh-TW" sz="1600" strike="noStrik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endParaRPr lang="en-US" altLang="zh-HK" sz="1600" strike="noStrike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刪減資料：</a:t>
            </a:r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刪減修飾成分，如名詞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動詞前的形容詞、動詞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形容詞前的副詞、象聲詞及感歎詞</a:t>
            </a:r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刪減段落中提問、反問的句子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37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277837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運用刪減資料技巧</a:t>
            </a:r>
            <a:endParaRPr lang="en-US" altLang="zh-TW" sz="16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</a:pP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刪減資料：</a:t>
            </a:r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刪減修飾成分，如名詞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動詞前的形容詞、動詞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形容詞前的副詞、象聲詞及感歎詞</a:t>
            </a:r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刪減段落中提問、反問的句子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找出及刪減段落解說、例子、引申中意思相近或意思重複的句子等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strike="noStrik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「答應人辦一件事沒有辦</a:t>
            </a:r>
            <a:r>
              <a:rPr lang="en-US" altLang="zh-TW" sz="1600" strike="noStrik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en-US" sz="1600" strike="noStrik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便是自己對於自己加一層責任。」「一生應盡的責任沒有盡</a:t>
            </a:r>
            <a:r>
              <a:rPr lang="en-US" altLang="zh-TW" sz="1600" strike="noStrik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en-US" sz="1600" strike="noStrik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當然沒有比這個加</a:t>
            </a:r>
            <a:r>
              <a:rPr lang="zh-HK" altLang="en-US" sz="1600" strike="noStrik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重的了。</a:t>
            </a:r>
            <a:r>
              <a:rPr lang="zh-TW" altLang="en-US" sz="1600" strike="noStrik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TW" sz="1600" strike="noStrik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38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553466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運用選取中心句技巧</a:t>
            </a:r>
            <a:endParaRPr lang="en-US" altLang="zh-TW" sz="16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6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16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留意段落中首一、二句</a:t>
            </a:r>
            <a:endParaRPr lang="en-US" altLang="zh-TW" sz="1600" b="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刪減開首的問句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strike="noStrik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「翻過來看，甚麼事最快樂呢？」</a:t>
            </a:r>
            <a:r>
              <a:rPr lang="en-US" altLang="zh-TW" sz="1600" strike="noStrik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HK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HK" altLang="en-US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39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502641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運用選取中心句及刪減資料技巧</a:t>
            </a:r>
            <a:endParaRPr lang="en-US" altLang="zh-TW" sz="16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</a:pP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選取中心句：</a:t>
            </a:r>
          </a:p>
          <a:p>
            <a:pPr marL="285750" indent="-2857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留意有標示語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如總的來說、總之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……)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後面的句子</a:t>
            </a:r>
          </a:p>
          <a:p>
            <a:pPr eaLnBrk="1" hangingPunct="1">
              <a:spcBef>
                <a:spcPct val="0"/>
              </a:spcBef>
            </a:pP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刪減資料：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刪減段落中提問的句子（</a:t>
            </a:r>
            <a:r>
              <a:rPr lang="zh-TW" altLang="en-US" sz="1600" strike="noStrik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「然則為甚麼孟子又說：「君子有終身之憂」呢？」）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找出及刪減段落解說、例子、引申中意思相近或意思重複的句子等 （</a:t>
            </a:r>
            <a:r>
              <a:rPr lang="zh-TW" altLang="en-US" sz="1600" strike="noStrik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「因為越是聖賢豪傑</a:t>
            </a:r>
            <a:r>
              <a:rPr lang="en-US" altLang="zh-TW" sz="1600" strike="noStrik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en-US" sz="1600" strike="noStrik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也都可以。」）</a:t>
            </a:r>
            <a:endParaRPr lang="zh-TW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40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2638435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運用構思概括句技巧</a:t>
            </a:r>
            <a:endParaRPr lang="en-US" altLang="zh-TW" sz="16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buFont typeface="+mj-lt"/>
              <a:buAutoNum type="arabicParenR"/>
            </a:pP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找出關鍵詞</a:t>
            </a:r>
            <a:r>
              <a:rPr lang="en-US" altLang="zh-TW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如重複出現的詞語、同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近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反義詞、類屬詞等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buFont typeface="+mj-lt"/>
              <a:buAutoNum type="arabicParenR"/>
            </a:pP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歸納重要訊息</a:t>
            </a:r>
            <a:r>
              <a:rPr lang="en-US" altLang="zh-TW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從出現最多的關鍵詞中找出重要訊息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buFont typeface="+mj-lt"/>
              <a:buAutoNum type="arabicParenR"/>
            </a:pPr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撮寫成句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根據已找出的重要訊息編寫段意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41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82985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zh-TW" altLang="en-US" sz="1400" b="0" u="none" dirty="0">
                <a:latin typeface="標楷體" panose="03000509000000000000" pitchFamily="65" charset="-120"/>
                <a:ea typeface="標楷體" panose="03000509000000000000" pitchFamily="65" charset="-120"/>
              </a:rPr>
              <a:t>運用構思概括句技巧</a:t>
            </a:r>
            <a:endParaRPr lang="en-US" altLang="zh-TW" sz="1400" b="0" u="none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42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08691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43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9363364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教師講解結構段與自然段的分別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44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3368717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45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9363364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46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7736786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zh-TW" altLang="en-US" sz="16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將文章的重要內容寫入功能視覺組織圖內</a:t>
            </a:r>
            <a:endParaRPr lang="en-US" altLang="zh-TW" sz="16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z="16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(</a:t>
            </a:r>
            <a:r>
              <a:rPr lang="zh-TW" altLang="en-US" sz="16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將文章的主旨寫入議論功能視覺組織圖的中央</a:t>
            </a:r>
            <a:r>
              <a:rPr lang="en-US" altLang="zh-TW" sz="16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論點</a:t>
            </a:r>
            <a:r>
              <a:rPr lang="en-US" altLang="zh-TW" sz="16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kumimoji="1" lang="zh-TW" altLang="en-US" sz="16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立場</a:t>
            </a:r>
            <a:r>
              <a:rPr lang="en-US" altLang="zh-TW" sz="16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6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，然後將</a:t>
            </a:r>
            <a:r>
              <a:rPr lang="zh-TW" altLang="en-US" sz="1600" b="1" kern="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論據</a:t>
            </a:r>
            <a:r>
              <a:rPr kumimoji="1" lang="zh-TW" altLang="en-US" sz="16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、例證及重申</a:t>
            </a:r>
            <a:r>
              <a:rPr lang="zh-TW" altLang="en-US" sz="16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論點</a:t>
            </a:r>
            <a:r>
              <a:rPr lang="en-US" altLang="zh-TW" sz="16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kumimoji="1" lang="zh-TW" altLang="en-US" sz="16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立場</a:t>
            </a:r>
            <a:r>
              <a:rPr lang="zh-TW" altLang="en-US" sz="16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寫入組織圖相關的空格內。</a:t>
            </a:r>
            <a:r>
              <a:rPr lang="en-US" altLang="zh-TW" sz="16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16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HK" altLang="en-US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47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6844818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1E519-3244-462F-BA49-9363FB2CB68A}" type="slidenum">
              <a:rPr lang="zh-HK" altLang="en-US" smtClean="0"/>
              <a:t>48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99996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38456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26758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92720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93194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47546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2707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27828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8393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508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0983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07076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4264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11" Type="http://schemas.openxmlformats.org/officeDocument/2006/relationships/image" Target="../media/image13.emf"/><Relationship Id="rId5" Type="http://schemas.openxmlformats.org/officeDocument/2006/relationships/image" Target="../media/image21.emf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36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 txBox="1">
            <a:spLocks/>
          </p:cNvSpPr>
          <p:nvPr/>
        </p:nvSpPr>
        <p:spPr>
          <a:xfrm>
            <a:off x="695007" y="1573776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最苦與最樂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梁啟超</a:t>
            </a:r>
            <a:endParaRPr lang="zh-HK" altLang="en-US" sz="7200" dirty="0"/>
          </a:p>
        </p:txBody>
      </p:sp>
    </p:spTree>
    <p:extLst>
      <p:ext uri="{BB962C8B-B14F-4D97-AF65-F5344CB8AC3E}">
        <p14:creationId xmlns:p14="http://schemas.microsoft.com/office/powerpoint/2010/main" val="336003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594360" y="348485"/>
            <a:ext cx="2990983" cy="8199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54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學習難點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377834" y="2551837"/>
            <a:ext cx="64091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>
              <a:buFont typeface="+mj-lt"/>
              <a:buAutoNum type="arabicPeriod"/>
              <a:defRPr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未能推敲新詞彙的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意思</a:t>
            </a:r>
            <a:endParaRPr lang="en-US" altLang="zh-TW" sz="3600" dirty="0" smtClean="0">
              <a:latin typeface="標楷體" panose="03000509000000000000" pitchFamily="65" charset="-120"/>
              <a:ea typeface="標楷體" panose="03000509000000000000" pitchFamily="65" charset="-120"/>
              <a:cs typeface="DFHeiMedium-B5"/>
            </a:endParaRPr>
          </a:p>
          <a:p>
            <a:pPr algn="just">
              <a:defRPr/>
            </a:pP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 </a:t>
            </a: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  </a:t>
            </a: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例如：達觀、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縱然、卸卻</a:t>
            </a: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algn="just">
              <a:defRPr/>
            </a:pPr>
            <a:endParaRPr lang="en-US" altLang="zh-TW" sz="3600" dirty="0" smtClean="0">
              <a:latin typeface="標楷體" panose="03000509000000000000" pitchFamily="65" charset="-120"/>
              <a:ea typeface="標楷體" panose="03000509000000000000" pitchFamily="65" charset="-120"/>
              <a:cs typeface="DFHeiMedium-B5"/>
            </a:endParaRPr>
          </a:p>
          <a:p>
            <a:pPr algn="just">
              <a:defRPr/>
            </a:pP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2. 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未能理解及整合篇章內容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  <a:cs typeface="DFHeiMedium-B5"/>
            </a:endParaRPr>
          </a:p>
        </p:txBody>
      </p:sp>
    </p:spTree>
    <p:extLst>
      <p:ext uri="{BB962C8B-B14F-4D97-AF65-F5344CB8AC3E}">
        <p14:creationId xmlns:p14="http://schemas.microsoft.com/office/powerpoint/2010/main" val="378006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428" y="472109"/>
            <a:ext cx="9292856" cy="6399679"/>
          </a:xfrm>
          <a:prstGeom prst="rect">
            <a:avLst/>
          </a:prstGeom>
        </p:spPr>
      </p:pic>
      <p:sp>
        <p:nvSpPr>
          <p:cNvPr id="15" name="標題 1"/>
          <p:cNvSpPr txBox="1">
            <a:spLocks/>
          </p:cNvSpPr>
          <p:nvPr/>
        </p:nvSpPr>
        <p:spPr>
          <a:xfrm>
            <a:off x="1651000" y="704524"/>
            <a:ext cx="5830888" cy="6852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語言學習策略</a:t>
            </a:r>
            <a:endParaRPr lang="zh-HK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4572000" y="2080877"/>
            <a:ext cx="32449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理解及整合篇章</a:t>
            </a:r>
            <a:r>
              <a:rPr lang="zh-TW" altLang="en-US" sz="4400" b="1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  <a:endParaRPr lang="en-US" altLang="zh-TW" sz="4400" b="1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2411852" y="2419431"/>
            <a:ext cx="19548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HK" sz="44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44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318573" y="86688"/>
            <a:ext cx="2801746" cy="434838"/>
            <a:chOff x="555461" y="1842887"/>
            <a:chExt cx="2801746" cy="434838"/>
          </a:xfrm>
        </p:grpSpPr>
        <p:grpSp>
          <p:nvGrpSpPr>
            <p:cNvPr id="7" name="群組 6"/>
            <p:cNvGrpSpPr/>
            <p:nvPr/>
          </p:nvGrpSpPr>
          <p:grpSpPr>
            <a:xfrm>
              <a:off x="906818" y="1844945"/>
              <a:ext cx="2450389" cy="432780"/>
              <a:chOff x="906818" y="1844945"/>
              <a:chExt cx="2450389" cy="432780"/>
            </a:xfrm>
          </p:grpSpPr>
          <p:pic>
            <p:nvPicPr>
              <p:cNvPr id="9" name="圖片 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6818" y="1844945"/>
                <a:ext cx="2450389" cy="432780"/>
              </a:xfrm>
              <a:prstGeom prst="rect">
                <a:avLst/>
              </a:prstGeom>
            </p:spPr>
          </p:pic>
          <p:sp>
            <p:nvSpPr>
              <p:cNvPr id="10" name="文字方塊 9"/>
              <p:cNvSpPr txBox="1"/>
              <p:nvPr/>
            </p:nvSpPr>
            <p:spPr bwMode="auto">
              <a:xfrm>
                <a:off x="924048" y="1876715"/>
                <a:ext cx="2364750" cy="3539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TW" altLang="en-US" sz="1700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本課節會運用到的策略</a:t>
                </a:r>
                <a:endParaRPr lang="zh-HK" altLang="en-US" sz="17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461" y="1842887"/>
              <a:ext cx="403756" cy="4037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692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圖片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50" y="543435"/>
            <a:ext cx="9143244" cy="6296647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193516" y="1029924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260564" y="793134"/>
            <a:ext cx="14579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451851" y="793134"/>
            <a:ext cx="18133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239995" y="3476315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262244" y="5022280"/>
            <a:ext cx="32918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150709" y="2476516"/>
            <a:ext cx="13716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0" name="文字方塊 49"/>
          <p:cNvSpPr txBox="1"/>
          <p:nvPr/>
        </p:nvSpPr>
        <p:spPr>
          <a:xfrm>
            <a:off x="2260399" y="1200978"/>
            <a:ext cx="3313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將目標字詞組合分拆成有意思的單位</a:t>
            </a:r>
          </a:p>
        </p:txBody>
      </p:sp>
      <p:sp>
        <p:nvSpPr>
          <p:cNvPr id="51" name="文字方塊 50"/>
          <p:cNvSpPr txBox="1"/>
          <p:nvPr/>
        </p:nvSpPr>
        <p:spPr>
          <a:xfrm>
            <a:off x="1209295" y="2864946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形旁推測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1344100" y="3160245"/>
            <a:ext cx="322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觀察目標字，按已有知識辨識形旁</a:t>
            </a:r>
          </a:p>
        </p:txBody>
      </p:sp>
      <p:sp>
        <p:nvSpPr>
          <p:cNvPr id="53" name="文字方塊 52"/>
          <p:cNvSpPr txBox="1"/>
          <p:nvPr/>
        </p:nvSpPr>
        <p:spPr>
          <a:xfrm>
            <a:off x="709462" y="3766721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詞義聯想</a:t>
            </a:r>
          </a:p>
        </p:txBody>
      </p:sp>
      <p:sp>
        <p:nvSpPr>
          <p:cNvPr id="54" name="文字方塊 53"/>
          <p:cNvSpPr txBox="1"/>
          <p:nvPr/>
        </p:nvSpPr>
        <p:spPr>
          <a:xfrm>
            <a:off x="852743" y="4066229"/>
            <a:ext cx="3214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與目標詞彙意思相近的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5" name="文字方塊 54"/>
          <p:cNvSpPr txBox="1"/>
          <p:nvPr/>
        </p:nvSpPr>
        <p:spPr>
          <a:xfrm>
            <a:off x="179228" y="4731498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情境聯想</a:t>
            </a:r>
          </a:p>
        </p:txBody>
      </p:sp>
      <p:sp>
        <p:nvSpPr>
          <p:cNvPr id="56" name="文字方塊 55"/>
          <p:cNvSpPr txBox="1"/>
          <p:nvPr/>
        </p:nvSpPr>
        <p:spPr>
          <a:xfrm>
            <a:off x="457493" y="5070151"/>
            <a:ext cx="3046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推測目標詞彙可與哪些情境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時、地、人和事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</a:t>
            </a:r>
          </a:p>
        </p:txBody>
      </p:sp>
      <p:sp>
        <p:nvSpPr>
          <p:cNvPr id="57" name="文字方塊 56"/>
          <p:cNvSpPr txBox="1"/>
          <p:nvPr/>
        </p:nvSpPr>
        <p:spPr>
          <a:xfrm>
            <a:off x="179228" y="5693484"/>
            <a:ext cx="1661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多感官聯想</a:t>
            </a:r>
          </a:p>
        </p:txBody>
      </p:sp>
      <p:sp>
        <p:nvSpPr>
          <p:cNvPr id="58" name="文字方塊 57"/>
          <p:cNvSpPr txBox="1"/>
          <p:nvPr/>
        </p:nvSpPr>
        <p:spPr>
          <a:xfrm>
            <a:off x="159554" y="6033054"/>
            <a:ext cx="3118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推測目標詞彙可與哪些感官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視覺、聽覺、嗅覺、味覺、觸覺及心情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 </a:t>
            </a:r>
          </a:p>
        </p:txBody>
      </p:sp>
      <p:sp>
        <p:nvSpPr>
          <p:cNvPr id="59" name="文字方塊 58"/>
          <p:cNvSpPr txBox="1"/>
          <p:nvPr/>
        </p:nvSpPr>
        <p:spPr>
          <a:xfrm>
            <a:off x="6099145" y="1377466"/>
            <a:ext cx="2609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一些跟目標詞彙的意思和特性相近的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5028657" y="3945682"/>
            <a:ext cx="2769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閱讀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句子或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段落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1" name="文字方塊 60"/>
          <p:cNvSpPr txBox="1"/>
          <p:nvPr/>
        </p:nvSpPr>
        <p:spPr>
          <a:xfrm>
            <a:off x="4237320" y="5441983"/>
            <a:ext cx="3195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專科詞彙及相關學科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2" name="文字方塊 61"/>
          <p:cNvSpPr txBox="1"/>
          <p:nvPr/>
        </p:nvSpPr>
        <p:spPr>
          <a:xfrm>
            <a:off x="2027532" y="1503569"/>
            <a:ext cx="3554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把分拆了的單位配上適當的字詞，成為另一字詞組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3" name="文字方塊 62"/>
          <p:cNvSpPr txBox="1"/>
          <p:nvPr/>
        </p:nvSpPr>
        <p:spPr>
          <a:xfrm>
            <a:off x="1732995" y="1949954"/>
            <a:ext cx="3644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綜合所有單位的意思，推敲整個字詞組合的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4" name="文字方塊 63"/>
          <p:cNvSpPr txBox="1"/>
          <p:nvPr/>
        </p:nvSpPr>
        <p:spPr>
          <a:xfrm>
            <a:off x="1209295" y="3427558"/>
            <a:ext cx="325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用形旁的意思推測目標字的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含意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5" name="文字方塊 64"/>
          <p:cNvSpPr txBox="1"/>
          <p:nvPr/>
        </p:nvSpPr>
        <p:spPr>
          <a:xfrm>
            <a:off x="708412" y="4374977"/>
            <a:ext cx="3341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找出與目標詞彙意思相反的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5564714" y="2731588"/>
            <a:ext cx="2476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將這組詞彙與其他相關類別的詞彙作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比對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7" name="文字方塊 66"/>
          <p:cNvSpPr txBox="1"/>
          <p:nvPr/>
        </p:nvSpPr>
        <p:spPr>
          <a:xfrm>
            <a:off x="5876924" y="1947102"/>
            <a:ext cx="2487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將意思和特性相近的詞彙放在同一組，用一個類別名稱代表這組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4672334" y="4582970"/>
            <a:ext cx="3389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綜合這些線索，推敲目標詞彙的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9" name="文字方塊 68"/>
          <p:cNvSpPr txBox="1"/>
          <p:nvPr/>
        </p:nvSpPr>
        <p:spPr>
          <a:xfrm>
            <a:off x="4831678" y="4264326"/>
            <a:ext cx="3322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找出能幫助推敲目標詞彙意思的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線索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840480" y="6058100"/>
            <a:ext cx="4598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歸納推測的資料，再配合專科詞彙的正確意思，重新展示學科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4057351" y="5749332"/>
            <a:ext cx="3186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推測專科詞彙和該學科概念的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2" name="群組 71"/>
          <p:cNvGrpSpPr/>
          <p:nvPr/>
        </p:nvGrpSpPr>
        <p:grpSpPr>
          <a:xfrm>
            <a:off x="332122" y="89522"/>
            <a:ext cx="2801746" cy="434838"/>
            <a:chOff x="555461" y="1842887"/>
            <a:chExt cx="2801746" cy="434838"/>
          </a:xfrm>
        </p:grpSpPr>
        <p:grpSp>
          <p:nvGrpSpPr>
            <p:cNvPr id="73" name="群組 72"/>
            <p:cNvGrpSpPr/>
            <p:nvPr/>
          </p:nvGrpSpPr>
          <p:grpSpPr>
            <a:xfrm>
              <a:off x="906818" y="1844945"/>
              <a:ext cx="2450389" cy="432780"/>
              <a:chOff x="906818" y="1844945"/>
              <a:chExt cx="2450389" cy="432780"/>
            </a:xfrm>
          </p:grpSpPr>
          <p:pic>
            <p:nvPicPr>
              <p:cNvPr id="75" name="圖片 7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6818" y="1844945"/>
                <a:ext cx="2450389" cy="432780"/>
              </a:xfrm>
              <a:prstGeom prst="rect">
                <a:avLst/>
              </a:prstGeom>
            </p:spPr>
          </p:pic>
          <p:sp>
            <p:nvSpPr>
              <p:cNvPr id="76" name="文字方塊 75"/>
              <p:cNvSpPr txBox="1"/>
              <p:nvPr/>
            </p:nvSpPr>
            <p:spPr bwMode="auto">
              <a:xfrm>
                <a:off x="924048" y="1876715"/>
                <a:ext cx="2364750" cy="3539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TW" altLang="en-US" sz="1700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本課節會運用到的策略</a:t>
                </a:r>
                <a:endParaRPr lang="zh-HK" altLang="en-US" sz="17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74" name="圖片 7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461" y="1842887"/>
              <a:ext cx="403756" cy="403756"/>
            </a:xfrm>
            <a:prstGeom prst="rect">
              <a:avLst/>
            </a:prstGeom>
          </p:spPr>
        </p:pic>
      </p:grpSp>
      <p:sp>
        <p:nvSpPr>
          <p:cNvPr id="77" name="Parallelogram 35"/>
          <p:cNvSpPr/>
          <p:nvPr/>
        </p:nvSpPr>
        <p:spPr>
          <a:xfrm>
            <a:off x="1499678" y="792423"/>
            <a:ext cx="4512239" cy="1651480"/>
          </a:xfrm>
          <a:custGeom>
            <a:avLst/>
            <a:gdLst>
              <a:gd name="connsiteX0" fmla="*/ 0 w 4512239"/>
              <a:gd name="connsiteY0" fmla="*/ 1619949 h 1619949"/>
              <a:gd name="connsiteX1" fmla="*/ 1054554 w 4512239"/>
              <a:gd name="connsiteY1" fmla="*/ 0 h 1619949"/>
              <a:gd name="connsiteX2" fmla="*/ 4512239 w 4512239"/>
              <a:gd name="connsiteY2" fmla="*/ 0 h 1619949"/>
              <a:gd name="connsiteX3" fmla="*/ 3457685 w 4512239"/>
              <a:gd name="connsiteY3" fmla="*/ 1619949 h 1619949"/>
              <a:gd name="connsiteX4" fmla="*/ 0 w 4512239"/>
              <a:gd name="connsiteY4" fmla="*/ 1619949 h 1619949"/>
              <a:gd name="connsiteX0" fmla="*/ 0 w 4512239"/>
              <a:gd name="connsiteY0" fmla="*/ 1619949 h 1651480"/>
              <a:gd name="connsiteX1" fmla="*/ 1054554 w 4512239"/>
              <a:gd name="connsiteY1" fmla="*/ 0 h 1651480"/>
              <a:gd name="connsiteX2" fmla="*/ 4512239 w 4512239"/>
              <a:gd name="connsiteY2" fmla="*/ 0 h 1651480"/>
              <a:gd name="connsiteX3" fmla="*/ 3730954 w 4512239"/>
              <a:gd name="connsiteY3" fmla="*/ 1651480 h 1651480"/>
              <a:gd name="connsiteX4" fmla="*/ 0 w 4512239"/>
              <a:gd name="connsiteY4" fmla="*/ 1619949 h 165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2239" h="1651480">
                <a:moveTo>
                  <a:pt x="0" y="1619949"/>
                </a:moveTo>
                <a:lnTo>
                  <a:pt x="1054554" y="0"/>
                </a:lnTo>
                <a:lnTo>
                  <a:pt x="4512239" y="0"/>
                </a:lnTo>
                <a:lnTo>
                  <a:pt x="3730954" y="1651480"/>
                </a:lnTo>
                <a:lnTo>
                  <a:pt x="0" y="1619949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8" name="Parallelogram 35"/>
          <p:cNvSpPr/>
          <p:nvPr/>
        </p:nvSpPr>
        <p:spPr>
          <a:xfrm>
            <a:off x="580082" y="2514667"/>
            <a:ext cx="4598326" cy="1267754"/>
          </a:xfrm>
          <a:custGeom>
            <a:avLst/>
            <a:gdLst>
              <a:gd name="connsiteX0" fmla="*/ 0 w 4512239"/>
              <a:gd name="connsiteY0" fmla="*/ 1619949 h 1619949"/>
              <a:gd name="connsiteX1" fmla="*/ 1054554 w 4512239"/>
              <a:gd name="connsiteY1" fmla="*/ 0 h 1619949"/>
              <a:gd name="connsiteX2" fmla="*/ 4512239 w 4512239"/>
              <a:gd name="connsiteY2" fmla="*/ 0 h 1619949"/>
              <a:gd name="connsiteX3" fmla="*/ 3457685 w 4512239"/>
              <a:gd name="connsiteY3" fmla="*/ 1619949 h 1619949"/>
              <a:gd name="connsiteX4" fmla="*/ 0 w 4512239"/>
              <a:gd name="connsiteY4" fmla="*/ 1619949 h 1619949"/>
              <a:gd name="connsiteX0" fmla="*/ 0 w 4512239"/>
              <a:gd name="connsiteY0" fmla="*/ 1619949 h 1651480"/>
              <a:gd name="connsiteX1" fmla="*/ 1054554 w 4512239"/>
              <a:gd name="connsiteY1" fmla="*/ 0 h 1651480"/>
              <a:gd name="connsiteX2" fmla="*/ 4512239 w 4512239"/>
              <a:gd name="connsiteY2" fmla="*/ 0 h 1651480"/>
              <a:gd name="connsiteX3" fmla="*/ 3730954 w 4512239"/>
              <a:gd name="connsiteY3" fmla="*/ 1651480 h 1651480"/>
              <a:gd name="connsiteX4" fmla="*/ 0 w 4512239"/>
              <a:gd name="connsiteY4" fmla="*/ 1619949 h 1651480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3730954 w 4512239"/>
              <a:gd name="connsiteY3" fmla="*/ 1665287 h 1665287"/>
              <a:gd name="connsiteX4" fmla="*/ 0 w 4512239"/>
              <a:gd name="connsiteY4" fmla="*/ 1633756 h 1665287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4216967 w 4512239"/>
              <a:gd name="connsiteY3" fmla="*/ 1665287 h 1665287"/>
              <a:gd name="connsiteX4" fmla="*/ 0 w 4512239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216967 w 4832566"/>
              <a:gd name="connsiteY3" fmla="*/ 1665287 h 1665287"/>
              <a:gd name="connsiteX4" fmla="*/ 0 w 4832566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172785 w 4832566"/>
              <a:gd name="connsiteY3" fmla="*/ 1665287 h 1665287"/>
              <a:gd name="connsiteX4" fmla="*/ 0 w 4832566"/>
              <a:gd name="connsiteY4" fmla="*/ 1633756 h 1665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2566" h="1665287">
                <a:moveTo>
                  <a:pt x="0" y="1633756"/>
                </a:moveTo>
                <a:lnTo>
                  <a:pt x="877823" y="0"/>
                </a:lnTo>
                <a:lnTo>
                  <a:pt x="4832566" y="27613"/>
                </a:lnTo>
                <a:lnTo>
                  <a:pt x="4172785" y="1665287"/>
                </a:lnTo>
                <a:lnTo>
                  <a:pt x="0" y="1633756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0" name="Parallelogram 35"/>
          <p:cNvSpPr/>
          <p:nvPr/>
        </p:nvSpPr>
        <p:spPr>
          <a:xfrm>
            <a:off x="4304588" y="3465693"/>
            <a:ext cx="4755981" cy="1498981"/>
          </a:xfrm>
          <a:custGeom>
            <a:avLst/>
            <a:gdLst>
              <a:gd name="connsiteX0" fmla="*/ 0 w 4512239"/>
              <a:gd name="connsiteY0" fmla="*/ 1619949 h 1619949"/>
              <a:gd name="connsiteX1" fmla="*/ 1054554 w 4512239"/>
              <a:gd name="connsiteY1" fmla="*/ 0 h 1619949"/>
              <a:gd name="connsiteX2" fmla="*/ 4512239 w 4512239"/>
              <a:gd name="connsiteY2" fmla="*/ 0 h 1619949"/>
              <a:gd name="connsiteX3" fmla="*/ 3457685 w 4512239"/>
              <a:gd name="connsiteY3" fmla="*/ 1619949 h 1619949"/>
              <a:gd name="connsiteX4" fmla="*/ 0 w 4512239"/>
              <a:gd name="connsiteY4" fmla="*/ 1619949 h 1619949"/>
              <a:gd name="connsiteX0" fmla="*/ 0 w 4512239"/>
              <a:gd name="connsiteY0" fmla="*/ 1619949 h 1651480"/>
              <a:gd name="connsiteX1" fmla="*/ 1054554 w 4512239"/>
              <a:gd name="connsiteY1" fmla="*/ 0 h 1651480"/>
              <a:gd name="connsiteX2" fmla="*/ 4512239 w 4512239"/>
              <a:gd name="connsiteY2" fmla="*/ 0 h 1651480"/>
              <a:gd name="connsiteX3" fmla="*/ 3730954 w 4512239"/>
              <a:gd name="connsiteY3" fmla="*/ 1651480 h 1651480"/>
              <a:gd name="connsiteX4" fmla="*/ 0 w 4512239"/>
              <a:gd name="connsiteY4" fmla="*/ 1619949 h 1651480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3730954 w 4512239"/>
              <a:gd name="connsiteY3" fmla="*/ 1665287 h 1665287"/>
              <a:gd name="connsiteX4" fmla="*/ 0 w 4512239"/>
              <a:gd name="connsiteY4" fmla="*/ 1633756 h 1665287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4216967 w 4512239"/>
              <a:gd name="connsiteY3" fmla="*/ 1665287 h 1665287"/>
              <a:gd name="connsiteX4" fmla="*/ 0 w 4512239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216967 w 4832566"/>
              <a:gd name="connsiteY3" fmla="*/ 1665287 h 1665287"/>
              <a:gd name="connsiteX4" fmla="*/ 0 w 4832566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172785 w 4832566"/>
              <a:gd name="connsiteY3" fmla="*/ 1665287 h 1665287"/>
              <a:gd name="connsiteX4" fmla="*/ 0 w 4832566"/>
              <a:gd name="connsiteY4" fmla="*/ 1633756 h 1665287"/>
              <a:gd name="connsiteX0" fmla="*/ 0 w 4722109"/>
              <a:gd name="connsiteY0" fmla="*/ 1937489 h 1937489"/>
              <a:gd name="connsiteX1" fmla="*/ 767366 w 4722109"/>
              <a:gd name="connsiteY1" fmla="*/ 0 h 1937489"/>
              <a:gd name="connsiteX2" fmla="*/ 4722109 w 4722109"/>
              <a:gd name="connsiteY2" fmla="*/ 27613 h 1937489"/>
              <a:gd name="connsiteX3" fmla="*/ 4062328 w 4722109"/>
              <a:gd name="connsiteY3" fmla="*/ 1665287 h 1937489"/>
              <a:gd name="connsiteX4" fmla="*/ 0 w 4722109"/>
              <a:gd name="connsiteY4" fmla="*/ 1937489 h 1937489"/>
              <a:gd name="connsiteX0" fmla="*/ 0 w 4722109"/>
              <a:gd name="connsiteY0" fmla="*/ 1937489 h 1969020"/>
              <a:gd name="connsiteX1" fmla="*/ 767366 w 4722109"/>
              <a:gd name="connsiteY1" fmla="*/ 0 h 1969020"/>
              <a:gd name="connsiteX2" fmla="*/ 4722109 w 4722109"/>
              <a:gd name="connsiteY2" fmla="*/ 27613 h 1969020"/>
              <a:gd name="connsiteX3" fmla="*/ 4272196 w 4722109"/>
              <a:gd name="connsiteY3" fmla="*/ 1969020 h 1969020"/>
              <a:gd name="connsiteX4" fmla="*/ 0 w 4722109"/>
              <a:gd name="connsiteY4" fmla="*/ 1937489 h 1969020"/>
              <a:gd name="connsiteX0" fmla="*/ 0 w 4998252"/>
              <a:gd name="connsiteY0" fmla="*/ 1937489 h 1969020"/>
              <a:gd name="connsiteX1" fmla="*/ 767366 w 4998252"/>
              <a:gd name="connsiteY1" fmla="*/ 0 h 1969020"/>
              <a:gd name="connsiteX2" fmla="*/ 4998252 w 4998252"/>
              <a:gd name="connsiteY2" fmla="*/ 41418 h 1969020"/>
              <a:gd name="connsiteX3" fmla="*/ 4272196 w 4998252"/>
              <a:gd name="connsiteY3" fmla="*/ 1969020 h 1969020"/>
              <a:gd name="connsiteX4" fmla="*/ 0 w 4998252"/>
              <a:gd name="connsiteY4" fmla="*/ 1937489 h 1969020"/>
              <a:gd name="connsiteX0" fmla="*/ 0 w 4998252"/>
              <a:gd name="connsiteY0" fmla="*/ 1937489 h 1969020"/>
              <a:gd name="connsiteX1" fmla="*/ 767366 w 4998252"/>
              <a:gd name="connsiteY1" fmla="*/ 0 h 1969020"/>
              <a:gd name="connsiteX2" fmla="*/ 4998252 w 4998252"/>
              <a:gd name="connsiteY2" fmla="*/ 0 h 1969020"/>
              <a:gd name="connsiteX3" fmla="*/ 4272196 w 4998252"/>
              <a:gd name="connsiteY3" fmla="*/ 1969020 h 1969020"/>
              <a:gd name="connsiteX4" fmla="*/ 0 w 4998252"/>
              <a:gd name="connsiteY4" fmla="*/ 1937489 h 196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252" h="1969020">
                <a:moveTo>
                  <a:pt x="0" y="1937489"/>
                </a:moveTo>
                <a:lnTo>
                  <a:pt x="767366" y="0"/>
                </a:lnTo>
                <a:lnTo>
                  <a:pt x="4998252" y="0"/>
                </a:lnTo>
                <a:lnTo>
                  <a:pt x="4272196" y="1969020"/>
                </a:lnTo>
                <a:lnTo>
                  <a:pt x="0" y="1937489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2" name="剪去單一角落矩形 22"/>
          <p:cNvSpPr/>
          <p:nvPr/>
        </p:nvSpPr>
        <p:spPr>
          <a:xfrm>
            <a:off x="74917" y="3763322"/>
            <a:ext cx="4468509" cy="948444"/>
          </a:xfrm>
          <a:custGeom>
            <a:avLst/>
            <a:gdLst>
              <a:gd name="connsiteX0" fmla="*/ 0 w 3931779"/>
              <a:gd name="connsiteY0" fmla="*/ 0 h 968177"/>
              <a:gd name="connsiteX1" fmla="*/ 3770413 w 3931779"/>
              <a:gd name="connsiteY1" fmla="*/ 0 h 968177"/>
              <a:gd name="connsiteX2" fmla="*/ 3931779 w 3931779"/>
              <a:gd name="connsiteY2" fmla="*/ 161366 h 968177"/>
              <a:gd name="connsiteX3" fmla="*/ 3931779 w 3931779"/>
              <a:gd name="connsiteY3" fmla="*/ 968177 h 968177"/>
              <a:gd name="connsiteX4" fmla="*/ 0 w 3931779"/>
              <a:gd name="connsiteY4" fmla="*/ 968177 h 968177"/>
              <a:gd name="connsiteX5" fmla="*/ 0 w 3931779"/>
              <a:gd name="connsiteY5" fmla="*/ 0 h 968177"/>
              <a:gd name="connsiteX0" fmla="*/ 0 w 4418596"/>
              <a:gd name="connsiteY0" fmla="*/ 0 h 968177"/>
              <a:gd name="connsiteX1" fmla="*/ 4418596 w 4418596"/>
              <a:gd name="connsiteY1" fmla="*/ 0 h 968177"/>
              <a:gd name="connsiteX2" fmla="*/ 3931779 w 4418596"/>
              <a:gd name="connsiteY2" fmla="*/ 161366 h 968177"/>
              <a:gd name="connsiteX3" fmla="*/ 3931779 w 4418596"/>
              <a:gd name="connsiteY3" fmla="*/ 968177 h 968177"/>
              <a:gd name="connsiteX4" fmla="*/ 0 w 4418596"/>
              <a:gd name="connsiteY4" fmla="*/ 968177 h 968177"/>
              <a:gd name="connsiteX5" fmla="*/ 0 w 4418596"/>
              <a:gd name="connsiteY5" fmla="*/ 0 h 968177"/>
              <a:gd name="connsiteX0" fmla="*/ 0 w 4418596"/>
              <a:gd name="connsiteY0" fmla="*/ 0 h 991326"/>
              <a:gd name="connsiteX1" fmla="*/ 4418596 w 4418596"/>
              <a:gd name="connsiteY1" fmla="*/ 0 h 991326"/>
              <a:gd name="connsiteX2" fmla="*/ 3931779 w 4418596"/>
              <a:gd name="connsiteY2" fmla="*/ 161366 h 991326"/>
              <a:gd name="connsiteX3" fmla="*/ 297328 w 4418596"/>
              <a:gd name="connsiteY3" fmla="*/ 991326 h 991326"/>
              <a:gd name="connsiteX4" fmla="*/ 0 w 4418596"/>
              <a:gd name="connsiteY4" fmla="*/ 968177 h 991326"/>
              <a:gd name="connsiteX5" fmla="*/ 0 w 4418596"/>
              <a:gd name="connsiteY5" fmla="*/ 0 h 991326"/>
              <a:gd name="connsiteX0" fmla="*/ 81023 w 4499619"/>
              <a:gd name="connsiteY0" fmla="*/ 0 h 991326"/>
              <a:gd name="connsiteX1" fmla="*/ 4499619 w 4499619"/>
              <a:gd name="connsiteY1" fmla="*/ 0 h 991326"/>
              <a:gd name="connsiteX2" fmla="*/ 4012802 w 4499619"/>
              <a:gd name="connsiteY2" fmla="*/ 161366 h 991326"/>
              <a:gd name="connsiteX3" fmla="*/ 378351 w 4499619"/>
              <a:gd name="connsiteY3" fmla="*/ 991326 h 991326"/>
              <a:gd name="connsiteX4" fmla="*/ 0 w 4499619"/>
              <a:gd name="connsiteY4" fmla="*/ 771408 h 991326"/>
              <a:gd name="connsiteX5" fmla="*/ 81023 w 4499619"/>
              <a:gd name="connsiteY5" fmla="*/ 0 h 991326"/>
              <a:gd name="connsiteX0" fmla="*/ 532435 w 4499619"/>
              <a:gd name="connsiteY0" fmla="*/ 0 h 991326"/>
              <a:gd name="connsiteX1" fmla="*/ 4499619 w 4499619"/>
              <a:gd name="connsiteY1" fmla="*/ 0 h 991326"/>
              <a:gd name="connsiteX2" fmla="*/ 4012802 w 4499619"/>
              <a:gd name="connsiteY2" fmla="*/ 161366 h 991326"/>
              <a:gd name="connsiteX3" fmla="*/ 378351 w 4499619"/>
              <a:gd name="connsiteY3" fmla="*/ 991326 h 991326"/>
              <a:gd name="connsiteX4" fmla="*/ 0 w 4499619"/>
              <a:gd name="connsiteY4" fmla="*/ 771408 h 991326"/>
              <a:gd name="connsiteX5" fmla="*/ 532435 w 4499619"/>
              <a:gd name="connsiteY5" fmla="*/ 0 h 991326"/>
              <a:gd name="connsiteX0" fmla="*/ 532435 w 4499619"/>
              <a:gd name="connsiteY0" fmla="*/ 0 h 991326"/>
              <a:gd name="connsiteX1" fmla="*/ 4499619 w 4499619"/>
              <a:gd name="connsiteY1" fmla="*/ 0 h 991326"/>
              <a:gd name="connsiteX2" fmla="*/ 4024377 w 4499619"/>
              <a:gd name="connsiteY2" fmla="*/ 948444 h 991326"/>
              <a:gd name="connsiteX3" fmla="*/ 378351 w 4499619"/>
              <a:gd name="connsiteY3" fmla="*/ 991326 h 991326"/>
              <a:gd name="connsiteX4" fmla="*/ 0 w 4499619"/>
              <a:gd name="connsiteY4" fmla="*/ 771408 h 991326"/>
              <a:gd name="connsiteX5" fmla="*/ 532435 w 4499619"/>
              <a:gd name="connsiteY5" fmla="*/ 0 h 991326"/>
              <a:gd name="connsiteX0" fmla="*/ 532435 w 4464895"/>
              <a:gd name="connsiteY0" fmla="*/ 0 h 991326"/>
              <a:gd name="connsiteX1" fmla="*/ 4464895 w 4464895"/>
              <a:gd name="connsiteY1" fmla="*/ 11575 h 991326"/>
              <a:gd name="connsiteX2" fmla="*/ 4024377 w 4464895"/>
              <a:gd name="connsiteY2" fmla="*/ 948444 h 991326"/>
              <a:gd name="connsiteX3" fmla="*/ 378351 w 4464895"/>
              <a:gd name="connsiteY3" fmla="*/ 991326 h 991326"/>
              <a:gd name="connsiteX4" fmla="*/ 0 w 4464895"/>
              <a:gd name="connsiteY4" fmla="*/ 771408 h 991326"/>
              <a:gd name="connsiteX5" fmla="*/ 532435 w 4464895"/>
              <a:gd name="connsiteY5" fmla="*/ 0 h 991326"/>
              <a:gd name="connsiteX0" fmla="*/ 532435 w 4464895"/>
              <a:gd name="connsiteY0" fmla="*/ 0 h 991326"/>
              <a:gd name="connsiteX1" fmla="*/ 4464895 w 4464895"/>
              <a:gd name="connsiteY1" fmla="*/ 11575 h 991326"/>
              <a:gd name="connsiteX2" fmla="*/ 3989653 w 4464895"/>
              <a:gd name="connsiteY2" fmla="*/ 948444 h 991326"/>
              <a:gd name="connsiteX3" fmla="*/ 378351 w 4464895"/>
              <a:gd name="connsiteY3" fmla="*/ 991326 h 991326"/>
              <a:gd name="connsiteX4" fmla="*/ 0 w 4464895"/>
              <a:gd name="connsiteY4" fmla="*/ 771408 h 991326"/>
              <a:gd name="connsiteX5" fmla="*/ 532435 w 4464895"/>
              <a:gd name="connsiteY5" fmla="*/ 0 h 991326"/>
              <a:gd name="connsiteX0" fmla="*/ 536049 w 4468509"/>
              <a:gd name="connsiteY0" fmla="*/ 0 h 948444"/>
              <a:gd name="connsiteX1" fmla="*/ 4468509 w 4468509"/>
              <a:gd name="connsiteY1" fmla="*/ 11575 h 948444"/>
              <a:gd name="connsiteX2" fmla="*/ 3993267 w 4468509"/>
              <a:gd name="connsiteY2" fmla="*/ 948444 h 948444"/>
              <a:gd name="connsiteX3" fmla="*/ 0 w 4468509"/>
              <a:gd name="connsiteY3" fmla="*/ 945027 h 948444"/>
              <a:gd name="connsiteX4" fmla="*/ 3614 w 4468509"/>
              <a:gd name="connsiteY4" fmla="*/ 771408 h 948444"/>
              <a:gd name="connsiteX5" fmla="*/ 536049 w 4468509"/>
              <a:gd name="connsiteY5" fmla="*/ 0 h 948444"/>
              <a:gd name="connsiteX0" fmla="*/ 501325 w 4468509"/>
              <a:gd name="connsiteY0" fmla="*/ 0 h 948444"/>
              <a:gd name="connsiteX1" fmla="*/ 4468509 w 4468509"/>
              <a:gd name="connsiteY1" fmla="*/ 11575 h 948444"/>
              <a:gd name="connsiteX2" fmla="*/ 3993267 w 4468509"/>
              <a:gd name="connsiteY2" fmla="*/ 948444 h 948444"/>
              <a:gd name="connsiteX3" fmla="*/ 0 w 4468509"/>
              <a:gd name="connsiteY3" fmla="*/ 945027 h 948444"/>
              <a:gd name="connsiteX4" fmla="*/ 3614 w 4468509"/>
              <a:gd name="connsiteY4" fmla="*/ 771408 h 948444"/>
              <a:gd name="connsiteX5" fmla="*/ 501325 w 4468509"/>
              <a:gd name="connsiteY5" fmla="*/ 0 h 94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68509" h="948444">
                <a:moveTo>
                  <a:pt x="501325" y="0"/>
                </a:moveTo>
                <a:lnTo>
                  <a:pt x="4468509" y="11575"/>
                </a:lnTo>
                <a:lnTo>
                  <a:pt x="3993267" y="948444"/>
                </a:lnTo>
                <a:lnTo>
                  <a:pt x="0" y="945027"/>
                </a:lnTo>
                <a:cubicBezTo>
                  <a:pt x="1205" y="887154"/>
                  <a:pt x="2409" y="829281"/>
                  <a:pt x="3614" y="771408"/>
                </a:cubicBezTo>
                <a:lnTo>
                  <a:pt x="501325" y="0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0148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80" grpId="0" animBg="1"/>
      <p:bldP spid="8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573" y="1673184"/>
            <a:ext cx="5765830" cy="4971456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1734537" y="3312160"/>
            <a:ext cx="559816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找出議論文的重要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元素</a:t>
            </a:r>
            <a:r>
              <a:rPr lang="en-US" altLang="zh-TW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/>
            </a:r>
            <a:br>
              <a:rPr lang="en-US" altLang="zh-TW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</a:br>
            <a:r>
              <a:rPr lang="en-US" altLang="zh-TW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(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論點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、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論據、例證及結論</a:t>
            </a:r>
            <a:r>
              <a:rPr lang="en-US" altLang="zh-TW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)</a:t>
            </a:r>
            <a:endParaRPr lang="en-US" altLang="zh-TW" sz="2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endParaRPr>
          </a:p>
          <a:p>
            <a:pPr marL="265113" indent="-265113">
              <a:buFont typeface="+mj-lt"/>
              <a:buAutoNum type="arabicPeriod"/>
              <a:tabLst>
                <a:tab pos="92075" algn="l"/>
                <a:tab pos="357188" algn="l"/>
              </a:tabLst>
            </a:pP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運用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選取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中心句，刪減資料或構思概括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句技巧去理解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段落中心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意思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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幫助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找出論點及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結論</a:t>
            </a:r>
            <a:endParaRPr lang="en-US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5113" indent="-265113">
              <a:buFont typeface="+mj-lt"/>
              <a:buAutoNum type="arabicPeriod"/>
              <a:tabLst>
                <a:tab pos="92075" algn="l"/>
                <a:tab pos="357188" algn="l"/>
              </a:tabLst>
            </a:pP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運用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自設問題技巧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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幫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助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找出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議論文的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論據及例證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267611" y="6014313"/>
            <a:ext cx="4185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運用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視覺組織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圖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整合篇章內容</a:t>
            </a:r>
            <a:endParaRPr lang="zh-HK" altLang="en-US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92500" y="381341"/>
            <a:ext cx="63401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理解及整合篇章內容的流程</a:t>
            </a:r>
            <a:endParaRPr lang="zh-HK" altLang="en-US" sz="4000" dirty="0"/>
          </a:p>
        </p:txBody>
      </p:sp>
      <p:sp>
        <p:nvSpPr>
          <p:cNvPr id="13" name="矩形 12"/>
          <p:cNvSpPr/>
          <p:nvPr/>
        </p:nvSpPr>
        <p:spPr>
          <a:xfrm>
            <a:off x="1508886" y="1840815"/>
            <a:ext cx="60532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從篇名或首一、二段及尾段推測文體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類別</a:t>
            </a:r>
            <a:endParaRPr lang="zh-HK" altLang="en-US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18573" y="86688"/>
            <a:ext cx="2801746" cy="434838"/>
            <a:chOff x="555461" y="1842887"/>
            <a:chExt cx="2801746" cy="434838"/>
          </a:xfrm>
        </p:grpSpPr>
        <p:grpSp>
          <p:nvGrpSpPr>
            <p:cNvPr id="11" name="群組 10"/>
            <p:cNvGrpSpPr/>
            <p:nvPr/>
          </p:nvGrpSpPr>
          <p:grpSpPr>
            <a:xfrm>
              <a:off x="906818" y="1844945"/>
              <a:ext cx="2450389" cy="432780"/>
              <a:chOff x="906818" y="1844945"/>
              <a:chExt cx="2450389" cy="432780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6818" y="1844945"/>
                <a:ext cx="2450389" cy="432780"/>
              </a:xfrm>
              <a:prstGeom prst="rect">
                <a:avLst/>
              </a:prstGeom>
            </p:spPr>
          </p:pic>
          <p:sp>
            <p:nvSpPr>
              <p:cNvPr id="15" name="文字方塊 14"/>
              <p:cNvSpPr txBox="1"/>
              <p:nvPr/>
            </p:nvSpPr>
            <p:spPr bwMode="auto">
              <a:xfrm>
                <a:off x="924048" y="1876715"/>
                <a:ext cx="2364750" cy="3539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TW" altLang="en-US" sz="1700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本課節會運用到的策略</a:t>
                </a:r>
                <a:endParaRPr lang="zh-HK" altLang="en-US" sz="17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461" y="1842887"/>
              <a:ext cx="403756" cy="403756"/>
            </a:xfrm>
            <a:prstGeom prst="rect">
              <a:avLst/>
            </a:prstGeom>
          </p:spPr>
        </p:pic>
      </p:grpSp>
      <p:sp>
        <p:nvSpPr>
          <p:cNvPr id="2" name="圓角矩形 1"/>
          <p:cNvSpPr/>
          <p:nvPr/>
        </p:nvSpPr>
        <p:spPr>
          <a:xfrm>
            <a:off x="1340076" y="1673184"/>
            <a:ext cx="6387082" cy="518481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5981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3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060370" y="3105797"/>
            <a:ext cx="7023260" cy="6464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詞彙</a:t>
            </a:r>
            <a:endParaRPr lang="zh-TW" altLang="en-US" b="1" dirty="0" smtClean="0">
              <a:latin typeface="標楷體" panose="03000509000000000000" pitchFamily="65" charset="-120"/>
              <a:ea typeface="標楷體" panose="03000509000000000000" pitchFamily="65" charset="-120"/>
              <a:cs typeface="DFHeiMedium-B5"/>
            </a:endParaRPr>
          </a:p>
        </p:txBody>
      </p:sp>
    </p:spTree>
    <p:extLst>
      <p:ext uri="{BB962C8B-B14F-4D97-AF65-F5344CB8AC3E}">
        <p14:creationId xmlns:p14="http://schemas.microsoft.com/office/powerpoint/2010/main" val="1626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151" y="2262955"/>
            <a:ext cx="6263653" cy="410261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069713" y="2561737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400" dirty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第一段</a:t>
            </a:r>
          </a:p>
        </p:txBody>
      </p:sp>
      <p:sp>
        <p:nvSpPr>
          <p:cNvPr id="9" name="矩形 8"/>
          <p:cNvSpPr/>
          <p:nvPr/>
        </p:nvSpPr>
        <p:spPr>
          <a:xfrm>
            <a:off x="2069712" y="3368992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4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第二段</a:t>
            </a:r>
            <a:endParaRPr lang="zh-TW" altLang="en-US" sz="2400" dirty="0">
              <a:solidFill>
                <a:schemeClr val="bg1"/>
              </a:solidFill>
              <a:latin typeface="Candara" pitchFamily="34" charset="0"/>
              <a:ea typeface="標楷體" pitchFamily="65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069712" y="4151863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4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第三段</a:t>
            </a:r>
            <a:endParaRPr lang="zh-TW" altLang="en-US" sz="2400" dirty="0">
              <a:solidFill>
                <a:schemeClr val="bg1"/>
              </a:solidFill>
              <a:latin typeface="Candara" pitchFamily="34" charset="0"/>
              <a:ea typeface="標楷體" pitchFamily="65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069711" y="4896332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4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第四段</a:t>
            </a:r>
            <a:endParaRPr lang="zh-TW" altLang="en-US" sz="2400" dirty="0">
              <a:solidFill>
                <a:schemeClr val="bg1"/>
              </a:solidFill>
              <a:latin typeface="Candara" pitchFamily="34" charset="0"/>
              <a:ea typeface="標楷體" pitchFamily="65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69711" y="5682406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4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第五段</a:t>
            </a:r>
            <a:endParaRPr lang="zh-TW" altLang="en-US" sz="2400" dirty="0">
              <a:solidFill>
                <a:schemeClr val="bg1"/>
              </a:solidFill>
              <a:latin typeface="Candara" pitchFamily="34" charset="0"/>
              <a:ea typeface="標楷體" pitchFamily="65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952352" y="2561737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4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達觀</a:t>
            </a:r>
            <a:r>
              <a:rPr lang="zh-TW" altLang="en-US" sz="2400" dirty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、失意</a:t>
            </a:r>
          </a:p>
        </p:txBody>
      </p:sp>
      <p:sp>
        <p:nvSpPr>
          <p:cNvPr id="14" name="矩形 13"/>
          <p:cNvSpPr/>
          <p:nvPr/>
        </p:nvSpPr>
        <p:spPr>
          <a:xfrm>
            <a:off x="4525788" y="3353459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4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契約</a:t>
            </a:r>
            <a:r>
              <a:rPr lang="zh-TW" altLang="en-US" sz="2400" dirty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、監督、排解</a:t>
            </a:r>
          </a:p>
        </p:txBody>
      </p:sp>
      <p:sp>
        <p:nvSpPr>
          <p:cNvPr id="15" name="矩形 14"/>
          <p:cNvSpPr/>
          <p:nvPr/>
        </p:nvSpPr>
        <p:spPr>
          <a:xfrm>
            <a:off x="4408869" y="414518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400" dirty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如釋重負、心安理得</a:t>
            </a:r>
          </a:p>
        </p:txBody>
      </p:sp>
      <p:sp>
        <p:nvSpPr>
          <p:cNvPr id="16" name="矩形 15"/>
          <p:cNvSpPr/>
          <p:nvPr/>
        </p:nvSpPr>
        <p:spPr>
          <a:xfrm>
            <a:off x="4644576" y="4925409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400" dirty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然則、任重道遠</a:t>
            </a:r>
          </a:p>
        </p:txBody>
      </p:sp>
      <p:sp>
        <p:nvSpPr>
          <p:cNvPr id="17" name="矩形 16"/>
          <p:cNvSpPr/>
          <p:nvPr/>
        </p:nvSpPr>
        <p:spPr>
          <a:xfrm>
            <a:off x="5414016" y="5682406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400" dirty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卸卻</a:t>
            </a:r>
          </a:p>
        </p:txBody>
      </p:sp>
      <p:grpSp>
        <p:nvGrpSpPr>
          <p:cNvPr id="18" name="群組 17"/>
          <p:cNvGrpSpPr/>
          <p:nvPr/>
        </p:nvGrpSpPr>
        <p:grpSpPr>
          <a:xfrm>
            <a:off x="7116132" y="570931"/>
            <a:ext cx="1815527" cy="1815527"/>
            <a:chOff x="7116132" y="1309202"/>
            <a:chExt cx="1815527" cy="1815527"/>
          </a:xfrm>
        </p:grpSpPr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6132" y="1309202"/>
              <a:ext cx="1815527" cy="1815527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7162120" y="1863022"/>
              <a:ext cx="1723550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TW" altLang="en-US" sz="2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請從課文</a:t>
              </a:r>
              <a:r>
                <a:rPr lang="zh-TW" altLang="en-US" sz="20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中</a:t>
              </a:r>
              <a:endParaRPr lang="en-US" altLang="zh-TW" sz="20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defRPr/>
              </a:pPr>
              <a:r>
                <a:rPr lang="zh-TW" altLang="en-US" sz="20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圈</a:t>
              </a:r>
              <a:r>
                <a:rPr lang="zh-TW" altLang="en-US" sz="2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出新詞彙。</a:t>
              </a:r>
              <a:endPara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2" name="Title 3"/>
          <p:cNvSpPr txBox="1">
            <a:spLocks/>
          </p:cNvSpPr>
          <p:nvPr/>
        </p:nvSpPr>
        <p:spPr>
          <a:xfrm>
            <a:off x="598280" y="367205"/>
            <a:ext cx="5627687" cy="6464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0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推敲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新詞彙的意思</a:t>
            </a:r>
            <a:endParaRPr lang="zh-TW" altLang="en-US" sz="4000" b="1" dirty="0" smtClean="0">
              <a:latin typeface="標楷體" panose="03000509000000000000" pitchFamily="65" charset="-120"/>
              <a:ea typeface="標楷體" panose="03000509000000000000" pitchFamily="65" charset="-120"/>
              <a:cs typeface="DFHeiMedium-B5"/>
            </a:endParaRPr>
          </a:p>
        </p:txBody>
      </p:sp>
      <p:sp>
        <p:nvSpPr>
          <p:cNvPr id="23" name="Title 3"/>
          <p:cNvSpPr txBox="1">
            <a:spLocks/>
          </p:cNvSpPr>
          <p:nvPr/>
        </p:nvSpPr>
        <p:spPr>
          <a:xfrm>
            <a:off x="340560" y="1963528"/>
            <a:ext cx="1547362" cy="6138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例如：</a:t>
            </a:r>
          </a:p>
        </p:txBody>
      </p:sp>
    </p:spTree>
    <p:extLst>
      <p:ext uri="{BB962C8B-B14F-4D97-AF65-F5344CB8AC3E}">
        <p14:creationId xmlns:p14="http://schemas.microsoft.com/office/powerpoint/2010/main" val="63278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2897489" y="3006707"/>
            <a:ext cx="3349022" cy="841814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第一段</a:t>
            </a:r>
            <a:endParaRPr lang="zh-HK" altLang="en-US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1900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群組 31"/>
          <p:cNvGrpSpPr/>
          <p:nvPr/>
        </p:nvGrpSpPr>
        <p:grpSpPr>
          <a:xfrm>
            <a:off x="309465" y="2680538"/>
            <a:ext cx="4288361" cy="4068069"/>
            <a:chOff x="86740" y="2670028"/>
            <a:chExt cx="4288361" cy="4068069"/>
          </a:xfrm>
        </p:grpSpPr>
        <p:pic>
          <p:nvPicPr>
            <p:cNvPr id="33" name="圖片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34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kern="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達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5" name="Text Box 15"/>
          <p:cNvSpPr txBox="1">
            <a:spLocks noChangeArrowheads="1"/>
          </p:cNvSpPr>
          <p:nvPr/>
        </p:nvSpPr>
        <p:spPr bwMode="auto">
          <a:xfrm>
            <a:off x="2701264" y="2634576"/>
            <a:ext cx="10795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通達</a:t>
            </a:r>
            <a:r>
              <a:rPr lang="en-US" altLang="zh-TW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HK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懂得透徹</a:t>
            </a:r>
            <a:r>
              <a:rPr lang="en-US" altLang="zh-HK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3220796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>
                <a:solidFill>
                  <a:schemeClr val="bg1"/>
                </a:solidFill>
                <a:ea typeface="標楷體" panose="03000509000000000000" pitchFamily="65" charset="-120"/>
              </a:rPr>
              <a:t>到達</a:t>
            </a:r>
          </a:p>
        </p:txBody>
      </p:sp>
      <p:sp>
        <p:nvSpPr>
          <p:cNvPr id="37" name="Text Box 17"/>
          <p:cNvSpPr txBox="1">
            <a:spLocks noChangeArrowheads="1"/>
          </p:cNvSpPr>
          <p:nvPr/>
        </p:nvSpPr>
        <p:spPr bwMode="auto">
          <a:xfrm>
            <a:off x="1857390" y="557391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>
                <a:solidFill>
                  <a:schemeClr val="bg1"/>
                </a:solidFill>
                <a:ea typeface="標楷體" panose="03000509000000000000" pitchFamily="65" charset="-120"/>
              </a:rPr>
              <a:t>達到</a:t>
            </a:r>
          </a:p>
        </p:txBody>
      </p:sp>
      <p:sp>
        <p:nvSpPr>
          <p:cNvPr id="38" name="Text Box 18"/>
          <p:cNvSpPr txBox="1">
            <a:spLocks noChangeArrowheads="1"/>
          </p:cNvSpPr>
          <p:nvPr/>
        </p:nvSpPr>
        <p:spPr bwMode="auto">
          <a:xfrm>
            <a:off x="342130" y="4660832"/>
            <a:ext cx="1461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>
                <a:solidFill>
                  <a:schemeClr val="bg1"/>
                </a:solidFill>
                <a:ea typeface="標楷體" panose="03000509000000000000" pitchFamily="65" charset="-120"/>
              </a:rPr>
              <a:t>表達</a:t>
            </a:r>
          </a:p>
        </p:txBody>
      </p:sp>
      <p:sp>
        <p:nvSpPr>
          <p:cNvPr id="39" name="Text Box 19"/>
          <p:cNvSpPr txBox="1">
            <a:spLocks noChangeArrowheads="1"/>
          </p:cNvSpPr>
          <p:nvPr/>
        </p:nvSpPr>
        <p:spPr bwMode="auto">
          <a:xfrm>
            <a:off x="1108008" y="3053634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>
                <a:solidFill>
                  <a:schemeClr val="bg1"/>
                </a:solidFill>
                <a:ea typeface="標楷體" panose="03000509000000000000" pitchFamily="65" charset="-120"/>
              </a:rPr>
              <a:t>發達</a:t>
            </a:r>
          </a:p>
        </p:txBody>
      </p:sp>
      <p:grpSp>
        <p:nvGrpSpPr>
          <p:cNvPr id="40" name="群組 39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42" name="矩形 41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達觀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3" name="群組 42"/>
          <p:cNvGrpSpPr/>
          <p:nvPr/>
        </p:nvGrpSpPr>
        <p:grpSpPr>
          <a:xfrm>
            <a:off x="955014" y="1418306"/>
            <a:ext cx="2286000" cy="2754806"/>
            <a:chOff x="1390637" y="1394410"/>
            <a:chExt cx="2286000" cy="2754806"/>
          </a:xfrm>
        </p:grpSpPr>
        <p:sp>
          <p:nvSpPr>
            <p:cNvPr id="44" name="橢圓 43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57" name="肘形接點 56"/>
            <p:cNvCxnSpPr>
              <a:stCxn id="44" idx="0"/>
              <a:endCxn id="58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矩形 57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達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0" name="群組 59"/>
          <p:cNvGrpSpPr/>
          <p:nvPr/>
        </p:nvGrpSpPr>
        <p:grpSpPr>
          <a:xfrm>
            <a:off x="4747203" y="2680538"/>
            <a:ext cx="4288361" cy="4068069"/>
            <a:chOff x="4747203" y="2670028"/>
            <a:chExt cx="4288361" cy="4068069"/>
          </a:xfrm>
        </p:grpSpPr>
        <p:pic>
          <p:nvPicPr>
            <p:cNvPr id="61" name="圖片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7203" y="2670028"/>
              <a:ext cx="4288361" cy="4068069"/>
            </a:xfrm>
            <a:prstGeom prst="rect">
              <a:avLst/>
            </a:prstGeom>
          </p:spPr>
        </p:pic>
        <p:sp>
          <p:nvSpPr>
            <p:cNvPr id="62" name="Text Box 14"/>
            <p:cNvSpPr txBox="1">
              <a:spLocks noChangeArrowheads="1"/>
            </p:cNvSpPr>
            <p:nvPr/>
          </p:nvSpPr>
          <p:spPr bwMode="auto">
            <a:xfrm>
              <a:off x="6458789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TW" altLang="en-US" sz="5400" dirty="0">
                  <a:solidFill>
                    <a:schemeClr val="bg1"/>
                  </a:solidFill>
                  <a:ea typeface="標楷體" panose="03000509000000000000" pitchFamily="65" charset="-120"/>
                </a:rPr>
                <a:t>觀</a:t>
              </a:r>
            </a:p>
          </p:txBody>
        </p:sp>
      </p:grpSp>
      <p:sp>
        <p:nvSpPr>
          <p:cNvPr id="63" name="Text Box 15"/>
          <p:cNvSpPr txBox="1">
            <a:spLocks noChangeArrowheads="1"/>
          </p:cNvSpPr>
          <p:nvPr/>
        </p:nvSpPr>
        <p:spPr bwMode="auto">
          <a:xfrm>
            <a:off x="7172912" y="3057319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>
                <a:solidFill>
                  <a:schemeClr val="bg1"/>
                </a:solidFill>
                <a:ea typeface="標楷體" panose="03000509000000000000" pitchFamily="65" charset="-120"/>
              </a:rPr>
              <a:t>觀看</a:t>
            </a:r>
          </a:p>
        </p:txBody>
      </p:sp>
      <p:sp>
        <p:nvSpPr>
          <p:cNvPr id="64" name="Text Box 16"/>
          <p:cNvSpPr txBox="1">
            <a:spLocks noChangeArrowheads="1"/>
          </p:cNvSpPr>
          <p:nvPr/>
        </p:nvSpPr>
        <p:spPr bwMode="auto">
          <a:xfrm>
            <a:off x="7676343" y="4405569"/>
            <a:ext cx="109445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人生觀</a:t>
            </a:r>
            <a:r>
              <a: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對事物的看法</a:t>
            </a:r>
            <a:r>
              <a: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5" name="Text Box 17"/>
          <p:cNvSpPr txBox="1">
            <a:spLocks noChangeArrowheads="1"/>
          </p:cNvSpPr>
          <p:nvPr/>
        </p:nvSpPr>
        <p:spPr bwMode="auto">
          <a:xfrm>
            <a:off x="6312536" y="5230446"/>
            <a:ext cx="119251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奇觀</a:t>
            </a:r>
            <a:r>
              <a:rPr lang="en-US" altLang="zh-TW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壯觀</a:t>
            </a:r>
            <a:r>
              <a:rPr lang="en-US" altLang="zh-TW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景象</a:t>
            </a:r>
            <a:r>
              <a: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6" name="Text Box 18"/>
          <p:cNvSpPr txBox="1">
            <a:spLocks noChangeArrowheads="1"/>
          </p:cNvSpPr>
          <p:nvPr/>
        </p:nvSpPr>
        <p:spPr bwMode="auto">
          <a:xfrm>
            <a:off x="5025269" y="4220903"/>
            <a:ext cx="110791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道觀</a:t>
            </a:r>
            <a:r>
              <a:rPr lang="en-US" altLang="zh-TW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道教的廟宇</a:t>
            </a:r>
            <a:r>
              <a:rPr lang="en-US" altLang="zh-TW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5554212" y="3057319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>
                <a:solidFill>
                  <a:schemeClr val="bg1"/>
                </a:solidFill>
                <a:ea typeface="標楷體" panose="03000509000000000000" pitchFamily="65" charset="-120"/>
              </a:rPr>
              <a:t>觀音</a:t>
            </a:r>
          </a:p>
        </p:txBody>
      </p:sp>
      <p:grpSp>
        <p:nvGrpSpPr>
          <p:cNvPr id="68" name="群組 67"/>
          <p:cNvGrpSpPr/>
          <p:nvPr/>
        </p:nvGrpSpPr>
        <p:grpSpPr>
          <a:xfrm>
            <a:off x="5401056" y="1418306"/>
            <a:ext cx="2286000" cy="2754806"/>
            <a:chOff x="1390637" y="1394410"/>
            <a:chExt cx="2286000" cy="2754806"/>
          </a:xfrm>
        </p:grpSpPr>
        <p:sp>
          <p:nvSpPr>
            <p:cNvPr id="69" name="橢圓 68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70" name="肘形接點 69"/>
            <p:cNvCxnSpPr>
              <a:stCxn id="69" idx="0"/>
              <a:endCxn id="71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矩形 70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ea typeface="標楷體" panose="03000509000000000000" pitchFamily="65" charset="-120"/>
                </a:rPr>
                <a:t>觀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70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63" grpId="0"/>
      <p:bldP spid="64" grpId="0"/>
      <p:bldP spid="65" grpId="0"/>
      <p:bldP spid="66" grpId="0"/>
      <p:bldP spid="6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1" y="1914755"/>
            <a:ext cx="7726450" cy="2853672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4567320" y="3404701"/>
            <a:ext cx="3822843" cy="1283255"/>
            <a:chOff x="4546300" y="3404701"/>
            <a:chExt cx="3822843" cy="1283255"/>
          </a:xfrm>
        </p:grpSpPr>
        <p:grpSp>
          <p:nvGrpSpPr>
            <p:cNvPr id="21" name="群組 20"/>
            <p:cNvGrpSpPr/>
            <p:nvPr/>
          </p:nvGrpSpPr>
          <p:grpSpPr>
            <a:xfrm>
              <a:off x="4546300" y="3404701"/>
              <a:ext cx="3822843" cy="1283255"/>
              <a:chOff x="4577830" y="3404701"/>
              <a:chExt cx="3822843" cy="1283255"/>
            </a:xfrm>
          </p:grpSpPr>
          <p:pic>
            <p:nvPicPr>
              <p:cNvPr id="23" name="圖片 2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7830" y="3404701"/>
                <a:ext cx="3822843" cy="1283255"/>
              </a:xfrm>
              <a:prstGeom prst="rect">
                <a:avLst/>
              </a:prstGeom>
            </p:spPr>
          </p:pic>
          <p:sp>
            <p:nvSpPr>
              <p:cNvPr id="24" name="Rectangle 8"/>
              <p:cNvSpPr>
                <a:spLocks noChangeArrowheads="1"/>
              </p:cNvSpPr>
              <p:nvPr/>
            </p:nvSpPr>
            <p:spPr bwMode="auto">
              <a:xfrm>
                <a:off x="5776118" y="3813838"/>
                <a:ext cx="2367510" cy="463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r>
                  <a:rPr kumimoji="0" lang="zh-TW" altLang="en-US" sz="2400" dirty="0" smtClean="0">
                    <a:latin typeface="新細明體" panose="02020500000000000000" pitchFamily="18" charset="-120"/>
                  </a:rPr>
                  <a:t>「</a:t>
                </a:r>
                <a:r>
                  <a:rPr lang="zh-TW" altLang="en-US" sz="2400" dirty="0" smtClean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觀</a:t>
                </a:r>
                <a:r>
                  <a:rPr lang="zh-TW" altLang="en-US" sz="24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」</a:t>
                </a:r>
                <a:r>
                  <a:rPr kumimoji="0" lang="zh-TW" altLang="en-US" sz="2400" dirty="0" smtClean="0">
                    <a:latin typeface="新細明體" panose="02020500000000000000" pitchFamily="18" charset="-120"/>
                    <a:sym typeface="Wingdings" panose="05000000000000000000" pitchFamily="2" charset="2"/>
                  </a:rPr>
                  <a:t> </a:t>
                </a:r>
                <a:r>
                  <a:rPr lang="zh-TW" altLang="en-US" sz="2400" dirty="0" smtClean="0">
                    <a:solidFill>
                      <a:schemeClr val="bg1"/>
                    </a:solidFill>
                    <a:latin typeface="Candara" panose="020E0502030303020204" pitchFamily="34" charset="0"/>
                    <a:ea typeface="標楷體" panose="03000509000000000000" pitchFamily="65" charset="-120"/>
                  </a:rPr>
                  <a:t>看法</a:t>
                </a:r>
                <a:endParaRPr lang="zh-TW" altLang="en-US" sz="2400" dirty="0">
                  <a:solidFill>
                    <a:schemeClr val="bg1"/>
                  </a:solidFill>
                  <a:latin typeface="Candara" panose="020E0502030303020204" pitchFamily="34" charset="0"/>
                  <a:ea typeface="標楷體" panose="03000509000000000000" pitchFamily="65" charset="-120"/>
                </a:endParaRPr>
              </a:p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endParaRPr kumimoji="0" lang="en-US" altLang="zh-TW" sz="2400" dirty="0">
                  <a:latin typeface="新細明體" panose="02020500000000000000" pitchFamily="18" charset="-120"/>
                  <a:sym typeface="Wingdings" panose="05000000000000000000" pitchFamily="2" charset="2"/>
                </a:endParaRPr>
              </a:p>
            </p:txBody>
          </p:sp>
        </p:grpSp>
        <p:sp>
          <p:nvSpPr>
            <p:cNvPr id="22" name="文字方塊 21"/>
            <p:cNvSpPr txBox="1"/>
            <p:nvPr/>
          </p:nvSpPr>
          <p:spPr>
            <a:xfrm>
              <a:off x="6654787" y="4061934"/>
              <a:ext cx="882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endParaRPr lang="zh-TW" altLang="en-US" sz="2400" dirty="0">
                <a:solidFill>
                  <a:schemeClr val="bg1"/>
                </a:solidFill>
                <a:latin typeface="Candara" panose="020E0502030303020204" pitchFamily="34" charset="0"/>
                <a:ea typeface="標楷體" panose="03000509000000000000" pitchFamily="65" charset="-120"/>
              </a:endParaRPr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749157" y="3404701"/>
            <a:ext cx="3822843" cy="1283255"/>
            <a:chOff x="728137" y="3404701"/>
            <a:chExt cx="3822843" cy="1283255"/>
          </a:xfrm>
        </p:grpSpPr>
        <p:grpSp>
          <p:nvGrpSpPr>
            <p:cNvPr id="26" name="群組 25"/>
            <p:cNvGrpSpPr/>
            <p:nvPr/>
          </p:nvGrpSpPr>
          <p:grpSpPr>
            <a:xfrm>
              <a:off x="728137" y="3404701"/>
              <a:ext cx="3822843" cy="1283255"/>
              <a:chOff x="749157" y="3404701"/>
              <a:chExt cx="3822843" cy="1283255"/>
            </a:xfrm>
          </p:grpSpPr>
          <p:pic>
            <p:nvPicPr>
              <p:cNvPr id="28" name="圖片 2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9157" y="3404701"/>
                <a:ext cx="3822843" cy="1283255"/>
              </a:xfrm>
              <a:prstGeom prst="rect">
                <a:avLst/>
              </a:prstGeom>
            </p:spPr>
          </p:pic>
          <p:grpSp>
            <p:nvGrpSpPr>
              <p:cNvPr id="29" name="群組 28"/>
              <p:cNvGrpSpPr/>
              <p:nvPr/>
            </p:nvGrpSpPr>
            <p:grpSpPr>
              <a:xfrm>
                <a:off x="869494" y="3598126"/>
                <a:ext cx="2261706" cy="986755"/>
                <a:chOff x="869494" y="3686618"/>
                <a:chExt cx="2261706" cy="986755"/>
              </a:xfrm>
            </p:grpSpPr>
            <p:sp>
              <p:nvSpPr>
                <p:cNvPr id="30" name="Rectangle 7"/>
                <p:cNvSpPr>
                  <a:spLocks noChangeArrowheads="1"/>
                </p:cNvSpPr>
                <p:nvPr/>
              </p:nvSpPr>
              <p:spPr bwMode="auto">
                <a:xfrm>
                  <a:off x="1531669" y="4230567"/>
                  <a:ext cx="874726" cy="4428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zh-TW" sz="2400" dirty="0" smtClean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869494" y="3686618"/>
                  <a:ext cx="2261706" cy="4598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</a:pPr>
                  <a:r>
                    <a:rPr kumimoji="0" lang="zh-TW" altLang="en-US" sz="2400" dirty="0" smtClean="0">
                      <a:latin typeface="新細明體" panose="02020500000000000000" pitchFamily="18" charset="-120"/>
                    </a:rPr>
                    <a:t>「</a:t>
                  </a:r>
                  <a:r>
                    <a:rPr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達</a:t>
                  </a:r>
                  <a:r>
                    <a:rPr kumimoji="0" lang="zh-TW" altLang="en-US" sz="2400" dirty="0" smtClean="0">
                      <a:latin typeface="新細明體" panose="02020500000000000000" pitchFamily="18" charset="-120"/>
                    </a:rPr>
                    <a:t>」</a:t>
                  </a:r>
                  <a:r>
                    <a:rPr kumimoji="0" lang="zh-TW" altLang="en-US" sz="2400" dirty="0">
                      <a:latin typeface="新細明體" panose="02020500000000000000" pitchFamily="18" charset="-120"/>
                      <a:sym typeface="Wingdings" panose="05000000000000000000" pitchFamily="2" charset="2"/>
                    </a:rPr>
                    <a:t></a:t>
                  </a:r>
                  <a:endParaRPr kumimoji="0" lang="en-US" altLang="zh-TW" sz="2400" dirty="0">
                    <a:latin typeface="新細明體" panose="02020500000000000000" pitchFamily="18" charset="-120"/>
                    <a:sym typeface="Wingdings" panose="05000000000000000000" pitchFamily="2" charset="2"/>
                  </a:endParaRPr>
                </a:p>
              </p:txBody>
            </p:sp>
          </p:grpSp>
        </p:grpSp>
        <p:sp>
          <p:nvSpPr>
            <p:cNvPr id="27" name="文字方塊 26"/>
            <p:cNvSpPr txBox="1"/>
            <p:nvPr/>
          </p:nvSpPr>
          <p:spPr>
            <a:xfrm>
              <a:off x="1102439" y="4061934"/>
              <a:ext cx="17657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懂得</a:t>
              </a:r>
              <a:r>
                <a:rPr lang="en-US" altLang="zh-TW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/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透徹</a:t>
              </a:r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680725" y="4584881"/>
            <a:ext cx="7739008" cy="1974238"/>
            <a:chOff x="708031" y="4584881"/>
            <a:chExt cx="7739008" cy="1974238"/>
          </a:xfrm>
        </p:grpSpPr>
        <p:pic>
          <p:nvPicPr>
            <p:cNvPr id="33" name="圖片 3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89" y="4584881"/>
              <a:ext cx="7726450" cy="1974238"/>
            </a:xfrm>
            <a:prstGeom prst="rect">
              <a:avLst/>
            </a:prstGeom>
          </p:spPr>
        </p:pic>
        <p:sp>
          <p:nvSpPr>
            <p:cNvPr id="34" name="Rectangle 11"/>
            <p:cNvSpPr>
              <a:spLocks noChangeArrowheads="1"/>
            </p:cNvSpPr>
            <p:nvPr/>
          </p:nvSpPr>
          <p:spPr bwMode="auto">
            <a:xfrm>
              <a:off x="708031" y="5887903"/>
              <a:ext cx="7709438" cy="478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r>
                <a:rPr kumimoji="0"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對</a:t>
              </a:r>
              <a:r>
                <a:rPr kumimoji="0" lang="zh-TW" altLang="en-US" sz="2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事情看得開</a:t>
              </a:r>
              <a:r>
                <a:rPr kumimoji="0" lang="en-US" altLang="zh-TW" sz="2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kumimoji="0" lang="zh-TW" altLang="en-US" sz="2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透徹</a:t>
              </a:r>
              <a:r>
                <a:rPr kumimoji="0" lang="en-US" altLang="zh-TW" sz="2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)</a:t>
              </a:r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4059983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達觀</a:t>
              </a:r>
              <a:endParaRPr lang="zh-HK" altLang="en-US" sz="4400" b="1" dirty="0"/>
            </a:p>
          </p:txBody>
        </p:sp>
      </p:grpSp>
      <p:sp>
        <p:nvSpPr>
          <p:cNvPr id="18" name="矩形 17"/>
          <p:cNvSpPr/>
          <p:nvPr/>
        </p:nvSpPr>
        <p:spPr>
          <a:xfrm>
            <a:off x="3915409" y="3665242"/>
            <a:ext cx="131318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zh-TW" altLang="en-US" sz="4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達觀</a:t>
            </a: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2016248" y="2046413"/>
            <a:ext cx="5111504" cy="68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kumimoji="0"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達觀的意思是</a:t>
            </a:r>
            <a:r>
              <a:rPr kumimoji="0"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345617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群組 31"/>
          <p:cNvGrpSpPr/>
          <p:nvPr/>
        </p:nvGrpSpPr>
        <p:grpSpPr>
          <a:xfrm>
            <a:off x="309465" y="2680538"/>
            <a:ext cx="4288361" cy="4068069"/>
            <a:chOff x="86740" y="2670028"/>
            <a:chExt cx="4288361" cy="4068069"/>
          </a:xfrm>
        </p:grpSpPr>
        <p:pic>
          <p:nvPicPr>
            <p:cNvPr id="33" name="圖片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34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kern="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失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5" name="Text Box 15"/>
          <p:cNvSpPr txBox="1">
            <a:spLocks noChangeArrowheads="1"/>
          </p:cNvSpPr>
          <p:nvPr/>
        </p:nvSpPr>
        <p:spPr bwMode="auto">
          <a:xfrm>
            <a:off x="2724449" y="3053634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損失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3220796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ea typeface="標楷體" panose="03000509000000000000" pitchFamily="65" charset="-120"/>
              </a:rPr>
              <a:t>失</a:t>
            </a:r>
            <a:r>
              <a:rPr lang="zh-TW" altLang="en-US" sz="2800" dirty="0">
                <a:solidFill>
                  <a:schemeClr val="bg1"/>
                </a:solidFill>
                <a:ea typeface="標楷體" panose="03000509000000000000" pitchFamily="65" charset="-120"/>
              </a:rPr>
              <a:t>掉</a:t>
            </a:r>
          </a:p>
        </p:txBody>
      </p:sp>
      <p:sp>
        <p:nvSpPr>
          <p:cNvPr id="37" name="Text Box 17"/>
          <p:cNvSpPr txBox="1">
            <a:spLocks noChangeArrowheads="1"/>
          </p:cNvSpPr>
          <p:nvPr/>
        </p:nvSpPr>
        <p:spPr bwMode="auto">
          <a:xfrm>
            <a:off x="1857390" y="557391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ea typeface="標楷體" panose="03000509000000000000" pitchFamily="65" charset="-120"/>
              </a:rPr>
              <a:t>失</a:t>
            </a:r>
            <a:r>
              <a:rPr lang="zh-TW" altLang="en-US" sz="2800" dirty="0">
                <a:solidFill>
                  <a:schemeClr val="bg1"/>
                </a:solidFill>
                <a:ea typeface="標楷體" panose="03000509000000000000" pitchFamily="65" charset="-120"/>
              </a:rPr>
              <a:t>落</a:t>
            </a:r>
          </a:p>
        </p:txBody>
      </p:sp>
      <p:sp>
        <p:nvSpPr>
          <p:cNvPr id="38" name="Text Box 18"/>
          <p:cNvSpPr txBox="1">
            <a:spLocks noChangeArrowheads="1"/>
          </p:cNvSpPr>
          <p:nvPr/>
        </p:nvSpPr>
        <p:spPr bwMode="auto">
          <a:xfrm>
            <a:off x="342130" y="4660832"/>
            <a:ext cx="1461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ea typeface="標楷體" panose="03000509000000000000" pitchFamily="65" charset="-120"/>
              </a:rPr>
              <a:t>遺失</a:t>
            </a:r>
            <a:endParaRPr lang="zh-TW" altLang="en-US" sz="2800" dirty="0">
              <a:solidFill>
                <a:schemeClr val="bg1"/>
              </a:solidFill>
              <a:ea typeface="標楷體" panose="03000509000000000000" pitchFamily="65" charset="-120"/>
            </a:endParaRPr>
          </a:p>
        </p:txBody>
      </p:sp>
      <p:sp>
        <p:nvSpPr>
          <p:cNvPr id="39" name="Text Box 19"/>
          <p:cNvSpPr txBox="1">
            <a:spLocks noChangeArrowheads="1"/>
          </p:cNvSpPr>
          <p:nvPr/>
        </p:nvSpPr>
        <p:spPr bwMode="auto">
          <a:xfrm>
            <a:off x="1108008" y="3053634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ea typeface="標楷體" panose="03000509000000000000" pitchFamily="65" charset="-120"/>
              </a:rPr>
              <a:t>失去</a:t>
            </a:r>
            <a:endParaRPr lang="zh-TW" altLang="en-US" sz="2800" dirty="0">
              <a:solidFill>
                <a:schemeClr val="bg1"/>
              </a:solidFill>
              <a:ea typeface="標楷體" panose="03000509000000000000" pitchFamily="65" charset="-120"/>
            </a:endParaRPr>
          </a:p>
        </p:txBody>
      </p:sp>
      <p:grpSp>
        <p:nvGrpSpPr>
          <p:cNvPr id="40" name="群組 39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42" name="矩形 41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失意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3" name="群組 42"/>
          <p:cNvGrpSpPr/>
          <p:nvPr/>
        </p:nvGrpSpPr>
        <p:grpSpPr>
          <a:xfrm>
            <a:off x="955014" y="1418306"/>
            <a:ext cx="2286000" cy="2754806"/>
            <a:chOff x="1390637" y="1394410"/>
            <a:chExt cx="2286000" cy="2754806"/>
          </a:xfrm>
        </p:grpSpPr>
        <p:sp>
          <p:nvSpPr>
            <p:cNvPr id="44" name="橢圓 43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57" name="肘形接點 56"/>
            <p:cNvCxnSpPr>
              <a:stCxn id="44" idx="0"/>
              <a:endCxn id="58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矩形 57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失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0" name="群組 59"/>
          <p:cNvGrpSpPr/>
          <p:nvPr/>
        </p:nvGrpSpPr>
        <p:grpSpPr>
          <a:xfrm>
            <a:off x="4747203" y="2680538"/>
            <a:ext cx="4288361" cy="4068069"/>
            <a:chOff x="4747203" y="2670028"/>
            <a:chExt cx="4288361" cy="4068069"/>
          </a:xfrm>
        </p:grpSpPr>
        <p:pic>
          <p:nvPicPr>
            <p:cNvPr id="61" name="圖片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7203" y="2670028"/>
              <a:ext cx="4288361" cy="4068069"/>
            </a:xfrm>
            <a:prstGeom prst="rect">
              <a:avLst/>
            </a:prstGeom>
          </p:spPr>
        </p:pic>
        <p:sp>
          <p:nvSpPr>
            <p:cNvPr id="62" name="Text Box 14"/>
            <p:cNvSpPr txBox="1">
              <a:spLocks noChangeArrowheads="1"/>
            </p:cNvSpPr>
            <p:nvPr/>
          </p:nvSpPr>
          <p:spPr bwMode="auto">
            <a:xfrm>
              <a:off x="6458789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TW" altLang="en-US" sz="5400" dirty="0" smtClean="0">
                  <a:solidFill>
                    <a:schemeClr val="bg1"/>
                  </a:solidFill>
                  <a:ea typeface="標楷體" panose="03000509000000000000" pitchFamily="65" charset="-120"/>
                </a:rPr>
                <a:t>意</a:t>
              </a:r>
              <a:endParaRPr lang="zh-TW" altLang="en-US" sz="5400" dirty="0">
                <a:solidFill>
                  <a:schemeClr val="bg1"/>
                </a:solidFill>
                <a:ea typeface="標楷體" panose="03000509000000000000" pitchFamily="65" charset="-120"/>
              </a:endParaRPr>
            </a:p>
          </p:txBody>
        </p:sp>
      </p:grpSp>
      <p:sp>
        <p:nvSpPr>
          <p:cNvPr id="63" name="Text Box 15"/>
          <p:cNvSpPr txBox="1">
            <a:spLocks noChangeArrowheads="1"/>
          </p:cNvSpPr>
          <p:nvPr/>
        </p:nvSpPr>
        <p:spPr bwMode="auto">
          <a:xfrm>
            <a:off x="7172912" y="3057319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ea typeface="標楷體" panose="03000509000000000000" pitchFamily="65" charset="-120"/>
              </a:rPr>
              <a:t>意見</a:t>
            </a:r>
            <a:endParaRPr lang="zh-TW" altLang="en-US" sz="2800" dirty="0">
              <a:solidFill>
                <a:schemeClr val="bg1"/>
              </a:solidFill>
              <a:ea typeface="標楷體" panose="03000509000000000000" pitchFamily="65" charset="-120"/>
            </a:endParaRPr>
          </a:p>
        </p:txBody>
      </p:sp>
      <p:sp>
        <p:nvSpPr>
          <p:cNvPr id="64" name="Text Box 16"/>
          <p:cNvSpPr txBox="1">
            <a:spLocks noChangeArrowheads="1"/>
          </p:cNvSpPr>
          <p:nvPr/>
        </p:nvSpPr>
        <p:spPr bwMode="auto">
          <a:xfrm>
            <a:off x="7632543" y="4679981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心意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5" name="Text Box 17"/>
          <p:cNvSpPr txBox="1">
            <a:spLocks noChangeArrowheads="1"/>
          </p:cNvSpPr>
          <p:nvPr/>
        </p:nvSpPr>
        <p:spPr bwMode="auto">
          <a:xfrm>
            <a:off x="6295128" y="557391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意願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6" name="Text Box 18"/>
          <p:cNvSpPr txBox="1">
            <a:spLocks noChangeArrowheads="1"/>
          </p:cNvSpPr>
          <p:nvPr/>
        </p:nvSpPr>
        <p:spPr bwMode="auto">
          <a:xfrm>
            <a:off x="5000254" y="4649543"/>
            <a:ext cx="11079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意念</a:t>
            </a:r>
            <a:endParaRPr lang="zh-TW" altLang="en-US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5554212" y="3057319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ea typeface="標楷體" panose="03000509000000000000" pitchFamily="65" charset="-120"/>
              </a:rPr>
              <a:t>意思</a:t>
            </a:r>
            <a:endParaRPr lang="zh-TW" altLang="en-US" sz="2800" dirty="0">
              <a:solidFill>
                <a:schemeClr val="bg1"/>
              </a:solidFill>
              <a:ea typeface="標楷體" panose="03000509000000000000" pitchFamily="65" charset="-120"/>
            </a:endParaRPr>
          </a:p>
        </p:txBody>
      </p:sp>
      <p:grpSp>
        <p:nvGrpSpPr>
          <p:cNvPr id="68" name="群組 67"/>
          <p:cNvGrpSpPr/>
          <p:nvPr/>
        </p:nvGrpSpPr>
        <p:grpSpPr>
          <a:xfrm>
            <a:off x="5401056" y="1418306"/>
            <a:ext cx="2286000" cy="2754806"/>
            <a:chOff x="1390637" y="1394410"/>
            <a:chExt cx="2286000" cy="2754806"/>
          </a:xfrm>
        </p:grpSpPr>
        <p:sp>
          <p:nvSpPr>
            <p:cNvPr id="69" name="橢圓 68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70" name="肘形接點 69"/>
            <p:cNvCxnSpPr>
              <a:stCxn id="69" idx="0"/>
              <a:endCxn id="71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矩形 70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意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4233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63" grpId="0"/>
      <p:bldP spid="64" grpId="0"/>
      <p:bldP spid="65" grpId="0"/>
      <p:bldP spid="66" grpId="0"/>
      <p:bldP spid="6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1" y="1914755"/>
            <a:ext cx="7726450" cy="2853672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4059983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失意</a:t>
              </a:r>
              <a:endParaRPr lang="zh-HK" altLang="en-US" sz="4400" b="1" dirty="0"/>
            </a:p>
          </p:txBody>
        </p:sp>
      </p:grp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2016248" y="2046413"/>
            <a:ext cx="5111504" cy="68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kumimoji="0"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失意的意思是</a:t>
            </a:r>
            <a:r>
              <a:rPr kumimoji="0"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</a:p>
        </p:txBody>
      </p:sp>
      <p:grpSp>
        <p:nvGrpSpPr>
          <p:cNvPr id="18" name="群組 17"/>
          <p:cNvGrpSpPr/>
          <p:nvPr/>
        </p:nvGrpSpPr>
        <p:grpSpPr>
          <a:xfrm>
            <a:off x="4567320" y="3159192"/>
            <a:ext cx="3822843" cy="1528764"/>
            <a:chOff x="4577830" y="3159192"/>
            <a:chExt cx="3822843" cy="1528764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7830" y="3404701"/>
              <a:ext cx="3822843" cy="1283255"/>
            </a:xfrm>
            <a:prstGeom prst="rect">
              <a:avLst/>
            </a:prstGeom>
          </p:spPr>
        </p:pic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>
              <a:off x="5845650" y="3159192"/>
              <a:ext cx="2367510" cy="46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endParaRPr kumimoji="0" lang="en-US" altLang="zh-TW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r>
                <a:rPr kumimoji="0" lang="zh-TW" altLang="en-US" sz="2400" dirty="0" smtClean="0">
                  <a:latin typeface="新細明體" panose="02020500000000000000" pitchFamily="18" charset="-120"/>
                </a:rPr>
                <a:t>「</a:t>
              </a:r>
              <a:r>
                <a:rPr kumimoji="0"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意</a:t>
              </a:r>
              <a:r>
                <a:rPr kumimoji="0" lang="zh-TW" altLang="en-US" sz="2400" dirty="0" smtClean="0">
                  <a:latin typeface="新細明體" panose="02020500000000000000" pitchFamily="18" charset="-120"/>
                </a:rPr>
                <a:t>」</a:t>
              </a:r>
              <a:r>
                <a:rPr kumimoji="0" lang="zh-TW" altLang="en-US" sz="2400" dirty="0" smtClean="0">
                  <a:latin typeface="新細明體" panose="02020500000000000000" pitchFamily="18" charset="-120"/>
                  <a:sym typeface="Wingdings" panose="05000000000000000000" pitchFamily="2" charset="2"/>
                </a:rPr>
                <a:t></a:t>
              </a:r>
              <a:endParaRPr kumimoji="0" lang="en-US" altLang="zh-TW" sz="2400" dirty="0">
                <a:latin typeface="新細明體" panose="02020500000000000000" pitchFamily="18" charset="-120"/>
                <a:sym typeface="Wingdings" panose="05000000000000000000" pitchFamily="2" charset="2"/>
              </a:endParaRPr>
            </a:p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r>
                <a:rPr kumimoji="0"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意見</a:t>
              </a:r>
              <a:r>
                <a:rPr kumimoji="0" lang="en-US" altLang="zh-TW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/</a:t>
              </a:r>
              <a:r>
                <a:rPr kumimoji="0"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心意</a:t>
              </a:r>
              <a:endParaRPr kumimoji="0"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749157" y="3404701"/>
            <a:ext cx="3822843" cy="1283255"/>
            <a:chOff x="749157" y="3404701"/>
            <a:chExt cx="3822843" cy="1283255"/>
          </a:xfrm>
        </p:grpSpPr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157" y="3404701"/>
              <a:ext cx="3822843" cy="1283255"/>
            </a:xfrm>
            <a:prstGeom prst="rect">
              <a:avLst/>
            </a:prstGeom>
          </p:spPr>
        </p:pic>
        <p:grpSp>
          <p:nvGrpSpPr>
            <p:cNvPr id="26" name="群組 25"/>
            <p:cNvGrpSpPr/>
            <p:nvPr/>
          </p:nvGrpSpPr>
          <p:grpSpPr>
            <a:xfrm>
              <a:off x="749157" y="3610000"/>
              <a:ext cx="2261706" cy="974881"/>
              <a:chOff x="749157" y="3698492"/>
              <a:chExt cx="2261706" cy="974881"/>
            </a:xfrm>
          </p:grpSpPr>
          <p:sp>
            <p:nvSpPr>
              <p:cNvPr id="27" name="Rectangle 7"/>
              <p:cNvSpPr>
                <a:spLocks noChangeArrowheads="1"/>
              </p:cNvSpPr>
              <p:nvPr/>
            </p:nvSpPr>
            <p:spPr bwMode="auto">
              <a:xfrm>
                <a:off x="1531669" y="4230567"/>
                <a:ext cx="874726" cy="4428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Rectangle 10"/>
              <p:cNvSpPr>
                <a:spLocks noChangeArrowheads="1"/>
              </p:cNvSpPr>
              <p:nvPr/>
            </p:nvSpPr>
            <p:spPr bwMode="auto">
              <a:xfrm>
                <a:off x="749157" y="3698492"/>
                <a:ext cx="2261706" cy="4598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r>
                  <a:rPr kumimoji="0" lang="zh-TW" altLang="en-US" sz="2400" dirty="0" smtClean="0">
                    <a:latin typeface="新細明體" panose="02020500000000000000" pitchFamily="18" charset="-120"/>
                  </a:rPr>
                  <a:t>「</a:t>
                </a:r>
                <a:r>
                  <a:rPr lang="zh-TW" altLang="en-US" sz="24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失</a:t>
                </a:r>
                <a:r>
                  <a:rPr kumimoji="0" lang="zh-TW" altLang="en-US" sz="2400" dirty="0" smtClean="0">
                    <a:latin typeface="新細明體" panose="02020500000000000000" pitchFamily="18" charset="-120"/>
                  </a:rPr>
                  <a:t>」</a:t>
                </a:r>
                <a:r>
                  <a:rPr kumimoji="0" lang="zh-TW" altLang="en-US" sz="2400" dirty="0" smtClean="0">
                    <a:latin typeface="新細明體" panose="02020500000000000000" pitchFamily="18" charset="-120"/>
                    <a:sym typeface="Wingdings" panose="05000000000000000000" pitchFamily="2" charset="2"/>
                  </a:rPr>
                  <a:t></a:t>
                </a:r>
                <a:endParaRPr kumimoji="0" lang="en-US" altLang="zh-TW" sz="2400" dirty="0" smtClean="0">
                  <a:latin typeface="新細明體" panose="02020500000000000000" pitchFamily="18" charset="-120"/>
                  <a:sym typeface="Wingdings" panose="05000000000000000000" pitchFamily="2" charset="2"/>
                </a:endParaRPr>
              </a:p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r>
                  <a:rPr kumimoji="0" lang="zh-HK" altLang="en-US" sz="2400" dirty="0" smtClean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失</a:t>
                </a:r>
                <a:r>
                  <a:rPr kumimoji="0" lang="zh-TW" altLang="en-US" sz="2400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掉</a:t>
                </a:r>
                <a:r>
                  <a:rPr kumimoji="0" lang="en-US" altLang="zh-TW" sz="2400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/</a:t>
                </a:r>
                <a:r>
                  <a:rPr kumimoji="0" lang="zh-TW" altLang="en-US" sz="2400" dirty="0" smtClean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遺失</a:t>
                </a:r>
                <a:endParaRPr kumimoji="0"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</p:grpSp>
      <p:grpSp>
        <p:nvGrpSpPr>
          <p:cNvPr id="29" name="群組 28"/>
          <p:cNvGrpSpPr/>
          <p:nvPr/>
        </p:nvGrpSpPr>
        <p:grpSpPr>
          <a:xfrm>
            <a:off x="680725" y="4584881"/>
            <a:ext cx="7739008" cy="1974238"/>
            <a:chOff x="708031" y="4584881"/>
            <a:chExt cx="7739008" cy="1974238"/>
          </a:xfrm>
        </p:grpSpPr>
        <p:pic>
          <p:nvPicPr>
            <p:cNvPr id="30" name="圖片 2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89" y="4584881"/>
              <a:ext cx="7726450" cy="1974238"/>
            </a:xfrm>
            <a:prstGeom prst="rect">
              <a:avLst/>
            </a:prstGeom>
          </p:spPr>
        </p:pic>
        <p:sp>
          <p:nvSpPr>
            <p:cNvPr id="31" name="Rectangle 11"/>
            <p:cNvSpPr>
              <a:spLocks noChangeArrowheads="1"/>
            </p:cNvSpPr>
            <p:nvPr/>
          </p:nvSpPr>
          <p:spPr bwMode="auto">
            <a:xfrm>
              <a:off x="708031" y="5868136"/>
              <a:ext cx="7739008" cy="478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r>
                <a:rPr kumimoji="0"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不如意</a:t>
              </a:r>
              <a:r>
                <a:rPr kumimoji="0" lang="en-US" altLang="zh-TW" sz="2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/</a:t>
              </a:r>
              <a:r>
                <a:rPr kumimoji="0" lang="zh-TW" altLang="en-US" sz="2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不得意</a:t>
              </a:r>
              <a:endParaRPr kumimoji="0" lang="en-US" altLang="zh-TW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3915409" y="3665242"/>
            <a:ext cx="131318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zh-TW" altLang="en-US" sz="4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失意</a:t>
            </a:r>
          </a:p>
        </p:txBody>
      </p:sp>
    </p:spTree>
    <p:extLst>
      <p:ext uri="{BB962C8B-B14F-4D97-AF65-F5344CB8AC3E}">
        <p14:creationId xmlns:p14="http://schemas.microsoft.com/office/powerpoint/2010/main" val="325387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903" y="555061"/>
            <a:ext cx="4547240" cy="591872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914355" y="2697702"/>
            <a:ext cx="12618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近義詞</a:t>
            </a:r>
            <a:endParaRPr lang="zh-HK" altLang="en-US" sz="28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12757" y="2697702"/>
            <a:ext cx="12618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sz="28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反義詞</a:t>
            </a:r>
            <a:endParaRPr lang="zh-HK" altLang="en-US" sz="28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6343745" y="555061"/>
            <a:ext cx="2229404" cy="2229404"/>
            <a:chOff x="5991922" y="940011"/>
            <a:chExt cx="2229404" cy="2229404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5991922" y="940011"/>
              <a:ext cx="2229404" cy="2229404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5991922" y="1546881"/>
              <a:ext cx="221537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TW" altLang="en-US" sz="2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你認識「失意」</a:t>
              </a:r>
              <a:r>
                <a:rPr lang="zh-TW" altLang="en-US" sz="20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endParaRPr lang="en-US" altLang="zh-TW" sz="20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defRPr/>
              </a:pPr>
              <a:r>
                <a:rPr lang="zh-TW" altLang="en-US" sz="20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同</a:t>
              </a:r>
              <a:r>
                <a:rPr lang="en-US" altLang="zh-TW" sz="2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/</a:t>
              </a:r>
              <a:r>
                <a:rPr lang="zh-TW" altLang="en-US" sz="2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近義詞</a:t>
              </a:r>
              <a:endPara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defRPr/>
              </a:pPr>
              <a:r>
                <a:rPr lang="zh-TW" altLang="en-US" sz="2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和反義詞嗎？</a:t>
              </a:r>
            </a:p>
          </p:txBody>
        </p:sp>
      </p:grpSp>
      <p:sp>
        <p:nvSpPr>
          <p:cNvPr id="7" name="矩形 6"/>
          <p:cNvSpPr/>
          <p:nvPr/>
        </p:nvSpPr>
        <p:spPr>
          <a:xfrm>
            <a:off x="3312454" y="616846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Symbol" panose="05050102010706020507" pitchFamily="18" charset="2"/>
              <a:buNone/>
            </a:pPr>
            <a:r>
              <a:rPr lang="zh-TW" altLang="en-US" sz="36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失意</a:t>
            </a:r>
          </a:p>
        </p:txBody>
      </p:sp>
      <p:sp>
        <p:nvSpPr>
          <p:cNvPr id="8" name="矩形 7"/>
          <p:cNvSpPr/>
          <p:nvPr/>
        </p:nvSpPr>
        <p:spPr>
          <a:xfrm>
            <a:off x="1991299" y="3744686"/>
            <a:ext cx="11079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不如意</a:t>
            </a:r>
            <a:endParaRPr lang="zh-HK" altLang="en-US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991298" y="4472447"/>
            <a:ext cx="11079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不得意</a:t>
            </a:r>
            <a:endParaRPr lang="en-US" altLang="zh-TW" sz="2400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5185" y="521008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失望</a:t>
            </a:r>
            <a:endParaRPr lang="zh-HK" altLang="en-US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45184" y="5937843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失落</a:t>
            </a:r>
            <a:endParaRPr lang="zh-HK" altLang="en-US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843592" y="3744686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sz="24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如意</a:t>
            </a:r>
            <a:endParaRPr lang="zh-HK" altLang="en-US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43591" y="4472447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sz="2400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得意</a:t>
            </a:r>
            <a:endParaRPr lang="en-US" altLang="zh-TW" sz="2400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0240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build="p"/>
      <p:bldP spid="9" grpId="0" build="p"/>
      <p:bldP spid="10" grpId="0" build="p"/>
      <p:bldP spid="11" grpId="0" build="p"/>
      <p:bldP spid="12" grpId="0" build="p"/>
      <p:bldP spid="1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 txBox="1">
            <a:spLocks/>
          </p:cNvSpPr>
          <p:nvPr/>
        </p:nvSpPr>
        <p:spPr>
          <a:xfrm>
            <a:off x="2897489" y="3006707"/>
            <a:ext cx="3349022" cy="8418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段</a:t>
            </a:r>
            <a:endParaRPr lang="zh-HK" altLang="en-US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9546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4059983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契約</a:t>
              </a:r>
              <a:endParaRPr lang="zh-HK" altLang="en-US" sz="4400" b="1" dirty="0"/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87809" y="1791615"/>
            <a:ext cx="4949559" cy="1454960"/>
            <a:chOff x="187809" y="1791615"/>
            <a:chExt cx="4949559" cy="1454960"/>
          </a:xfrm>
        </p:grpSpPr>
        <p:sp>
          <p:nvSpPr>
            <p:cNvPr id="12" name="Rectangle 3"/>
            <p:cNvSpPr txBox="1">
              <a:spLocks noChangeArrowheads="1"/>
            </p:cNvSpPr>
            <p:nvPr/>
          </p:nvSpPr>
          <p:spPr>
            <a:xfrm>
              <a:off x="187809" y="2741050"/>
              <a:ext cx="4949559" cy="505525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09600" indent="-609600">
                <a:buNone/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1.</a:t>
              </a:r>
              <a:r>
                <a:rPr lang="en-US" altLang="zh-TW" sz="2400" dirty="0" smtClean="0">
                  <a:solidFill>
                    <a:schemeClr val="accent6">
                      <a:lumMod val="50000"/>
                    </a:schemeClr>
                  </a:solidFill>
                  <a:ea typeface="標楷體" panose="03000509000000000000" pitchFamily="65" charset="-120"/>
                </a:rPr>
                <a:t>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b="1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契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字</a:t>
              </a:r>
              <a:r>
                <a:rPr lang="zh-TW" altLang="en-US" sz="2400" dirty="0" smtClean="0">
                  <a:ea typeface="標楷體" panose="03000509000000000000" pitchFamily="65" charset="-120"/>
                </a:rPr>
                <a:t>的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形旁是甚麼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187809" y="1791615"/>
              <a:ext cx="1397151" cy="826122"/>
              <a:chOff x="778241" y="1784736"/>
              <a:chExt cx="2105635" cy="1245042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15" name="矩形 14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sp>
        <p:nvSpPr>
          <p:cNvPr id="16" name="矩形 15"/>
          <p:cNvSpPr/>
          <p:nvPr/>
        </p:nvSpPr>
        <p:spPr>
          <a:xfrm>
            <a:off x="187809" y="3169140"/>
            <a:ext cx="42766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dirty="0" smtClean="0">
                <a:ea typeface="標楷體" panose="03000509000000000000" pitchFamily="65" charset="-120"/>
              </a:rPr>
              <a:t>2.  </a:t>
            </a:r>
            <a:r>
              <a:rPr lang="zh-TW" altLang="en-US" sz="2400" dirty="0" smtClean="0">
                <a:ea typeface="標楷體" panose="03000509000000000000" pitchFamily="65" charset="-120"/>
              </a:rPr>
              <a:t>從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契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字與甚麼有關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7" name="群組 16"/>
          <p:cNvGrpSpPr/>
          <p:nvPr/>
        </p:nvGrpSpPr>
        <p:grpSpPr>
          <a:xfrm>
            <a:off x="3990723" y="2678896"/>
            <a:ext cx="1185545" cy="524013"/>
            <a:chOff x="1216468" y="2721411"/>
            <a:chExt cx="1548581" cy="591527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1370634" y="2721411"/>
              <a:ext cx="1045262" cy="5211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rgbClr val="FF0000"/>
                  </a:solidFill>
                  <a:ea typeface="標楷體" panose="03000509000000000000" pitchFamily="65" charset="-120"/>
                </a:rPr>
                <a:t>大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117361" y="3797474"/>
            <a:ext cx="4594038" cy="2121596"/>
            <a:chOff x="1483359" y="4397716"/>
            <a:chExt cx="8193906" cy="879508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5325" y="4397716"/>
              <a:ext cx="7471940" cy="879508"/>
            </a:xfrm>
            <a:prstGeom prst="rect">
              <a:avLst/>
            </a:prstGeom>
          </p:spPr>
        </p:pic>
        <p:grpSp>
          <p:nvGrpSpPr>
            <p:cNvPr id="22" name="群組 21"/>
            <p:cNvGrpSpPr/>
            <p:nvPr/>
          </p:nvGrpSpPr>
          <p:grpSpPr>
            <a:xfrm>
              <a:off x="1483359" y="4561902"/>
              <a:ext cx="7453760" cy="459202"/>
              <a:chOff x="1886005" y="3343145"/>
              <a:chExt cx="7002570" cy="459202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3259615" y="3343145"/>
                <a:ext cx="5628960" cy="4592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28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「契」字的形旁是「大」，即很重要的意思</a:t>
                </a:r>
                <a:r>
                  <a:rPr lang="zh-TW" altLang="en-US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。</a:t>
                </a:r>
                <a:endPara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  <p:pic>
            <p:nvPicPr>
              <p:cNvPr id="24" name="圖片 23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86005" y="3516198"/>
                <a:ext cx="1209362" cy="220373"/>
              </a:xfrm>
              <a:prstGeom prst="rect">
                <a:avLst/>
              </a:prstGeom>
            </p:spPr>
          </p:pic>
        </p:grpSp>
      </p:grpSp>
      <p:pic>
        <p:nvPicPr>
          <p:cNvPr id="43" name="圖片 4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976" y="1527782"/>
            <a:ext cx="1493583" cy="1493583"/>
          </a:xfrm>
          <a:prstGeom prst="rect">
            <a:avLst/>
          </a:prstGeom>
        </p:spPr>
      </p:pic>
      <p:grpSp>
        <p:nvGrpSpPr>
          <p:cNvPr id="45" name="群組 44"/>
          <p:cNvGrpSpPr/>
          <p:nvPr/>
        </p:nvGrpSpPr>
        <p:grpSpPr>
          <a:xfrm>
            <a:off x="1593920" y="1480627"/>
            <a:ext cx="1322594" cy="1208635"/>
            <a:chOff x="813451" y="-1974099"/>
            <a:chExt cx="1621722" cy="1647453"/>
          </a:xfrm>
        </p:grpSpPr>
        <p:pic>
          <p:nvPicPr>
            <p:cNvPr id="46" name="圖片 4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451" y="-1974099"/>
              <a:ext cx="1621722" cy="1621722"/>
            </a:xfrm>
            <a:prstGeom prst="rect">
              <a:avLst/>
            </a:prstGeom>
          </p:spPr>
        </p:pic>
        <p:sp>
          <p:nvSpPr>
            <p:cNvPr id="47" name="矩形 46"/>
            <p:cNvSpPr/>
            <p:nvPr/>
          </p:nvSpPr>
          <p:spPr>
            <a:xfrm>
              <a:off x="879447" y="-1794969"/>
              <a:ext cx="1555726" cy="1468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TW" altLang="en-US" sz="16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請描述一下這圖像及試猜測這個字的意思。</a:t>
              </a:r>
              <a:endParaRPr lang="en-US" altLang="zh-TW" sz="16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8" name="群組 47"/>
          <p:cNvGrpSpPr/>
          <p:nvPr/>
        </p:nvGrpSpPr>
        <p:grpSpPr>
          <a:xfrm>
            <a:off x="0" y="5699760"/>
            <a:ext cx="9065794" cy="1158240"/>
            <a:chOff x="1237542" y="5835538"/>
            <a:chExt cx="9065794" cy="1158240"/>
          </a:xfrm>
        </p:grpSpPr>
        <p:grpSp>
          <p:nvGrpSpPr>
            <p:cNvPr id="49" name="群組 48"/>
            <p:cNvGrpSpPr/>
            <p:nvPr/>
          </p:nvGrpSpPr>
          <p:grpSpPr>
            <a:xfrm>
              <a:off x="5139030" y="5835538"/>
              <a:ext cx="5164306" cy="1158240"/>
              <a:chOff x="778828" y="5440265"/>
              <a:chExt cx="5164306" cy="1158240"/>
            </a:xfrm>
          </p:grpSpPr>
          <p:pic>
            <p:nvPicPr>
              <p:cNvPr id="52" name="圖片 51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828" y="5440265"/>
                <a:ext cx="5164306" cy="1158240"/>
              </a:xfrm>
              <a:prstGeom prst="rect">
                <a:avLst/>
              </a:prstGeom>
            </p:spPr>
          </p:pic>
          <p:sp>
            <p:nvSpPr>
              <p:cNvPr id="53" name="矩形 52"/>
              <p:cNvSpPr/>
              <p:nvPr/>
            </p:nvSpPr>
            <p:spPr>
              <a:xfrm>
                <a:off x="778828" y="5650642"/>
                <a:ext cx="428835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TW" altLang="en-US" sz="32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以文字表達的重要合約</a:t>
                </a:r>
                <a:endPara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50" name="矩形 49"/>
            <p:cNvSpPr/>
            <p:nvPr/>
          </p:nvSpPr>
          <p:spPr>
            <a:xfrm>
              <a:off x="1237542" y="6045915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契約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pic>
          <p:nvPicPr>
            <p:cNvPr id="51" name="圖片 5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27554" y="6306387"/>
              <a:ext cx="578710" cy="216542"/>
            </a:xfrm>
            <a:prstGeom prst="rect">
              <a:avLst/>
            </a:prstGeom>
          </p:spPr>
        </p:pic>
      </p:grpSp>
      <p:grpSp>
        <p:nvGrpSpPr>
          <p:cNvPr id="29" name="群組 28"/>
          <p:cNvGrpSpPr/>
          <p:nvPr/>
        </p:nvGrpSpPr>
        <p:grpSpPr>
          <a:xfrm>
            <a:off x="4944160" y="2448481"/>
            <a:ext cx="3888873" cy="3620628"/>
            <a:chOff x="86740" y="2670028"/>
            <a:chExt cx="4288361" cy="4068069"/>
          </a:xfrm>
        </p:grpSpPr>
        <p:pic>
          <p:nvPicPr>
            <p:cNvPr id="30" name="圖片 2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1716424" y="3901157"/>
              <a:ext cx="1021617" cy="1141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TW" altLang="en-US" sz="6000" dirty="0">
                  <a:solidFill>
                    <a:schemeClr val="bg1"/>
                  </a:solidFill>
                  <a:ea typeface="標楷體" panose="03000509000000000000" pitchFamily="65" charset="-120"/>
                </a:rPr>
                <a:t>約</a:t>
              </a:r>
            </a:p>
          </p:txBody>
        </p:sp>
      </p:grpSp>
      <p:sp>
        <p:nvSpPr>
          <p:cNvPr id="32" name="Text Box 19"/>
          <p:cNvSpPr txBox="1">
            <a:spLocks noChangeArrowheads="1"/>
          </p:cNvSpPr>
          <p:nvPr/>
        </p:nvSpPr>
        <p:spPr bwMode="auto">
          <a:xfrm>
            <a:off x="7061192" y="2723355"/>
            <a:ext cx="11922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合約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33" name="群組 32"/>
          <p:cNvGrpSpPr/>
          <p:nvPr/>
        </p:nvGrpSpPr>
        <p:grpSpPr>
          <a:xfrm>
            <a:off x="5652167" y="1695504"/>
            <a:ext cx="2075904" cy="1949569"/>
            <a:chOff x="4550257" y="3421215"/>
            <a:chExt cx="2272270" cy="1660543"/>
          </a:xfrm>
        </p:grpSpPr>
        <p:sp>
          <p:nvSpPr>
            <p:cNvPr id="34" name="橢圓 33"/>
            <p:cNvSpPr/>
            <p:nvPr/>
          </p:nvSpPr>
          <p:spPr>
            <a:xfrm>
              <a:off x="5544829" y="4914607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35" name="肘形接點 34"/>
            <p:cNvCxnSpPr/>
            <p:nvPr/>
          </p:nvCxnSpPr>
          <p:spPr>
            <a:xfrm rot="16200000" flipV="1">
              <a:off x="5054303" y="4364015"/>
              <a:ext cx="829222" cy="318992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5"/>
            <p:cNvSpPr/>
            <p:nvPr/>
          </p:nvSpPr>
          <p:spPr>
            <a:xfrm>
              <a:off x="4579293" y="3421215"/>
              <a:ext cx="2165774" cy="656106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550257" y="3512051"/>
              <a:ext cx="2272270" cy="5505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dirty="0">
                  <a:solidFill>
                    <a:srgbClr val="FF0000"/>
                  </a:solidFill>
                  <a:ea typeface="標楷體" panose="03000509000000000000" pitchFamily="65" charset="-120"/>
                </a:rPr>
                <a:t>約</a:t>
              </a:r>
              <a:r>
                <a:rPr lang="zh-TW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8" name="Text Box 19"/>
          <p:cNvSpPr txBox="1">
            <a:spLocks noChangeArrowheads="1"/>
          </p:cNvSpPr>
          <p:nvPr/>
        </p:nvSpPr>
        <p:spPr bwMode="auto">
          <a:xfrm>
            <a:off x="7484708" y="4214582"/>
            <a:ext cx="11922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約</a:t>
            </a: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束</a:t>
            </a:r>
          </a:p>
        </p:txBody>
      </p:sp>
      <p:sp>
        <p:nvSpPr>
          <p:cNvPr id="39" name="Text Box 19"/>
          <p:cNvSpPr txBox="1">
            <a:spLocks noChangeArrowheads="1"/>
          </p:cNvSpPr>
          <p:nvPr/>
        </p:nvSpPr>
        <p:spPr bwMode="auto">
          <a:xfrm>
            <a:off x="6292483" y="5039634"/>
            <a:ext cx="11922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約定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0" name="Text Box 19"/>
          <p:cNvSpPr txBox="1">
            <a:spLocks noChangeArrowheads="1"/>
          </p:cNvSpPr>
          <p:nvPr/>
        </p:nvSpPr>
        <p:spPr bwMode="auto">
          <a:xfrm>
            <a:off x="5137368" y="4110201"/>
            <a:ext cx="11922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毀約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1" name="Text Box 19"/>
          <p:cNvSpPr txBox="1">
            <a:spLocks noChangeArrowheads="1"/>
          </p:cNvSpPr>
          <p:nvPr/>
        </p:nvSpPr>
        <p:spPr bwMode="auto">
          <a:xfrm>
            <a:off x="5521271" y="2768477"/>
            <a:ext cx="11922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約會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1480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2" grpId="0"/>
      <p:bldP spid="38" grpId="0"/>
      <p:bldP spid="39" grpId="0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群組 18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4059983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排解</a:t>
              </a:r>
              <a:endParaRPr lang="zh-HK" altLang="en-US" sz="4400" b="1" dirty="0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60269" y="2250455"/>
            <a:ext cx="4247535" cy="4068496"/>
            <a:chOff x="86740" y="2670028"/>
            <a:chExt cx="4288361" cy="4068069"/>
          </a:xfrm>
        </p:grpSpPr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30" name="Text Box 14"/>
            <p:cNvSpPr txBox="1">
              <a:spLocks noChangeArrowheads="1"/>
            </p:cNvSpPr>
            <p:nvPr/>
          </p:nvSpPr>
          <p:spPr bwMode="auto">
            <a:xfrm>
              <a:off x="1809070" y="3901157"/>
              <a:ext cx="865188" cy="825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TW" altLang="en-US" sz="7200" dirty="0">
                  <a:solidFill>
                    <a:schemeClr val="bg1"/>
                  </a:solidFill>
                  <a:ea typeface="標楷體" panose="03000509000000000000" pitchFamily="65" charset="-120"/>
                </a:rPr>
                <a:t>排</a:t>
              </a:r>
            </a:p>
          </p:txBody>
        </p:sp>
      </p:grpSp>
      <p:sp>
        <p:nvSpPr>
          <p:cNvPr id="32" name="Text Box 15"/>
          <p:cNvSpPr txBox="1">
            <a:spLocks noChangeArrowheads="1"/>
          </p:cNvSpPr>
          <p:nvPr/>
        </p:nvSpPr>
        <p:spPr bwMode="auto">
          <a:xfrm>
            <a:off x="2256880" y="2608128"/>
            <a:ext cx="12456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HK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排</a:t>
            </a: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隊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3" name="Text Box 16"/>
          <p:cNvSpPr txBox="1">
            <a:spLocks noChangeArrowheads="1"/>
          </p:cNvSpPr>
          <p:nvPr/>
        </p:nvSpPr>
        <p:spPr bwMode="auto">
          <a:xfrm>
            <a:off x="2510334" y="4173360"/>
            <a:ext cx="17836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安排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1240208" y="5254183"/>
            <a:ext cx="17036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編排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-15295" y="4212508"/>
            <a:ext cx="16859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排除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750391" y="2536916"/>
            <a:ext cx="119222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0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一排排</a:t>
            </a:r>
            <a:endParaRPr lang="en-US" altLang="zh-TW" sz="2000" dirty="0" smtClean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50000"/>
              </a:spcBef>
            </a:pPr>
            <a:r>
              <a:rPr lang="en-US" altLang="zh-TW" sz="20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量詞</a:t>
            </a:r>
            <a:r>
              <a: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37" name="群組 36"/>
          <p:cNvGrpSpPr/>
          <p:nvPr/>
        </p:nvGrpSpPr>
        <p:grpSpPr>
          <a:xfrm>
            <a:off x="1094784" y="1667915"/>
            <a:ext cx="2114964" cy="1949569"/>
            <a:chOff x="4579293" y="3421215"/>
            <a:chExt cx="2315025" cy="1660543"/>
          </a:xfrm>
        </p:grpSpPr>
        <p:sp>
          <p:nvSpPr>
            <p:cNvPr id="38" name="橢圓 37"/>
            <p:cNvSpPr/>
            <p:nvPr/>
          </p:nvSpPr>
          <p:spPr>
            <a:xfrm>
              <a:off x="5544829" y="4914607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39" name="肘形接點 38"/>
            <p:cNvCxnSpPr/>
            <p:nvPr/>
          </p:nvCxnSpPr>
          <p:spPr>
            <a:xfrm rot="16200000" flipV="1">
              <a:off x="5054303" y="4364015"/>
              <a:ext cx="829222" cy="318992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/>
            <p:cNvSpPr/>
            <p:nvPr/>
          </p:nvSpPr>
          <p:spPr>
            <a:xfrm>
              <a:off x="4579293" y="3421215"/>
              <a:ext cx="2165774" cy="656106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4622048" y="3510381"/>
              <a:ext cx="2272270" cy="5505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dirty="0">
                  <a:solidFill>
                    <a:srgbClr val="FF0000"/>
                  </a:solidFill>
                  <a:ea typeface="標楷體" panose="03000509000000000000" pitchFamily="65" charset="-120"/>
                </a:rPr>
                <a:t>排</a:t>
              </a:r>
              <a:r>
                <a:rPr lang="zh-TW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2" name="群組 41"/>
          <p:cNvGrpSpPr/>
          <p:nvPr/>
        </p:nvGrpSpPr>
        <p:grpSpPr>
          <a:xfrm>
            <a:off x="4518482" y="2272885"/>
            <a:ext cx="4247535" cy="4068496"/>
            <a:chOff x="86740" y="2670028"/>
            <a:chExt cx="4288361" cy="4068069"/>
          </a:xfrm>
        </p:grpSpPr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44" name="Text Box 14"/>
            <p:cNvSpPr txBox="1">
              <a:spLocks noChangeArrowheads="1"/>
            </p:cNvSpPr>
            <p:nvPr/>
          </p:nvSpPr>
          <p:spPr bwMode="auto">
            <a:xfrm>
              <a:off x="1809070" y="3901157"/>
              <a:ext cx="865188" cy="1200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TW" altLang="en-US" sz="7200" dirty="0" smtClean="0">
                  <a:solidFill>
                    <a:schemeClr val="bg1"/>
                  </a:solidFill>
                  <a:ea typeface="標楷體" panose="03000509000000000000" pitchFamily="65" charset="-120"/>
                </a:rPr>
                <a:t>解</a:t>
              </a:r>
              <a:endParaRPr lang="zh-TW" altLang="en-US" sz="7200" dirty="0">
                <a:solidFill>
                  <a:schemeClr val="bg1"/>
                </a:solidFill>
                <a:ea typeface="標楷體" panose="03000509000000000000" pitchFamily="65" charset="-120"/>
              </a:endParaRPr>
            </a:p>
          </p:txBody>
        </p:sp>
      </p:grpSp>
      <p:sp>
        <p:nvSpPr>
          <p:cNvPr id="45" name="Text Box 15"/>
          <p:cNvSpPr txBox="1">
            <a:spLocks noChangeArrowheads="1"/>
          </p:cNvSpPr>
          <p:nvPr/>
        </p:nvSpPr>
        <p:spPr bwMode="auto">
          <a:xfrm>
            <a:off x="6814053" y="2727053"/>
            <a:ext cx="12456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解決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6" name="Text Box 15"/>
          <p:cNvSpPr txBox="1">
            <a:spLocks noChangeArrowheads="1"/>
          </p:cNvSpPr>
          <p:nvPr/>
        </p:nvSpPr>
        <p:spPr bwMode="auto">
          <a:xfrm>
            <a:off x="6013018" y="5254183"/>
            <a:ext cx="12456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開解</a:t>
            </a:r>
          </a:p>
        </p:txBody>
      </p:sp>
      <p:sp>
        <p:nvSpPr>
          <p:cNvPr id="47" name="Text Box 15"/>
          <p:cNvSpPr txBox="1">
            <a:spLocks noChangeArrowheads="1"/>
          </p:cNvSpPr>
          <p:nvPr/>
        </p:nvSpPr>
        <p:spPr bwMode="auto">
          <a:xfrm>
            <a:off x="7303603" y="4250149"/>
            <a:ext cx="12456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解開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8" name="Text Box 15"/>
          <p:cNvSpPr txBox="1">
            <a:spLocks noChangeArrowheads="1"/>
          </p:cNvSpPr>
          <p:nvPr/>
        </p:nvSpPr>
        <p:spPr bwMode="auto">
          <a:xfrm>
            <a:off x="5125931" y="2789466"/>
            <a:ext cx="12456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解</a:t>
            </a: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除</a:t>
            </a:r>
          </a:p>
        </p:txBody>
      </p:sp>
      <p:sp>
        <p:nvSpPr>
          <p:cNvPr id="49" name="Text Box 15"/>
          <p:cNvSpPr txBox="1">
            <a:spLocks noChangeArrowheads="1"/>
          </p:cNvSpPr>
          <p:nvPr/>
        </p:nvSpPr>
        <p:spPr bwMode="auto">
          <a:xfrm>
            <a:off x="4747856" y="4173360"/>
            <a:ext cx="12456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分解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8" name="群組 27"/>
          <p:cNvGrpSpPr/>
          <p:nvPr/>
        </p:nvGrpSpPr>
        <p:grpSpPr>
          <a:xfrm>
            <a:off x="5558823" y="1775746"/>
            <a:ext cx="2114964" cy="1949569"/>
            <a:chOff x="4579293" y="3421215"/>
            <a:chExt cx="2315025" cy="1660543"/>
          </a:xfrm>
        </p:grpSpPr>
        <p:sp>
          <p:nvSpPr>
            <p:cNvPr id="29" name="橢圓 28"/>
            <p:cNvSpPr/>
            <p:nvPr/>
          </p:nvSpPr>
          <p:spPr>
            <a:xfrm>
              <a:off x="5544829" y="4914607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50" name="肘形接點 49"/>
            <p:cNvCxnSpPr/>
            <p:nvPr/>
          </p:nvCxnSpPr>
          <p:spPr>
            <a:xfrm rot="16200000" flipV="1">
              <a:off x="5054303" y="4364015"/>
              <a:ext cx="829222" cy="318992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4579293" y="3421215"/>
              <a:ext cx="2165774" cy="656106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4622048" y="3510381"/>
              <a:ext cx="2272270" cy="5505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dirty="0" smtClean="0">
                  <a:solidFill>
                    <a:srgbClr val="FF0000"/>
                  </a:solidFill>
                  <a:ea typeface="標楷體" panose="03000509000000000000" pitchFamily="65" charset="-120"/>
                </a:rPr>
                <a:t>解</a:t>
              </a:r>
              <a:r>
                <a:rPr lang="zh-TW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958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45" grpId="0"/>
      <p:bldP spid="46" grpId="0"/>
      <p:bldP spid="47" grpId="0"/>
      <p:bldP spid="48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1" y="1914755"/>
            <a:ext cx="7726450" cy="2853672"/>
          </a:xfrm>
          <a:prstGeom prst="rect">
            <a:avLst/>
          </a:prstGeom>
        </p:spPr>
      </p:pic>
      <p:grpSp>
        <p:nvGrpSpPr>
          <p:cNvPr id="21" name="群組 20"/>
          <p:cNvGrpSpPr/>
          <p:nvPr/>
        </p:nvGrpSpPr>
        <p:grpSpPr>
          <a:xfrm>
            <a:off x="4567320" y="3404701"/>
            <a:ext cx="3822843" cy="1283255"/>
            <a:chOff x="4577830" y="3404701"/>
            <a:chExt cx="3822843" cy="1283255"/>
          </a:xfrm>
        </p:grpSpPr>
        <p:pic>
          <p:nvPicPr>
            <p:cNvPr id="23" name="圖片 2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7830" y="3404701"/>
              <a:ext cx="3822843" cy="1283255"/>
            </a:xfrm>
            <a:prstGeom prst="rect">
              <a:avLst/>
            </a:prstGeom>
          </p:spPr>
        </p:pic>
        <p:sp>
          <p:nvSpPr>
            <p:cNvPr id="24" name="Rectangle 8"/>
            <p:cNvSpPr>
              <a:spLocks noChangeArrowheads="1"/>
            </p:cNvSpPr>
            <p:nvPr/>
          </p:nvSpPr>
          <p:spPr bwMode="auto">
            <a:xfrm>
              <a:off x="5954507" y="3859859"/>
              <a:ext cx="2367510" cy="46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r>
                <a:rPr kumimoji="0" lang="zh-TW" altLang="en-US" sz="2400" dirty="0" smtClean="0">
                  <a:latin typeface="新細明體" panose="02020500000000000000" pitchFamily="18" charset="-120"/>
                </a:rPr>
                <a:t>「</a:t>
              </a:r>
              <a:r>
                <a:rPr kumimoji="0" lang="zh-TW" altLang="en-US" sz="2400" dirty="0" smtClean="0">
                  <a:latin typeface="Candara" panose="020E0502030303020204" pitchFamily="34" charset="0"/>
                  <a:ea typeface="標楷體" panose="03000509000000000000" pitchFamily="65" charset="-120"/>
                </a:rPr>
                <a:t>解</a:t>
              </a:r>
              <a:r>
                <a:rPr kumimoji="0" lang="zh-TW" altLang="en-US" sz="2400" dirty="0" smtClean="0">
                  <a:latin typeface="新細明體" panose="02020500000000000000" pitchFamily="18" charset="-120"/>
                </a:rPr>
                <a:t>」</a:t>
              </a:r>
              <a:r>
                <a:rPr kumimoji="0" lang="zh-TW" altLang="en-US" sz="2400" dirty="0" smtClean="0">
                  <a:latin typeface="新細明體" panose="02020500000000000000" pitchFamily="18" charset="-120"/>
                  <a:sym typeface="Wingdings" panose="05000000000000000000" pitchFamily="2" charset="2"/>
                </a:rPr>
                <a:t> </a:t>
              </a:r>
              <a:r>
                <a:rPr lang="zh-TW" altLang="en-US" sz="2400" dirty="0">
                  <a:solidFill>
                    <a:schemeClr val="bg1"/>
                  </a:solidFill>
                  <a:ea typeface="標楷體" panose="03000509000000000000" pitchFamily="65" charset="-120"/>
                </a:rPr>
                <a:t>解決</a:t>
              </a:r>
            </a:p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endParaRPr lang="zh-TW" altLang="en-US" sz="2400" dirty="0" smtClean="0">
                <a:solidFill>
                  <a:schemeClr val="bg1"/>
                </a:solidFill>
                <a:ea typeface="標楷體" panose="03000509000000000000" pitchFamily="65" charset="-120"/>
              </a:endParaRPr>
            </a:p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endParaRPr kumimoji="0" lang="en-US" altLang="zh-TW" sz="2400" dirty="0">
                <a:latin typeface="Candara" panose="020E0502030303020204" pitchFamily="34" charset="0"/>
                <a:ea typeface="標楷體" panose="03000509000000000000" pitchFamily="65" charset="-120"/>
              </a:endParaRPr>
            </a:p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endParaRPr kumimoji="0" lang="en-US" altLang="zh-TW" sz="2400" dirty="0">
                <a:latin typeface="Candara" panose="020E0502030303020204" pitchFamily="34" charset="0"/>
                <a:ea typeface="標楷體" panose="03000509000000000000" pitchFamily="65" charset="-120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749157" y="3404701"/>
            <a:ext cx="3822843" cy="1283255"/>
            <a:chOff x="749157" y="3404701"/>
            <a:chExt cx="3822843" cy="1283255"/>
          </a:xfrm>
        </p:grpSpPr>
        <p:pic>
          <p:nvPicPr>
            <p:cNvPr id="28" name="圖片 2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157" y="3404701"/>
              <a:ext cx="3822843" cy="1283255"/>
            </a:xfrm>
            <a:prstGeom prst="rect">
              <a:avLst/>
            </a:prstGeom>
          </p:spPr>
        </p:pic>
        <p:grpSp>
          <p:nvGrpSpPr>
            <p:cNvPr id="29" name="群組 28"/>
            <p:cNvGrpSpPr/>
            <p:nvPr/>
          </p:nvGrpSpPr>
          <p:grpSpPr>
            <a:xfrm>
              <a:off x="822313" y="3832950"/>
              <a:ext cx="2261706" cy="751931"/>
              <a:chOff x="822313" y="3921442"/>
              <a:chExt cx="2261706" cy="751931"/>
            </a:xfrm>
          </p:grpSpPr>
          <p:sp>
            <p:nvSpPr>
              <p:cNvPr id="30" name="Rectangle 7"/>
              <p:cNvSpPr>
                <a:spLocks noChangeArrowheads="1"/>
              </p:cNvSpPr>
              <p:nvPr/>
            </p:nvSpPr>
            <p:spPr bwMode="auto">
              <a:xfrm>
                <a:off x="1531669" y="4230567"/>
                <a:ext cx="874726" cy="4428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Rectangle 10"/>
              <p:cNvSpPr>
                <a:spLocks noChangeArrowheads="1"/>
              </p:cNvSpPr>
              <p:nvPr/>
            </p:nvSpPr>
            <p:spPr bwMode="auto">
              <a:xfrm>
                <a:off x="822313" y="3921442"/>
                <a:ext cx="2261706" cy="4598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r>
                  <a:rPr kumimoji="0" lang="zh-TW" altLang="en-US" sz="2400" dirty="0" smtClean="0">
                    <a:latin typeface="新細明體" panose="02020500000000000000" pitchFamily="18" charset="-120"/>
                  </a:rPr>
                  <a:t>「</a:t>
                </a:r>
                <a:r>
                  <a:rPr kumimoji="0"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排</a:t>
                </a:r>
                <a:r>
                  <a:rPr kumimoji="0" lang="zh-TW" altLang="en-US" sz="2400" dirty="0" smtClean="0">
                    <a:latin typeface="新細明體" panose="02020500000000000000" pitchFamily="18" charset="-120"/>
                  </a:rPr>
                  <a:t>」</a:t>
                </a:r>
                <a:r>
                  <a:rPr kumimoji="0" lang="zh-TW" altLang="en-US" sz="2400" dirty="0" smtClean="0">
                    <a:latin typeface="新細明體" panose="02020500000000000000" pitchFamily="18" charset="-120"/>
                    <a:sym typeface="Wingdings" panose="05000000000000000000" pitchFamily="2" charset="2"/>
                  </a:rPr>
                  <a:t></a:t>
                </a:r>
                <a:r>
                  <a:rPr lang="zh-TW" altLang="en-US" sz="2400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排除</a:t>
                </a:r>
              </a:p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endParaRPr kumimoji="0"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</p:grpSp>
      <p:grpSp>
        <p:nvGrpSpPr>
          <p:cNvPr id="32" name="群組 31"/>
          <p:cNvGrpSpPr/>
          <p:nvPr/>
        </p:nvGrpSpPr>
        <p:grpSpPr>
          <a:xfrm>
            <a:off x="680725" y="4584881"/>
            <a:ext cx="7739008" cy="1974238"/>
            <a:chOff x="708031" y="4584881"/>
            <a:chExt cx="7739008" cy="1974238"/>
          </a:xfrm>
        </p:grpSpPr>
        <p:pic>
          <p:nvPicPr>
            <p:cNvPr id="33" name="圖片 3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89" y="4584881"/>
              <a:ext cx="7726450" cy="1974238"/>
            </a:xfrm>
            <a:prstGeom prst="rect">
              <a:avLst/>
            </a:prstGeom>
          </p:spPr>
        </p:pic>
        <p:sp>
          <p:nvSpPr>
            <p:cNvPr id="34" name="Rectangle 11"/>
            <p:cNvSpPr>
              <a:spLocks noChangeArrowheads="1"/>
            </p:cNvSpPr>
            <p:nvPr/>
          </p:nvSpPr>
          <p:spPr bwMode="auto">
            <a:xfrm>
              <a:off x="708031" y="5779809"/>
              <a:ext cx="7709438" cy="478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ea typeface="標楷體" panose="03000509000000000000" pitchFamily="65" charset="-120"/>
                </a:rPr>
                <a:t>排除、</a:t>
              </a:r>
              <a:r>
                <a:rPr lang="zh-TW" altLang="en-US" sz="3200" b="1" dirty="0" smtClean="0">
                  <a:solidFill>
                    <a:schemeClr val="bg1"/>
                  </a:solidFill>
                  <a:ea typeface="標楷體" panose="03000509000000000000" pitchFamily="65" charset="-120"/>
                </a:rPr>
                <a:t>解決</a:t>
              </a:r>
            </a:p>
            <a:p>
              <a:pPr algn="ctr"/>
              <a:endParaRPr lang="zh-TW" altLang="en-US" sz="3200" dirty="0">
                <a:solidFill>
                  <a:schemeClr val="bg1"/>
                </a:solidFill>
                <a:ea typeface="標楷體" panose="03000509000000000000" pitchFamily="65" charset="-120"/>
              </a:endParaRPr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36" name="圖片 3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37" name="矩形 36"/>
            <p:cNvSpPr/>
            <p:nvPr/>
          </p:nvSpPr>
          <p:spPr>
            <a:xfrm>
              <a:off x="4059982" y="1901980"/>
              <a:ext cx="1313181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排解</a:t>
              </a:r>
            </a:p>
          </p:txBody>
        </p:sp>
      </p:grpSp>
      <p:sp>
        <p:nvSpPr>
          <p:cNvPr id="38" name="矩形 37"/>
          <p:cNvSpPr/>
          <p:nvPr/>
        </p:nvSpPr>
        <p:spPr>
          <a:xfrm>
            <a:off x="3915409" y="3665242"/>
            <a:ext cx="131318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zh-TW" altLang="en-US" sz="4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排解</a:t>
            </a:r>
          </a:p>
        </p:txBody>
      </p:sp>
      <p:sp>
        <p:nvSpPr>
          <p:cNvPr id="39" name="Rectangle 11"/>
          <p:cNvSpPr>
            <a:spLocks noChangeArrowheads="1"/>
          </p:cNvSpPr>
          <p:nvPr/>
        </p:nvSpPr>
        <p:spPr bwMode="auto">
          <a:xfrm>
            <a:off x="2016248" y="2046413"/>
            <a:ext cx="5111504" cy="68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kumimoji="0"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排解的意思是</a:t>
            </a:r>
            <a:r>
              <a:rPr kumimoji="0"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</a:p>
        </p:txBody>
      </p:sp>
      <p:grpSp>
        <p:nvGrpSpPr>
          <p:cNvPr id="40" name="群組 39"/>
          <p:cNvGrpSpPr/>
          <p:nvPr/>
        </p:nvGrpSpPr>
        <p:grpSpPr>
          <a:xfrm>
            <a:off x="5674504" y="567030"/>
            <a:ext cx="3319821" cy="1392429"/>
            <a:chOff x="5674504" y="124377"/>
            <a:chExt cx="3319821" cy="1392429"/>
          </a:xfrm>
        </p:grpSpPr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504" y="124377"/>
              <a:ext cx="3319821" cy="1392429"/>
            </a:xfrm>
            <a:prstGeom prst="rect">
              <a:avLst/>
            </a:prstGeom>
          </p:spPr>
        </p:pic>
        <p:sp>
          <p:nvSpPr>
            <p:cNvPr id="42" name="矩形 41"/>
            <p:cNvSpPr/>
            <p:nvPr/>
          </p:nvSpPr>
          <p:spPr>
            <a:xfrm>
              <a:off x="5674504" y="128481"/>
              <a:ext cx="306756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TW" altLang="en-US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先</a:t>
              </a:r>
              <a:r>
                <a:rPr lang="zh-TW" altLang="zh-HK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綜合所有單位的意思，</a:t>
              </a:r>
              <a:r>
                <a:rPr lang="zh-TW" altLang="en-US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再</a:t>
              </a:r>
              <a:r>
                <a:rPr lang="zh-TW" altLang="zh-HK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推敲整個字詞組合的意思。</a:t>
              </a:r>
              <a:endParaRPr lang="en-US" altLang="zh-TW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defRPr/>
              </a:pPr>
              <a:r>
                <a:rPr lang="en-US" altLang="zh-TW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lang="zh-TW" altLang="en-US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依照字根配詞策略的步驟向學生提問</a:t>
              </a:r>
              <a:r>
                <a:rPr lang="en-US" altLang="zh-TW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)</a:t>
              </a:r>
              <a:endParaRPr lang="zh-TW" altLang="en-US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707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 txBox="1">
            <a:spLocks/>
          </p:cNvSpPr>
          <p:nvPr/>
        </p:nvSpPr>
        <p:spPr>
          <a:xfrm>
            <a:off x="2897489" y="3006707"/>
            <a:ext cx="3349022" cy="8418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段</a:t>
            </a:r>
            <a:endParaRPr lang="zh-HK" altLang="en-US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9546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1445010" y="4209129"/>
            <a:ext cx="6253979" cy="1572638"/>
            <a:chOff x="1445010" y="4209129"/>
            <a:chExt cx="6253979" cy="1572638"/>
          </a:xfrm>
        </p:grpSpPr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5010" y="4209129"/>
              <a:ext cx="6253979" cy="1572638"/>
            </a:xfrm>
            <a:prstGeom prst="rect">
              <a:avLst/>
            </a:prstGeom>
          </p:spPr>
        </p:pic>
        <p:sp>
          <p:nvSpPr>
            <p:cNvPr id="46" name="矩形 45"/>
            <p:cNvSpPr/>
            <p:nvPr/>
          </p:nvSpPr>
          <p:spPr>
            <a:xfrm>
              <a:off x="1647929" y="5268030"/>
              <a:ext cx="180870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0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像放下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5851372" y="5262049"/>
              <a:ext cx="146706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0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背負</a:t>
              </a:r>
              <a:r>
                <a:rPr lang="zh-TW" altLang="en-US" sz="20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着重物</a:t>
              </a:r>
              <a:endParaRPr lang="zh-TW" altLang="en-US" sz="2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631262" y="1287040"/>
            <a:ext cx="7881476" cy="2877074"/>
            <a:chOff x="631262" y="1287040"/>
            <a:chExt cx="7881476" cy="2877074"/>
          </a:xfrm>
        </p:grpSpPr>
        <p:pic>
          <p:nvPicPr>
            <p:cNvPr id="30" name="圖片 2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262" y="1287040"/>
              <a:ext cx="7881476" cy="2877074"/>
            </a:xfrm>
            <a:prstGeom prst="rect">
              <a:avLst/>
            </a:prstGeom>
          </p:spPr>
        </p:pic>
        <p:sp>
          <p:nvSpPr>
            <p:cNvPr id="32" name="矩形 31"/>
            <p:cNvSpPr/>
            <p:nvPr/>
          </p:nvSpPr>
          <p:spPr>
            <a:xfrm>
              <a:off x="2679129" y="2083250"/>
              <a:ext cx="174919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8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釋 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意思有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685376" y="2083250"/>
              <a:ext cx="174919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8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如 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意思有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6739165" y="2083250"/>
              <a:ext cx="174919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800" dirty="0" smtClean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負</a:t>
              </a:r>
              <a:r>
                <a:rPr lang="zh-TW" altLang="en-US" sz="2800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 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意思有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4709147" y="2085662"/>
              <a:ext cx="174919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800" dirty="0" smtClean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重</a:t>
              </a:r>
              <a:r>
                <a:rPr lang="zh-TW" altLang="en-US" sz="2800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 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意思有</a:t>
              </a:r>
            </a:p>
          </p:txBody>
        </p:sp>
      </p:grpSp>
      <p:sp>
        <p:nvSpPr>
          <p:cNvPr id="33" name="Rectangle 16"/>
          <p:cNvSpPr>
            <a:spLocks noChangeArrowheads="1"/>
          </p:cNvSpPr>
          <p:nvPr/>
        </p:nvSpPr>
        <p:spPr bwMode="auto">
          <a:xfrm>
            <a:off x="2653629" y="2726568"/>
            <a:ext cx="1800198" cy="13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2"/>
              </a:buClr>
              <a:buSzPct val="100000"/>
            </a:pPr>
            <a:r>
              <a:rPr kumimoji="0"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0" lang="zh-TW" altLang="en-US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解</a:t>
            </a:r>
            <a:r>
              <a:rPr lang="zh-TW" altLang="en-US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釋</a:t>
            </a:r>
            <a:r>
              <a:rPr kumimoji="0"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en-US" altLang="zh-TW" sz="16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說明</a:t>
            </a:r>
            <a:r>
              <a:rPr lang="en-US" altLang="zh-TW" sz="16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zh-TW" altLang="en-US" dirty="0" smtClean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spcBef>
                <a:spcPct val="20000"/>
              </a:spcBef>
              <a:buClr>
                <a:schemeClr val="tx2"/>
              </a:buClr>
              <a:buSzPct val="100000"/>
            </a:pPr>
            <a:r>
              <a:rPr kumimoji="0"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釋放</a:t>
            </a:r>
            <a:r>
              <a:rPr kumimoji="0" lang="zh-TW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16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放下</a:t>
            </a:r>
            <a:r>
              <a:rPr lang="en-US" altLang="zh-TW" sz="16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zh-TW" altLang="en-US" sz="1600" dirty="0" smtClean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spcBef>
                <a:spcPct val="20000"/>
              </a:spcBef>
              <a:buClr>
                <a:schemeClr val="tx2"/>
              </a:buClr>
              <a:buSzPct val="100000"/>
            </a:pPr>
            <a:r>
              <a:rPr kumimoji="0"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kumimoji="0"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消散</a:t>
            </a:r>
          </a:p>
          <a:p>
            <a:pPr marL="0" indent="0">
              <a:spcBef>
                <a:spcPct val="20000"/>
              </a:spcBef>
              <a:buClr>
                <a:schemeClr val="tx2"/>
              </a:buClr>
              <a:buSzPct val="100000"/>
            </a:pPr>
            <a:r>
              <a:rPr kumimoji="0"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kumimoji="0"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恢復</a:t>
            </a:r>
            <a:endParaRPr kumimoji="0"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1" name="Rectangle 17"/>
          <p:cNvSpPr>
            <a:spLocks noChangeArrowheads="1"/>
          </p:cNvSpPr>
          <p:nvPr/>
        </p:nvSpPr>
        <p:spPr bwMode="auto">
          <a:xfrm>
            <a:off x="631262" y="2898903"/>
            <a:ext cx="1803472" cy="102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200">
                <a:solidFill>
                  <a:schemeClr val="tx2"/>
                </a:solidFill>
                <a:latin typeface="Candara" panose="020E0502030303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000">
                <a:solidFill>
                  <a:schemeClr val="tx2"/>
                </a:solidFill>
                <a:latin typeface="Candara" panose="020E0502030303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>
                <a:solidFill>
                  <a:schemeClr val="tx2"/>
                </a:solidFill>
                <a:latin typeface="Candara" panose="020E0502030303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9pPr>
          </a:lstStyle>
          <a:p>
            <a:pPr>
              <a:buNone/>
            </a:pPr>
            <a:r>
              <a:rPr lang="en-US" altLang="zh-TW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依照</a:t>
            </a:r>
          </a:p>
          <a:p>
            <a:pPr>
              <a:buNone/>
            </a:pPr>
            <a:r>
              <a:rPr lang="en-US" altLang="zh-TW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1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有如</a:t>
            </a:r>
            <a:r>
              <a:rPr lang="zh-TW" altLang="en-US" sz="1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16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像</a:t>
            </a:r>
            <a:r>
              <a:rPr lang="en-US" altLang="zh-TW" sz="1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18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None/>
            </a:pPr>
            <a:r>
              <a:rPr lang="en-US" altLang="zh-TW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如果</a:t>
            </a:r>
          </a:p>
        </p:txBody>
      </p:sp>
      <p:sp>
        <p:nvSpPr>
          <p:cNvPr id="43" name="Rectangle 25"/>
          <p:cNvSpPr>
            <a:spLocks noChangeArrowheads="1"/>
          </p:cNvSpPr>
          <p:nvPr/>
        </p:nvSpPr>
        <p:spPr bwMode="auto">
          <a:xfrm flipH="1">
            <a:off x="6694764" y="2730120"/>
            <a:ext cx="1817971" cy="1358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6213" indent="-176213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0"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擔任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kumimoji="0"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仗恃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kumimoji="0"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違背</a:t>
            </a:r>
            <a:endParaRPr kumimoji="0" lang="en-US" altLang="zh-TW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kumimoji="0"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背</a:t>
            </a:r>
            <a:r>
              <a:rPr lang="zh-TW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着</a:t>
            </a:r>
            <a:r>
              <a:rPr lang="en-US" altLang="zh-TW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HK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背負</a:t>
            </a:r>
            <a:r>
              <a:rPr lang="zh-HK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着</a:t>
            </a:r>
            <a:r>
              <a:rPr lang="en-US" altLang="zh-HK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zh-TW" altLang="en-US" sz="16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5" name="Rectangle 31"/>
          <p:cNvSpPr>
            <a:spLocks noChangeArrowheads="1"/>
          </p:cNvSpPr>
          <p:nvPr/>
        </p:nvSpPr>
        <p:spPr bwMode="auto">
          <a:xfrm flipH="1">
            <a:off x="4671078" y="2734651"/>
            <a:ext cx="1805116" cy="1353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6213" indent="-176213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2"/>
              </a:buClr>
              <a:buSzPct val="100000"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0"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重量大</a:t>
            </a:r>
          </a:p>
          <a:p>
            <a:pPr marL="0" indent="0">
              <a:spcBef>
                <a:spcPct val="20000"/>
              </a:spcBef>
              <a:buClr>
                <a:schemeClr val="tx2"/>
              </a:buClr>
              <a:buSzPct val="100000"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kumimoji="0"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程度深</a:t>
            </a:r>
          </a:p>
          <a:p>
            <a:pPr marL="0" indent="0">
              <a:spcBef>
                <a:spcPct val="20000"/>
              </a:spcBef>
              <a:buClr>
                <a:schemeClr val="tx2"/>
              </a:buClr>
              <a:buSzPct val="100000"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kumimoji="0"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重視</a:t>
            </a:r>
          </a:p>
          <a:p>
            <a:pPr marL="0" indent="0">
              <a:spcBef>
                <a:spcPct val="20000"/>
              </a:spcBef>
              <a:buClr>
                <a:schemeClr val="tx2"/>
              </a:buClr>
              <a:buSzPct val="100000"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kumimoji="0"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重要</a:t>
            </a:r>
            <a:endParaRPr kumimoji="0"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1" name="圖片 5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380" y="542154"/>
            <a:ext cx="4547240" cy="786319"/>
          </a:xfrm>
          <a:prstGeom prst="rect">
            <a:avLst/>
          </a:prstGeom>
        </p:spPr>
      </p:pic>
      <p:sp>
        <p:nvSpPr>
          <p:cNvPr id="52" name="Rectangle 3"/>
          <p:cNvSpPr txBox="1">
            <a:spLocks/>
          </p:cNvSpPr>
          <p:nvPr/>
        </p:nvSpPr>
        <p:spPr>
          <a:xfrm>
            <a:off x="2995956" y="575498"/>
            <a:ext cx="3170758" cy="7160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8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</a:t>
            </a:r>
            <a:r>
              <a:rPr lang="zh-TW" altLang="en-US" sz="48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釋</a:t>
            </a:r>
            <a:r>
              <a:rPr lang="en-US" altLang="zh-TW" sz="4800" b="1" dirty="0" smtClean="0">
                <a:solidFill>
                  <a:schemeClr val="bg1">
                    <a:lumMod val="9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4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重負</a:t>
            </a:r>
            <a:endParaRPr lang="zh-TW" altLang="en-US" sz="4800" b="1" dirty="0">
              <a:solidFill>
                <a:schemeClr val="accent4">
                  <a:lumMod val="20000"/>
                  <a:lumOff val="8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54" name="群組 53"/>
          <p:cNvGrpSpPr/>
          <p:nvPr/>
        </p:nvGrpSpPr>
        <p:grpSpPr>
          <a:xfrm>
            <a:off x="6417257" y="231725"/>
            <a:ext cx="2726743" cy="1143675"/>
            <a:chOff x="6276262" y="376772"/>
            <a:chExt cx="2726743" cy="1143675"/>
          </a:xfrm>
        </p:grpSpPr>
        <p:pic>
          <p:nvPicPr>
            <p:cNvPr id="55" name="圖片 5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6262" y="376772"/>
              <a:ext cx="2726743" cy="1143675"/>
            </a:xfrm>
            <a:prstGeom prst="rect">
              <a:avLst/>
            </a:prstGeom>
          </p:spPr>
        </p:pic>
        <p:sp>
          <p:nvSpPr>
            <p:cNvPr id="56" name="矩形 55"/>
            <p:cNvSpPr/>
            <p:nvPr/>
          </p:nvSpPr>
          <p:spPr>
            <a:xfrm>
              <a:off x="6316454" y="409563"/>
              <a:ext cx="248590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TW" altLang="en-US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先</a:t>
              </a:r>
              <a:r>
                <a:rPr lang="zh-TW" altLang="zh-HK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綜合</a:t>
              </a:r>
              <a:r>
                <a:rPr lang="zh-TW" altLang="zh-HK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所有單位</a:t>
              </a:r>
              <a:r>
                <a:rPr lang="zh-TW" altLang="zh-HK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r>
                <a:rPr lang="zh-TW" altLang="zh-HK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，</a:t>
              </a:r>
              <a:r>
                <a:rPr lang="zh-TW" altLang="en-US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再</a:t>
              </a:r>
              <a:r>
                <a:rPr lang="zh-TW" altLang="zh-HK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推敲整個字詞組合的意思。</a:t>
              </a:r>
              <a:endParaRPr lang="en-US" altLang="zh-TW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3368213" y="4489052"/>
            <a:ext cx="2407572" cy="2271739"/>
            <a:chOff x="-4483932" y="4934510"/>
            <a:chExt cx="2407572" cy="2271739"/>
          </a:xfrm>
        </p:grpSpPr>
        <p:pic>
          <p:nvPicPr>
            <p:cNvPr id="57" name="圖片 5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371581" y="5473435"/>
              <a:ext cx="311813" cy="311813"/>
            </a:xfrm>
            <a:prstGeom prst="rect">
              <a:avLst/>
            </a:prstGeom>
          </p:spPr>
        </p:pic>
        <p:pic>
          <p:nvPicPr>
            <p:cNvPr id="58" name="圖片 5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215674" y="4934510"/>
              <a:ext cx="205473" cy="205473"/>
            </a:xfrm>
            <a:prstGeom prst="rect">
              <a:avLst/>
            </a:prstGeom>
          </p:spPr>
        </p:pic>
        <p:pic>
          <p:nvPicPr>
            <p:cNvPr id="59" name="圖片 5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248727" y="5195988"/>
              <a:ext cx="248513" cy="248513"/>
            </a:xfrm>
            <a:prstGeom prst="rect">
              <a:avLst/>
            </a:prstGeom>
          </p:spPr>
        </p:pic>
        <p:pic>
          <p:nvPicPr>
            <p:cNvPr id="60" name="圖片 5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483932" y="5906791"/>
              <a:ext cx="2407572" cy="1299458"/>
            </a:xfrm>
            <a:prstGeom prst="rect">
              <a:avLst/>
            </a:prstGeom>
          </p:spPr>
        </p:pic>
        <p:sp>
          <p:nvSpPr>
            <p:cNvPr id="61" name="矩形 60"/>
            <p:cNvSpPr/>
            <p:nvPr/>
          </p:nvSpPr>
          <p:spPr>
            <a:xfrm>
              <a:off x="-4462973" y="5906791"/>
              <a:ext cx="236254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你認為作者所說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endPara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像放下背負着的重物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endPara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所</a:t>
              </a:r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指的是甚麼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？</a:t>
              </a:r>
              <a:endPara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5" name="文字方塊 4"/>
          <p:cNvSpPr txBox="1"/>
          <p:nvPr/>
        </p:nvSpPr>
        <p:spPr>
          <a:xfrm>
            <a:off x="4280252" y="629319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b="1" dirty="0" smtClean="0">
                <a:solidFill>
                  <a:srgbClr val="FF0000"/>
                </a:solidFill>
              </a:rPr>
              <a:t>責任</a:t>
            </a:r>
            <a:endParaRPr lang="zh-HK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89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1" grpId="0"/>
      <p:bldP spid="43" grpId="0"/>
      <p:bldP spid="45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1600446" y="5454051"/>
            <a:ext cx="5943108" cy="1280054"/>
            <a:chOff x="1600446" y="5454051"/>
            <a:chExt cx="5943108" cy="1280054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0446" y="5454051"/>
              <a:ext cx="5943108" cy="1280054"/>
            </a:xfrm>
            <a:prstGeom prst="rect">
              <a:avLst/>
            </a:prstGeom>
          </p:spPr>
        </p:pic>
        <p:sp>
          <p:nvSpPr>
            <p:cNvPr id="4" name="文字方塊 3"/>
            <p:cNvSpPr txBox="1"/>
            <p:nvPr/>
          </p:nvSpPr>
          <p:spPr>
            <a:xfrm>
              <a:off x="1600446" y="6207731"/>
              <a:ext cx="5943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b="1" dirty="0" smtClean="0">
                  <a:solidFill>
                    <a:srgbClr val="C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行事</a:t>
              </a:r>
              <a:r>
                <a:rPr lang="zh-TW" altLang="en-US" sz="2400" b="1" dirty="0">
                  <a:solidFill>
                    <a:srgbClr val="C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合情合理，</a:t>
              </a:r>
              <a:r>
                <a:rPr lang="zh-TW" altLang="en-US" sz="2400" b="1" dirty="0" smtClean="0">
                  <a:solidFill>
                    <a:srgbClr val="C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心中感到平靜。</a:t>
              </a:r>
              <a:endParaRPr lang="zh-HK" altLang="en-US" sz="2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1445010" y="3865356"/>
            <a:ext cx="6253979" cy="1601445"/>
            <a:chOff x="1445010" y="3865356"/>
            <a:chExt cx="6253979" cy="1601445"/>
          </a:xfrm>
        </p:grpSpPr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5010" y="3865356"/>
              <a:ext cx="6253979" cy="1572638"/>
            </a:xfrm>
            <a:prstGeom prst="rect">
              <a:avLst/>
            </a:prstGeom>
          </p:spPr>
        </p:pic>
        <p:sp>
          <p:nvSpPr>
            <p:cNvPr id="40" name="矩形 39"/>
            <p:cNvSpPr/>
            <p:nvPr/>
          </p:nvSpPr>
          <p:spPr>
            <a:xfrm>
              <a:off x="1647929" y="4758915"/>
              <a:ext cx="180870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0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內心</a:t>
              </a:r>
              <a:r>
                <a:rPr lang="en-US" altLang="zh-TW" sz="20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lang="zh-TW" altLang="en-US" sz="20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思想</a:t>
              </a:r>
              <a:r>
                <a:rPr lang="en-US" altLang="zh-TW" sz="20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)</a:t>
              </a:r>
              <a:br>
                <a:rPr lang="en-US" altLang="zh-TW" sz="20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20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平靜</a:t>
              </a:r>
              <a:endParaRPr lang="zh-TW" altLang="en-US" sz="2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6107852" y="4918276"/>
              <a:ext cx="95410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0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有道理</a:t>
              </a:r>
              <a:endParaRPr lang="zh-TW" altLang="en-US" sz="2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640597" y="951343"/>
            <a:ext cx="7881476" cy="2877074"/>
            <a:chOff x="631262" y="943267"/>
            <a:chExt cx="7881476" cy="2877074"/>
          </a:xfrm>
        </p:grpSpPr>
        <p:pic>
          <p:nvPicPr>
            <p:cNvPr id="22" name="圖片 2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262" y="943267"/>
              <a:ext cx="7881476" cy="2877074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2679129" y="1739477"/>
              <a:ext cx="174919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8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安 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意思有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685376" y="1739477"/>
              <a:ext cx="174919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8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心 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意思有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6739165" y="1739477"/>
              <a:ext cx="174919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800" dirty="0" smtClean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得</a:t>
              </a:r>
              <a:r>
                <a:rPr lang="zh-TW" altLang="en-US" sz="2800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 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意思有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4709147" y="1741889"/>
              <a:ext cx="174919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800" dirty="0" smtClean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理</a:t>
              </a:r>
              <a:r>
                <a:rPr lang="zh-TW" altLang="en-US" sz="2800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 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意思有</a:t>
              </a:r>
            </a:p>
          </p:txBody>
        </p:sp>
      </p:grpSp>
      <p:sp>
        <p:nvSpPr>
          <p:cNvPr id="28" name="Rectangle 16"/>
          <p:cNvSpPr>
            <a:spLocks noChangeArrowheads="1"/>
          </p:cNvSpPr>
          <p:nvPr/>
        </p:nvSpPr>
        <p:spPr bwMode="auto">
          <a:xfrm>
            <a:off x="2653629" y="2262697"/>
            <a:ext cx="1800198" cy="155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0" lang="zh-TW" altLang="en-US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</a:t>
            </a:r>
            <a:r>
              <a:rPr kumimoji="0" lang="zh-TW" altLang="en-US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靜</a:t>
            </a:r>
            <a:endParaRPr kumimoji="0" lang="zh-TW" altLang="en-US" dirty="0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kumimoji="0"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</a:t>
            </a:r>
            <a:r>
              <a:rPr kumimoji="0"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kumimoji="0"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</a:t>
            </a:r>
            <a:r>
              <a:rPr kumimoji="0"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定</a:t>
            </a:r>
            <a:endParaRPr kumimoji="0"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kumimoji="0"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平安</a:t>
            </a:r>
            <a:endParaRPr kumimoji="0"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1" name="Rectangle 17"/>
          <p:cNvSpPr>
            <a:spLocks noChangeArrowheads="1"/>
          </p:cNvSpPr>
          <p:nvPr/>
        </p:nvSpPr>
        <p:spPr bwMode="auto">
          <a:xfrm>
            <a:off x="631262" y="2326285"/>
            <a:ext cx="1803472" cy="100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200">
                <a:solidFill>
                  <a:schemeClr val="tx2"/>
                </a:solidFill>
                <a:latin typeface="Candara" panose="020E0502030303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000">
                <a:solidFill>
                  <a:schemeClr val="tx2"/>
                </a:solidFill>
                <a:latin typeface="Candara" panose="020E0502030303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>
                <a:solidFill>
                  <a:schemeClr val="tx2"/>
                </a:solidFill>
                <a:latin typeface="Candara" panose="020E0502030303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9pPr>
          </a:lstStyle>
          <a:p>
            <a:pPr>
              <a:buNone/>
            </a:pPr>
            <a:r>
              <a:rPr lang="en-US" altLang="zh-TW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心臟 </a:t>
            </a:r>
          </a:p>
          <a:p>
            <a:pPr>
              <a:buNone/>
            </a:pPr>
            <a:r>
              <a:rPr lang="en-US" altLang="zh-TW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1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內心 </a:t>
            </a:r>
            <a:r>
              <a:rPr lang="en-US" altLang="zh-TW" sz="16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思想</a:t>
            </a:r>
            <a:r>
              <a:rPr lang="en-US" altLang="zh-TW" sz="1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16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None/>
            </a:pPr>
            <a:r>
              <a:rPr lang="en-US" altLang="zh-TW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中心</a:t>
            </a:r>
            <a:endParaRPr lang="zh-TW" altLang="en-US" sz="18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3" name="Rectangle 25"/>
          <p:cNvSpPr>
            <a:spLocks noChangeArrowheads="1"/>
          </p:cNvSpPr>
          <p:nvPr/>
        </p:nvSpPr>
        <p:spPr bwMode="auto">
          <a:xfrm flipH="1">
            <a:off x="4672722" y="2271415"/>
            <a:ext cx="1817971" cy="137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6213" indent="-176213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0"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道理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kumimoji="0"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理由</a:t>
            </a:r>
            <a:endParaRPr kumimoji="0"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kumimoji="0"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kumimoji="0"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整理</a:t>
            </a:r>
            <a:endParaRPr kumimoji="0"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kumimoji="0"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理會</a:t>
            </a:r>
            <a:endParaRPr kumimoji="0"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9" name="Rectangle 31"/>
          <p:cNvSpPr>
            <a:spLocks noChangeArrowheads="1"/>
          </p:cNvSpPr>
          <p:nvPr/>
        </p:nvSpPr>
        <p:spPr bwMode="auto">
          <a:xfrm flipH="1">
            <a:off x="6679962" y="2262697"/>
            <a:ext cx="1808400" cy="155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6213" indent="-176213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</a:t>
            </a:r>
            <a:r>
              <a:rPr kumimoji="0" lang="zh-TW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到  </a:t>
            </a:r>
            <a:endParaRPr kumimoji="0" lang="zh-TW" altLang="en-US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kumimoji="0"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得意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kumimoji="0"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得失</a:t>
            </a:r>
            <a:endParaRPr kumimoji="0" lang="en-US" altLang="zh-TW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5" name="圖片 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380" y="198381"/>
            <a:ext cx="4547240" cy="786319"/>
          </a:xfrm>
          <a:prstGeom prst="rect">
            <a:avLst/>
          </a:prstGeom>
        </p:spPr>
      </p:pic>
      <p:sp>
        <p:nvSpPr>
          <p:cNvPr id="46" name="Rectangle 3"/>
          <p:cNvSpPr txBox="1">
            <a:spLocks/>
          </p:cNvSpPr>
          <p:nvPr/>
        </p:nvSpPr>
        <p:spPr>
          <a:xfrm>
            <a:off x="2995956" y="231725"/>
            <a:ext cx="3170758" cy="7160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8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心安</a:t>
            </a:r>
            <a:r>
              <a:rPr lang="en-US" altLang="zh-TW" sz="4800" b="1" dirty="0" smtClean="0">
                <a:solidFill>
                  <a:schemeClr val="bg1">
                    <a:lumMod val="9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4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理</a:t>
            </a:r>
            <a:r>
              <a:rPr lang="zh-TW" altLang="en-US" sz="4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</a:t>
            </a:r>
            <a:endParaRPr lang="zh-TW" altLang="en-US" sz="4800" b="1" dirty="0">
              <a:solidFill>
                <a:schemeClr val="accent4">
                  <a:lumMod val="20000"/>
                  <a:lumOff val="8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48" name="群組 47"/>
          <p:cNvGrpSpPr/>
          <p:nvPr/>
        </p:nvGrpSpPr>
        <p:grpSpPr>
          <a:xfrm>
            <a:off x="6417257" y="231725"/>
            <a:ext cx="2726743" cy="1143675"/>
            <a:chOff x="6276262" y="376772"/>
            <a:chExt cx="2726743" cy="1143675"/>
          </a:xfrm>
        </p:grpSpPr>
        <p:pic>
          <p:nvPicPr>
            <p:cNvPr id="49" name="圖片 4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6262" y="376772"/>
              <a:ext cx="2726743" cy="1143675"/>
            </a:xfrm>
            <a:prstGeom prst="rect">
              <a:avLst/>
            </a:prstGeom>
          </p:spPr>
        </p:pic>
        <p:sp>
          <p:nvSpPr>
            <p:cNvPr id="50" name="矩形 49"/>
            <p:cNvSpPr/>
            <p:nvPr/>
          </p:nvSpPr>
          <p:spPr>
            <a:xfrm>
              <a:off x="6316454" y="409563"/>
              <a:ext cx="248590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TW" altLang="en-US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先</a:t>
              </a:r>
              <a:r>
                <a:rPr lang="zh-TW" altLang="zh-HK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綜合</a:t>
              </a:r>
              <a:r>
                <a:rPr lang="zh-TW" altLang="zh-HK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所有單位</a:t>
              </a:r>
              <a:r>
                <a:rPr lang="zh-TW" altLang="zh-HK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r>
                <a:rPr lang="zh-TW" altLang="zh-HK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，</a:t>
              </a:r>
              <a:r>
                <a:rPr lang="zh-TW" altLang="en-US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再</a:t>
              </a:r>
              <a:r>
                <a:rPr lang="zh-TW" altLang="zh-HK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推敲整個字詞組合的意思。</a:t>
              </a:r>
              <a:endParaRPr lang="en-US" altLang="zh-TW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273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  <p:bldP spid="33" grpId="0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 txBox="1">
            <a:spLocks/>
          </p:cNvSpPr>
          <p:nvPr/>
        </p:nvSpPr>
        <p:spPr>
          <a:xfrm>
            <a:off x="2897489" y="3006707"/>
            <a:ext cx="3349022" cy="8418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段</a:t>
            </a:r>
            <a:endParaRPr lang="zh-HK" altLang="en-US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9546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/>
          <p:cNvGrpSpPr/>
          <p:nvPr/>
        </p:nvGrpSpPr>
        <p:grpSpPr>
          <a:xfrm>
            <a:off x="631262" y="1287040"/>
            <a:ext cx="7881476" cy="2877074"/>
            <a:chOff x="631262" y="1287040"/>
            <a:chExt cx="7881476" cy="2877074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262" y="1287040"/>
              <a:ext cx="7881476" cy="2877074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2704777" y="2083250"/>
              <a:ext cx="169790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8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重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 的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意思有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711024" y="2083250"/>
              <a:ext cx="169790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8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任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 的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意思有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6764813" y="2083250"/>
              <a:ext cx="169790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800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遠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 的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意思有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4734795" y="2085662"/>
              <a:ext cx="169790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800" dirty="0" smtClean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道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 的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意思有</a:t>
              </a: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1445010" y="4209129"/>
            <a:ext cx="6253979" cy="1601445"/>
            <a:chOff x="1445010" y="4209129"/>
            <a:chExt cx="6253979" cy="1601445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5010" y="4209129"/>
              <a:ext cx="6253979" cy="1572638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1647929" y="5102688"/>
              <a:ext cx="180870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0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責任</a:t>
              </a:r>
              <a:r>
                <a:rPr lang="en-US" altLang="zh-TW" sz="20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sz="20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2000" b="1" dirty="0" smtClean="0">
                  <a:solidFill>
                    <a:schemeClr val="bg1"/>
                  </a:solidFill>
                  <a:ea typeface="標楷體" panose="03000509000000000000" pitchFamily="65" charset="-120"/>
                </a:rPr>
                <a:t>非常</a:t>
              </a:r>
              <a:r>
                <a:rPr lang="zh-TW" altLang="en-US" sz="2000" b="1" dirty="0">
                  <a:solidFill>
                    <a:schemeClr val="bg1"/>
                  </a:solidFill>
                  <a:ea typeface="標楷體" panose="03000509000000000000" pitchFamily="65" charset="-120"/>
                </a:rPr>
                <a:t>重要</a:t>
              </a:r>
              <a:endParaRPr lang="en-US" altLang="zh-TW" sz="2000" b="1" dirty="0">
                <a:solidFill>
                  <a:schemeClr val="bg1"/>
                </a:solidFill>
                <a:ea typeface="標楷體" panose="03000509000000000000" pitchFamily="65" charset="-12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915492" y="5262049"/>
              <a:ext cx="133882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0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路途遙遠 </a:t>
              </a:r>
            </a:p>
          </p:txBody>
        </p:sp>
      </p:grp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2653629" y="2709874"/>
            <a:ext cx="1800198" cy="137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20000"/>
              </a:spcBef>
              <a:buClr>
                <a:schemeClr val="tx2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kumimoji="0"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kumimoji="0"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重量</a:t>
            </a:r>
            <a:r>
              <a:rPr kumimoji="0"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kumimoji="0"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kumimoji="0"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程度</a:t>
            </a:r>
            <a:r>
              <a:rPr kumimoji="0"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深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kumimoji="0"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kumimoji="0"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重視</a:t>
            </a:r>
            <a:endParaRPr kumimoji="0"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20000"/>
              </a:spcBef>
              <a:buClr>
                <a:schemeClr val="tx2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kumimoji="0"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kumimoji="0" lang="zh-TW" altLang="en-US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重要</a:t>
            </a:r>
            <a:endParaRPr kumimoji="0" lang="en-US" altLang="zh-TW" dirty="0">
              <a:solidFill>
                <a:schemeClr val="tx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631262" y="2931381"/>
            <a:ext cx="1803472" cy="82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200">
                <a:solidFill>
                  <a:schemeClr val="tx2"/>
                </a:solidFill>
                <a:latin typeface="Candara" panose="020E0502030303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000">
                <a:solidFill>
                  <a:schemeClr val="tx2"/>
                </a:solidFill>
                <a:latin typeface="Candara" panose="020E0502030303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>
                <a:solidFill>
                  <a:schemeClr val="tx2"/>
                </a:solidFill>
                <a:latin typeface="Candara" panose="020E0502030303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9pPr>
          </a:lstStyle>
          <a:p>
            <a:pPr>
              <a:buFont typeface="Symbol" panose="05050102010706020507" pitchFamily="18" charset="2"/>
              <a:buNone/>
            </a:pPr>
            <a:r>
              <a:rPr kumimoji="0" lang="en-US" altLang="zh-TW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kumimoji="0" lang="en-US" altLang="zh-TW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kumimoji="0" lang="zh-TW" alt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職責</a:t>
            </a:r>
            <a:r>
              <a:rPr lang="zh-TW" alt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kumimoji="0" lang="zh-TW" altLang="en-US" sz="18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None/>
            </a:pPr>
            <a:r>
              <a:rPr kumimoji="0" lang="en-US" altLang="zh-TW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kumimoji="0" lang="en-US" altLang="zh-TW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1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責任</a:t>
            </a:r>
            <a:endParaRPr kumimoji="0" lang="zh-TW" altLang="en-US" sz="16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 flipH="1">
            <a:off x="6694764" y="2715557"/>
            <a:ext cx="1817971" cy="137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6213" indent="-176213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kumimoji="0"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遙遠</a:t>
            </a:r>
            <a:r>
              <a:rPr kumimoji="0" lang="zh-TW" altLang="en-US" dirty="0" smtClean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en-US" altLang="zh-TW" sz="16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距離遠</a:t>
            </a:r>
            <a:r>
              <a:rPr lang="en-US" altLang="zh-TW" sz="16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6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kumimoji="0" lang="zh-TW" altLang="en-US" sz="16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kumimoji="0"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kumimoji="0"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疏遠（不親密）</a:t>
            </a:r>
            <a:endParaRPr kumimoji="0"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kumimoji="0"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深遠</a:t>
            </a:r>
            <a:endParaRPr kumimoji="0"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Rectangle 31"/>
          <p:cNvSpPr>
            <a:spLocks noChangeArrowheads="1"/>
          </p:cNvSpPr>
          <p:nvPr/>
        </p:nvSpPr>
        <p:spPr bwMode="auto">
          <a:xfrm flipH="1">
            <a:off x="4671077" y="2821497"/>
            <a:ext cx="930377" cy="103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6213" indent="-176213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6213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0" lang="zh-TW" altLang="en-US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道路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None/>
            </a:pPr>
            <a:r>
              <a:rPr kumimoji="0"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kumimoji="0"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道理</a:t>
            </a:r>
            <a:endParaRPr kumimoji="0"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1115367" y="5732835"/>
            <a:ext cx="6873073" cy="523220"/>
            <a:chOff x="1115367" y="5790622"/>
            <a:chExt cx="6873073" cy="1023456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367" y="5847643"/>
              <a:ext cx="6873073" cy="942148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1754961" y="5790622"/>
              <a:ext cx="5862202" cy="10234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800" dirty="0">
                  <a:solidFill>
                    <a:srgbClr val="C00000"/>
                  </a:solidFill>
                  <a:ea typeface="標楷體" panose="03000509000000000000" pitchFamily="65" charset="-120"/>
                </a:rPr>
                <a:t>比喻長期肩負重大的任務</a:t>
              </a:r>
              <a:r>
                <a:rPr lang="zh-TW" altLang="en-US" sz="2800" dirty="0" smtClean="0">
                  <a:solidFill>
                    <a:srgbClr val="C00000"/>
                  </a:solidFill>
                  <a:ea typeface="標楷體" panose="03000509000000000000" pitchFamily="65" charset="-120"/>
                </a:rPr>
                <a:t>。</a:t>
              </a:r>
              <a:endParaRPr lang="zh-TW" altLang="en-US" sz="2800" dirty="0">
                <a:solidFill>
                  <a:srgbClr val="C00000"/>
                </a:solidFill>
                <a:ea typeface="標楷體" panose="03000509000000000000" pitchFamily="65" charset="-120"/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380" y="542154"/>
            <a:ext cx="4547240" cy="786319"/>
          </a:xfrm>
          <a:prstGeom prst="rect">
            <a:avLst/>
          </a:prstGeom>
        </p:spPr>
      </p:pic>
      <p:sp>
        <p:nvSpPr>
          <p:cNvPr id="27" name="Rectangle 3"/>
          <p:cNvSpPr txBox="1">
            <a:spLocks/>
          </p:cNvSpPr>
          <p:nvPr/>
        </p:nvSpPr>
        <p:spPr>
          <a:xfrm>
            <a:off x="2995956" y="575498"/>
            <a:ext cx="3170758" cy="7160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8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任重</a:t>
            </a:r>
            <a:r>
              <a:rPr lang="en-US" altLang="zh-TW" sz="4800" b="1" dirty="0" smtClean="0">
                <a:solidFill>
                  <a:schemeClr val="bg1">
                    <a:lumMod val="9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4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道</a:t>
            </a:r>
            <a:r>
              <a:rPr lang="zh-TW" altLang="en-US" sz="4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遠</a:t>
            </a:r>
            <a:endParaRPr lang="zh-TW" altLang="en-US" sz="4800" b="1" dirty="0">
              <a:solidFill>
                <a:schemeClr val="accent4">
                  <a:lumMod val="20000"/>
                  <a:lumOff val="8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6417257" y="231725"/>
            <a:ext cx="2726743" cy="1143675"/>
            <a:chOff x="6276262" y="376772"/>
            <a:chExt cx="2726743" cy="1143675"/>
          </a:xfrm>
        </p:grpSpPr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6262" y="376772"/>
              <a:ext cx="2726743" cy="1143675"/>
            </a:xfrm>
            <a:prstGeom prst="rect">
              <a:avLst/>
            </a:prstGeom>
          </p:spPr>
        </p:pic>
        <p:sp>
          <p:nvSpPr>
            <p:cNvPr id="32" name="矩形 31"/>
            <p:cNvSpPr/>
            <p:nvPr/>
          </p:nvSpPr>
          <p:spPr>
            <a:xfrm>
              <a:off x="6316454" y="409563"/>
              <a:ext cx="248590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TW" altLang="en-US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先</a:t>
              </a:r>
              <a:r>
                <a:rPr lang="zh-TW" altLang="zh-HK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綜合</a:t>
              </a:r>
              <a:r>
                <a:rPr lang="zh-TW" altLang="zh-HK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所有單位</a:t>
              </a:r>
              <a:r>
                <a:rPr lang="zh-TW" altLang="zh-HK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r>
                <a:rPr lang="zh-TW" altLang="zh-HK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，</a:t>
              </a:r>
              <a:r>
                <a:rPr lang="zh-TW" altLang="en-US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再</a:t>
              </a:r>
              <a:r>
                <a:rPr lang="zh-TW" altLang="zh-HK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推敲整個字詞組合的意思。</a:t>
              </a:r>
              <a:endParaRPr lang="en-US" altLang="zh-TW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17972" y="6265220"/>
            <a:ext cx="9067862" cy="498955"/>
            <a:chOff x="1115367" y="5847643"/>
            <a:chExt cx="6873073" cy="942148"/>
          </a:xfrm>
        </p:grpSpPr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367" y="5847643"/>
              <a:ext cx="6873073" cy="942148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1647930" y="5961269"/>
              <a:ext cx="5862202" cy="782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zh-TW" altLang="en-US" sz="2000" dirty="0">
                <a:solidFill>
                  <a:srgbClr val="C00000"/>
                </a:solidFill>
                <a:ea typeface="標楷體" panose="03000509000000000000" pitchFamily="65" charset="-12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842509" y="6328486"/>
            <a:ext cx="64075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dirty="0">
                <a:ea typeface="標楷體" panose="03000509000000000000" pitchFamily="65" charset="-120"/>
              </a:rPr>
              <a:t>語出</a:t>
            </a:r>
            <a:r>
              <a:rPr lang="en-US" altLang="zh-TW" dirty="0">
                <a:ea typeface="標楷體" panose="03000509000000000000" pitchFamily="65" charset="-120"/>
              </a:rPr>
              <a:t>《</a:t>
            </a:r>
            <a:r>
              <a:rPr lang="zh-TW" altLang="en-US" dirty="0">
                <a:ea typeface="標楷體" panose="03000509000000000000" pitchFamily="65" charset="-120"/>
              </a:rPr>
              <a:t>論語</a:t>
            </a:r>
            <a:r>
              <a:rPr lang="en-US" altLang="zh-TW" dirty="0">
                <a:ea typeface="標楷體" panose="03000509000000000000" pitchFamily="65" charset="-120"/>
              </a:rPr>
              <a:t>‧</a:t>
            </a:r>
            <a:r>
              <a:rPr lang="zh-TW" altLang="en-US" dirty="0">
                <a:ea typeface="標楷體" panose="03000509000000000000" pitchFamily="65" charset="-120"/>
              </a:rPr>
              <a:t>泰伯</a:t>
            </a:r>
            <a:r>
              <a:rPr lang="en-US" altLang="zh-TW" dirty="0" smtClean="0">
                <a:ea typeface="標楷體" panose="03000509000000000000" pitchFamily="65" charset="-120"/>
              </a:rPr>
              <a:t>》</a:t>
            </a:r>
            <a:r>
              <a:rPr lang="zh-TW" altLang="en-US" dirty="0">
                <a:ea typeface="標楷體" panose="03000509000000000000" pitchFamily="65" charset="-120"/>
              </a:rPr>
              <a:t>：「士不可以不弘毅，任重而道遠。」</a:t>
            </a:r>
          </a:p>
        </p:txBody>
      </p:sp>
    </p:spTree>
    <p:extLst>
      <p:ext uri="{BB962C8B-B14F-4D97-AF65-F5344CB8AC3E}">
        <p14:creationId xmlns:p14="http://schemas.microsoft.com/office/powerpoint/2010/main" val="234342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 txBox="1">
            <a:spLocks/>
          </p:cNvSpPr>
          <p:nvPr/>
        </p:nvSpPr>
        <p:spPr>
          <a:xfrm>
            <a:off x="2897489" y="3006707"/>
            <a:ext cx="3349022" cy="8418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段</a:t>
            </a:r>
            <a:endParaRPr lang="zh-HK" altLang="en-US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9546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群組 31"/>
          <p:cNvGrpSpPr/>
          <p:nvPr/>
        </p:nvGrpSpPr>
        <p:grpSpPr>
          <a:xfrm>
            <a:off x="309465" y="2680538"/>
            <a:ext cx="4288361" cy="4068069"/>
            <a:chOff x="86740" y="2670028"/>
            <a:chExt cx="4288361" cy="4068069"/>
          </a:xfrm>
        </p:grpSpPr>
        <p:pic>
          <p:nvPicPr>
            <p:cNvPr id="33" name="圖片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34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kern="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卸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8" name="Text Box 18"/>
          <p:cNvSpPr txBox="1">
            <a:spLocks noChangeArrowheads="1"/>
          </p:cNvSpPr>
          <p:nvPr/>
        </p:nvSpPr>
        <p:spPr bwMode="auto">
          <a:xfrm>
            <a:off x="892530" y="3057319"/>
            <a:ext cx="1461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ea typeface="標楷體" panose="03000509000000000000" pitchFamily="65" charset="-120"/>
              </a:rPr>
              <a:t>卸去</a:t>
            </a:r>
            <a:endParaRPr lang="zh-TW" altLang="en-US" sz="2800" dirty="0">
              <a:solidFill>
                <a:schemeClr val="bg1"/>
              </a:solidFill>
              <a:ea typeface="標楷體" panose="03000509000000000000" pitchFamily="65" charset="-120"/>
            </a:endParaRPr>
          </a:p>
        </p:txBody>
      </p:sp>
      <p:sp>
        <p:nvSpPr>
          <p:cNvPr id="39" name="Text Box 19"/>
          <p:cNvSpPr txBox="1">
            <a:spLocks noChangeArrowheads="1"/>
          </p:cNvSpPr>
          <p:nvPr/>
        </p:nvSpPr>
        <p:spPr bwMode="auto">
          <a:xfrm>
            <a:off x="2724406" y="3057319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ea typeface="標楷體" panose="03000509000000000000" pitchFamily="65" charset="-120"/>
              </a:rPr>
              <a:t>卸下</a:t>
            </a:r>
            <a:endParaRPr lang="zh-TW" altLang="en-US" sz="2800" dirty="0">
              <a:solidFill>
                <a:schemeClr val="bg1"/>
              </a:solidFill>
              <a:ea typeface="標楷體" panose="03000509000000000000" pitchFamily="65" charset="-120"/>
            </a:endParaRPr>
          </a:p>
        </p:txBody>
      </p:sp>
      <p:grpSp>
        <p:nvGrpSpPr>
          <p:cNvPr id="40" name="群組 39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42" name="矩形 41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卸卻</a:t>
              </a:r>
            </a:p>
          </p:txBody>
        </p:sp>
      </p:grpSp>
      <p:grpSp>
        <p:nvGrpSpPr>
          <p:cNvPr id="43" name="群組 42"/>
          <p:cNvGrpSpPr/>
          <p:nvPr/>
        </p:nvGrpSpPr>
        <p:grpSpPr>
          <a:xfrm>
            <a:off x="955014" y="1418306"/>
            <a:ext cx="2286000" cy="2754806"/>
            <a:chOff x="1390637" y="1394410"/>
            <a:chExt cx="2286000" cy="2754806"/>
          </a:xfrm>
        </p:grpSpPr>
        <p:sp>
          <p:nvSpPr>
            <p:cNvPr id="44" name="橢圓 43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57" name="肘形接點 56"/>
            <p:cNvCxnSpPr>
              <a:stCxn id="44" idx="0"/>
              <a:endCxn id="58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矩形 57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卸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0" name="群組 59"/>
          <p:cNvGrpSpPr/>
          <p:nvPr/>
        </p:nvGrpSpPr>
        <p:grpSpPr>
          <a:xfrm>
            <a:off x="4695342" y="2680538"/>
            <a:ext cx="4288361" cy="4068069"/>
            <a:chOff x="4747203" y="2670028"/>
            <a:chExt cx="4288361" cy="4068069"/>
          </a:xfrm>
        </p:grpSpPr>
        <p:pic>
          <p:nvPicPr>
            <p:cNvPr id="61" name="圖片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7203" y="2670028"/>
              <a:ext cx="4288361" cy="4068069"/>
            </a:xfrm>
            <a:prstGeom prst="rect">
              <a:avLst/>
            </a:prstGeom>
          </p:spPr>
        </p:pic>
        <p:sp>
          <p:nvSpPr>
            <p:cNvPr id="62" name="Text Box 14"/>
            <p:cNvSpPr txBox="1">
              <a:spLocks noChangeArrowheads="1"/>
            </p:cNvSpPr>
            <p:nvPr/>
          </p:nvSpPr>
          <p:spPr bwMode="auto">
            <a:xfrm>
              <a:off x="6458789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TW" altLang="en-US" sz="5400" dirty="0" smtClean="0">
                  <a:solidFill>
                    <a:schemeClr val="bg1"/>
                  </a:solidFill>
                  <a:ea typeface="標楷體" panose="03000509000000000000" pitchFamily="65" charset="-120"/>
                </a:rPr>
                <a:t>卻</a:t>
              </a:r>
              <a:endParaRPr lang="zh-TW" altLang="en-US" sz="5400" dirty="0">
                <a:solidFill>
                  <a:schemeClr val="bg1"/>
                </a:solidFill>
                <a:ea typeface="標楷體" panose="03000509000000000000" pitchFamily="65" charset="-120"/>
              </a:endParaRPr>
            </a:p>
          </p:txBody>
        </p:sp>
      </p:grpSp>
      <p:sp>
        <p:nvSpPr>
          <p:cNvPr id="63" name="Text Box 15"/>
          <p:cNvSpPr txBox="1">
            <a:spLocks noChangeArrowheads="1"/>
          </p:cNvSpPr>
          <p:nvPr/>
        </p:nvSpPr>
        <p:spPr bwMode="auto">
          <a:xfrm>
            <a:off x="6356044" y="5613906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ea typeface="標楷體" panose="03000509000000000000" pitchFamily="65" charset="-120"/>
              </a:rPr>
              <a:t>卻步</a:t>
            </a:r>
            <a:endParaRPr lang="zh-TW" altLang="en-US" sz="2800" dirty="0">
              <a:solidFill>
                <a:schemeClr val="bg1"/>
              </a:solidFill>
              <a:ea typeface="標楷體" panose="03000509000000000000" pitchFamily="65" charset="-120"/>
            </a:endParaRPr>
          </a:p>
        </p:txBody>
      </p:sp>
      <p:sp>
        <p:nvSpPr>
          <p:cNvPr id="66" name="Text Box 18"/>
          <p:cNvSpPr txBox="1">
            <a:spLocks noChangeArrowheads="1"/>
          </p:cNvSpPr>
          <p:nvPr/>
        </p:nvSpPr>
        <p:spPr bwMode="auto">
          <a:xfrm>
            <a:off x="7138766" y="3043514"/>
            <a:ext cx="11079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冷卻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7650185" y="4617390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ea typeface="標楷體" panose="03000509000000000000" pitchFamily="65" charset="-120"/>
              </a:rPr>
              <a:t>推卻</a:t>
            </a:r>
            <a:endParaRPr lang="zh-TW" altLang="en-US" sz="2800" dirty="0">
              <a:solidFill>
                <a:schemeClr val="bg1"/>
              </a:solidFill>
              <a:ea typeface="標楷體" panose="03000509000000000000" pitchFamily="65" charset="-120"/>
            </a:endParaRPr>
          </a:p>
        </p:txBody>
      </p:sp>
      <p:grpSp>
        <p:nvGrpSpPr>
          <p:cNvPr id="68" name="群組 67"/>
          <p:cNvGrpSpPr/>
          <p:nvPr/>
        </p:nvGrpSpPr>
        <p:grpSpPr>
          <a:xfrm>
            <a:off x="5401056" y="1418306"/>
            <a:ext cx="2286000" cy="2754806"/>
            <a:chOff x="1390637" y="1394410"/>
            <a:chExt cx="2286000" cy="2754806"/>
          </a:xfrm>
        </p:grpSpPr>
        <p:sp>
          <p:nvSpPr>
            <p:cNvPr id="69" name="橢圓 68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70" name="肘形接點 69"/>
            <p:cNvCxnSpPr>
              <a:stCxn id="69" idx="0"/>
              <a:endCxn id="71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矩形 70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卻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1" name="Text Box 18"/>
          <p:cNvSpPr txBox="1">
            <a:spLocks noChangeArrowheads="1"/>
          </p:cNvSpPr>
          <p:nvPr/>
        </p:nvSpPr>
        <p:spPr bwMode="auto">
          <a:xfrm>
            <a:off x="2972676" y="4660832"/>
            <a:ext cx="1461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ea typeface="標楷體" panose="03000509000000000000" pitchFamily="65" charset="-120"/>
              </a:rPr>
              <a:t>卸貨</a:t>
            </a:r>
            <a:endParaRPr lang="zh-TW" altLang="en-US" sz="2800" dirty="0">
              <a:solidFill>
                <a:schemeClr val="bg1"/>
              </a:solidFill>
              <a:ea typeface="標楷體" panose="03000509000000000000" pitchFamily="65" charset="-120"/>
            </a:endParaRPr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>
            <a:off x="424258" y="4601145"/>
            <a:ext cx="1461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ea typeface="標楷體" panose="03000509000000000000" pitchFamily="65" charset="-120"/>
              </a:rPr>
              <a:t>推卸</a:t>
            </a:r>
            <a:endParaRPr lang="zh-TW" altLang="en-US" sz="2800" dirty="0">
              <a:solidFill>
                <a:schemeClr val="bg1"/>
              </a:solidFill>
              <a:ea typeface="標楷體" panose="03000509000000000000" pitchFamily="65" charset="-120"/>
            </a:endParaRPr>
          </a:p>
        </p:txBody>
      </p:sp>
      <p:sp>
        <p:nvSpPr>
          <p:cNvPr id="46" name="Text Box 18"/>
          <p:cNvSpPr txBox="1">
            <a:spLocks noChangeArrowheads="1"/>
          </p:cNvSpPr>
          <p:nvPr/>
        </p:nvSpPr>
        <p:spPr bwMode="auto">
          <a:xfrm>
            <a:off x="1723119" y="5679670"/>
            <a:ext cx="1461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 smtClean="0">
                <a:solidFill>
                  <a:schemeClr val="bg1"/>
                </a:solidFill>
                <a:ea typeface="標楷體" panose="03000509000000000000" pitchFamily="65" charset="-120"/>
              </a:rPr>
              <a:t>卸妝</a:t>
            </a:r>
            <a:endParaRPr lang="zh-TW" altLang="en-US" sz="2800" dirty="0">
              <a:solidFill>
                <a:schemeClr val="bg1"/>
              </a:solidFill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9618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63" grpId="0"/>
      <p:bldP spid="66" grpId="0"/>
      <p:bldP spid="67" grpId="0"/>
      <p:bldP spid="31" grpId="0"/>
      <p:bldP spid="45" grpId="0"/>
      <p:bldP spid="4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1" y="1914755"/>
            <a:ext cx="7726450" cy="2853672"/>
          </a:xfrm>
          <a:prstGeom prst="rect">
            <a:avLst/>
          </a:prstGeom>
        </p:spPr>
      </p:pic>
      <p:grpSp>
        <p:nvGrpSpPr>
          <p:cNvPr id="22" name="群組 21"/>
          <p:cNvGrpSpPr/>
          <p:nvPr/>
        </p:nvGrpSpPr>
        <p:grpSpPr>
          <a:xfrm>
            <a:off x="4567320" y="3404701"/>
            <a:ext cx="3822843" cy="1283255"/>
            <a:chOff x="4577830" y="3404701"/>
            <a:chExt cx="3822843" cy="1283255"/>
          </a:xfrm>
        </p:grpSpPr>
        <p:pic>
          <p:nvPicPr>
            <p:cNvPr id="24" name="圖片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7830" y="3404701"/>
              <a:ext cx="3822843" cy="1283255"/>
            </a:xfrm>
            <a:prstGeom prst="rect">
              <a:avLst/>
            </a:prstGeom>
          </p:spPr>
        </p:pic>
        <p:sp>
          <p:nvSpPr>
            <p:cNvPr id="25" name="Rectangle 8"/>
            <p:cNvSpPr>
              <a:spLocks noChangeArrowheads="1"/>
            </p:cNvSpPr>
            <p:nvPr/>
          </p:nvSpPr>
          <p:spPr bwMode="auto">
            <a:xfrm>
              <a:off x="5954507" y="3793550"/>
              <a:ext cx="2367510" cy="759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/>
              <a:r>
                <a:rPr kumimoji="0" lang="zh-TW" altLang="en-US" sz="2400" dirty="0" smtClean="0">
                  <a:latin typeface="新細明體" panose="02020500000000000000" pitchFamily="18" charset="-120"/>
                </a:rPr>
                <a:t>「</a:t>
              </a:r>
              <a:r>
                <a:rPr kumimoji="0"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卻</a:t>
              </a:r>
              <a:r>
                <a:rPr kumimoji="0" lang="zh-TW" altLang="en-US" sz="2400" dirty="0" smtClean="0">
                  <a:latin typeface="新細明體" panose="02020500000000000000" pitchFamily="18" charset="-120"/>
                </a:rPr>
                <a:t>」</a:t>
              </a:r>
              <a:r>
                <a:rPr kumimoji="0" lang="zh-TW" altLang="en-US" sz="2400" dirty="0" smtClean="0">
                  <a:latin typeface="新細明體" panose="02020500000000000000" pitchFamily="18" charset="-120"/>
                  <a:sym typeface="Wingdings" panose="05000000000000000000" pitchFamily="2" charset="2"/>
                </a:rPr>
                <a:t>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推卻</a:t>
              </a:r>
              <a:endParaRPr lang="zh-TW" altLang="en-US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680725" y="3389909"/>
            <a:ext cx="3822843" cy="1822553"/>
            <a:chOff x="720354" y="2805443"/>
            <a:chExt cx="3822843" cy="1822553"/>
          </a:xfrm>
        </p:grpSpPr>
        <p:grpSp>
          <p:nvGrpSpPr>
            <p:cNvPr id="27" name="群組 26"/>
            <p:cNvGrpSpPr/>
            <p:nvPr/>
          </p:nvGrpSpPr>
          <p:grpSpPr>
            <a:xfrm>
              <a:off x="720354" y="2805443"/>
              <a:ext cx="3822843" cy="1779438"/>
              <a:chOff x="741374" y="2805443"/>
              <a:chExt cx="3822843" cy="1779438"/>
            </a:xfrm>
          </p:grpSpPr>
          <p:pic>
            <p:nvPicPr>
              <p:cNvPr id="29" name="圖片 2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1374" y="2805443"/>
                <a:ext cx="3822843" cy="1283255"/>
              </a:xfrm>
              <a:prstGeom prst="rect">
                <a:avLst/>
              </a:prstGeom>
            </p:spPr>
          </p:pic>
          <p:sp>
            <p:nvSpPr>
              <p:cNvPr id="31" name="Rectangle 7"/>
              <p:cNvSpPr>
                <a:spLocks noChangeArrowheads="1"/>
              </p:cNvSpPr>
              <p:nvPr/>
            </p:nvSpPr>
            <p:spPr bwMode="auto">
              <a:xfrm>
                <a:off x="1531669" y="4142075"/>
                <a:ext cx="874726" cy="4428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8" name="文字方塊 27"/>
            <p:cNvSpPr txBox="1"/>
            <p:nvPr/>
          </p:nvSpPr>
          <p:spPr>
            <a:xfrm>
              <a:off x="802340" y="4166331"/>
              <a:ext cx="23451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zh-TW" altLang="en-US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3" name="群組 32"/>
          <p:cNvGrpSpPr/>
          <p:nvPr/>
        </p:nvGrpSpPr>
        <p:grpSpPr>
          <a:xfrm>
            <a:off x="680725" y="4584881"/>
            <a:ext cx="7739008" cy="1974238"/>
            <a:chOff x="708031" y="4584881"/>
            <a:chExt cx="7739008" cy="1974238"/>
          </a:xfrm>
        </p:grpSpPr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89" y="4584881"/>
              <a:ext cx="7726450" cy="1974238"/>
            </a:xfrm>
            <a:prstGeom prst="rect">
              <a:avLst/>
            </a:prstGeom>
          </p:spPr>
        </p:pic>
        <p:sp>
          <p:nvSpPr>
            <p:cNvPr id="35" name="Rectangle 11"/>
            <p:cNvSpPr>
              <a:spLocks noChangeArrowheads="1"/>
            </p:cNvSpPr>
            <p:nvPr/>
          </p:nvSpPr>
          <p:spPr bwMode="auto">
            <a:xfrm>
              <a:off x="708031" y="5887903"/>
              <a:ext cx="7709438" cy="478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/>
              <a:r>
                <a:rPr lang="zh-TW" altLang="en-US" sz="2400" b="1" dirty="0" smtClean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拒絕、不接受</a:t>
              </a:r>
              <a:endParaRPr lang="zh-TW" altLang="en-US" sz="24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6" name="群組 35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38" name="矩形 37"/>
            <p:cNvSpPr/>
            <p:nvPr/>
          </p:nvSpPr>
          <p:spPr>
            <a:xfrm>
              <a:off x="4059982" y="1901980"/>
              <a:ext cx="1313181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卸卻</a:t>
              </a:r>
            </a:p>
          </p:txBody>
        </p:sp>
      </p:grpSp>
      <p:sp>
        <p:nvSpPr>
          <p:cNvPr id="39" name="矩形 38"/>
          <p:cNvSpPr/>
          <p:nvPr/>
        </p:nvSpPr>
        <p:spPr>
          <a:xfrm>
            <a:off x="3915409" y="3665242"/>
            <a:ext cx="131318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zh-TW" altLang="en-US" sz="4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卸卻</a:t>
            </a:r>
          </a:p>
        </p:txBody>
      </p:sp>
      <p:sp>
        <p:nvSpPr>
          <p:cNvPr id="40" name="Rectangle 11"/>
          <p:cNvSpPr>
            <a:spLocks noChangeArrowheads="1"/>
          </p:cNvSpPr>
          <p:nvPr/>
        </p:nvSpPr>
        <p:spPr bwMode="auto">
          <a:xfrm>
            <a:off x="2016248" y="2046413"/>
            <a:ext cx="5111504" cy="68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kumimoji="0"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卸卻的意思是</a:t>
            </a:r>
            <a:r>
              <a:rPr kumimoji="0"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</a:p>
        </p:txBody>
      </p:sp>
      <p:grpSp>
        <p:nvGrpSpPr>
          <p:cNvPr id="44" name="群組 43"/>
          <p:cNvGrpSpPr/>
          <p:nvPr/>
        </p:nvGrpSpPr>
        <p:grpSpPr>
          <a:xfrm>
            <a:off x="5674504" y="567030"/>
            <a:ext cx="3319821" cy="1392429"/>
            <a:chOff x="5674504" y="124377"/>
            <a:chExt cx="3319821" cy="1392429"/>
          </a:xfrm>
        </p:grpSpPr>
        <p:pic>
          <p:nvPicPr>
            <p:cNvPr id="45" name="圖片 4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504" y="124377"/>
              <a:ext cx="3319821" cy="1392429"/>
            </a:xfrm>
            <a:prstGeom prst="rect">
              <a:avLst/>
            </a:prstGeom>
          </p:spPr>
        </p:pic>
        <p:sp>
          <p:nvSpPr>
            <p:cNvPr id="46" name="矩形 45"/>
            <p:cNvSpPr/>
            <p:nvPr/>
          </p:nvSpPr>
          <p:spPr>
            <a:xfrm>
              <a:off x="5705677" y="404017"/>
              <a:ext cx="30675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TW" altLang="en-US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先</a:t>
              </a:r>
              <a:r>
                <a:rPr lang="zh-TW" altLang="zh-HK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綜合所有單位的意思</a:t>
              </a:r>
              <a:r>
                <a:rPr lang="zh-TW" altLang="zh-HK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，</a:t>
              </a:r>
              <a:r>
                <a:rPr lang="en-US" altLang="zh-TW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再</a:t>
              </a:r>
              <a:r>
                <a:rPr lang="zh-TW" altLang="zh-HK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推敲整個字詞組合的意思。</a:t>
              </a:r>
              <a:endParaRPr lang="en-US" altLang="zh-TW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41" name="Rectangle 10"/>
          <p:cNvSpPr>
            <a:spLocks noChangeArrowheads="1"/>
          </p:cNvSpPr>
          <p:nvPr/>
        </p:nvSpPr>
        <p:spPr bwMode="auto">
          <a:xfrm>
            <a:off x="762711" y="3764883"/>
            <a:ext cx="2261706" cy="459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zh-TW" altLang="en-US" sz="2400" dirty="0" smtClean="0">
                <a:latin typeface="新細明體" panose="02020500000000000000" pitchFamily="18" charset="-120"/>
              </a:rPr>
              <a:t>「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卸</a:t>
            </a:r>
            <a:r>
              <a:rPr kumimoji="0" lang="zh-TW" altLang="en-US" sz="2400" dirty="0" smtClean="0">
                <a:latin typeface="新細明體" panose="02020500000000000000" pitchFamily="18" charset="-120"/>
              </a:rPr>
              <a:t>」</a:t>
            </a:r>
            <a:r>
              <a:rPr kumimoji="0" lang="zh-TW" altLang="en-US" sz="2400" dirty="0" smtClean="0">
                <a:latin typeface="新細明體" panose="02020500000000000000" pitchFamily="18" charset="-120"/>
                <a:sym typeface="Wingdings" panose="05000000000000000000" pitchFamily="2" charset="2"/>
              </a:rPr>
              <a:t></a:t>
            </a:r>
            <a:r>
              <a:rPr kumimoji="0" lang="zh-TW" altLang="en-US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推</a:t>
            </a:r>
            <a:r>
              <a:rPr lang="zh-TW" altLang="en-US" sz="2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卸</a:t>
            </a:r>
            <a:endParaRPr kumimoji="0"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862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068992" y="3110739"/>
            <a:ext cx="7023260" cy="6464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理解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及整合篇章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內容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b="1" dirty="0" smtClean="0">
              <a:latin typeface="標楷體" panose="03000509000000000000" pitchFamily="65" charset="-120"/>
              <a:ea typeface="標楷體" panose="03000509000000000000" pitchFamily="65" charset="-120"/>
              <a:cs typeface="DFHeiMedium-B5"/>
            </a:endParaRPr>
          </a:p>
        </p:txBody>
      </p:sp>
    </p:spTree>
    <p:extLst>
      <p:ext uri="{BB962C8B-B14F-4D97-AF65-F5344CB8AC3E}">
        <p14:creationId xmlns:p14="http://schemas.microsoft.com/office/powerpoint/2010/main" val="268824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>
            <a:off x="811174" y="1150492"/>
            <a:ext cx="7545714" cy="5328597"/>
            <a:chOff x="811174" y="1150492"/>
            <a:chExt cx="7545714" cy="5328597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4" y="1150492"/>
              <a:ext cx="7545714" cy="5328597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1578569" y="2042666"/>
              <a:ext cx="5986862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48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有甚麼方法</a:t>
              </a:r>
              <a:r>
                <a:rPr lang="en-US" altLang="zh-TW" sz="48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sz="48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48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可以幫助</a:t>
              </a:r>
              <a:r>
                <a:rPr lang="zh-TW" altLang="en-US" sz="48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理解</a:t>
              </a:r>
              <a:r>
                <a:rPr lang="en-US" altLang="zh-TW" sz="48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sz="48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4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4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最苦與最樂」</a:t>
              </a:r>
              <a:endParaRPr lang="zh-HK" altLang="en-US" sz="4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48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這篇文章</a:t>
              </a:r>
              <a:r>
                <a:rPr lang="en-US" altLang="zh-TW" sz="48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461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619"/>
            <a:ext cx="9144000" cy="5580761"/>
          </a:xfrm>
          <a:prstGeom prst="rect">
            <a:avLst/>
          </a:prstGeom>
        </p:spPr>
      </p:pic>
      <p:sp>
        <p:nvSpPr>
          <p:cNvPr id="23" name="文字方塊 22"/>
          <p:cNvSpPr txBox="1"/>
          <p:nvPr/>
        </p:nvSpPr>
        <p:spPr>
          <a:xfrm>
            <a:off x="586155" y="673788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從篇名或首一、二段及尾段推測文體類別</a:t>
            </a:r>
            <a:endParaRPr lang="zh-HK" altLang="en-US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40231" y="2145324"/>
            <a:ext cx="615553" cy="2895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從篇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名推測文體</a:t>
            </a:r>
            <a:endParaRPr lang="zh-HK" altLang="en-US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1547447" y="1512277"/>
            <a:ext cx="161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文體標誌：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如：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記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傳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自述</a:t>
            </a:r>
            <a:endParaRPr lang="zh-HK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1547446" y="2922214"/>
            <a:ext cx="1781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文體標誌：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如：評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論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談</a:t>
            </a:r>
            <a:endParaRPr lang="zh-HK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1547446" y="3537137"/>
            <a:ext cx="1781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篇名性質：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有作者立場</a:t>
            </a:r>
            <a:endParaRPr lang="zh-HK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1547446" y="4656601"/>
            <a:ext cx="17819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篇名性質：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有關事物的問題或道理</a:t>
            </a:r>
            <a:endParaRPr lang="zh-HK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3645877" y="1727720"/>
            <a:ext cx="1547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記敍文</a:t>
            </a:r>
            <a:endParaRPr lang="zh-HK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3645877" y="3306305"/>
            <a:ext cx="1547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議論文</a:t>
            </a:r>
            <a:endParaRPr lang="zh-HK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3645877" y="4884890"/>
            <a:ext cx="1547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說明文</a:t>
            </a:r>
            <a:endParaRPr lang="zh-HK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5597771" y="1570165"/>
            <a:ext cx="1863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有「時」、「地」、「人」、「事」等元素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5720861" y="3306934"/>
            <a:ext cx="1781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有作者立場或看法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5597772" y="4746311"/>
            <a:ext cx="2033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事物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道理的問題</a:t>
            </a:r>
            <a:endParaRPr lang="en-US" altLang="zh-TW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說明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事物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道理的由來、性質、現象</a:t>
            </a:r>
            <a:endParaRPr lang="zh-HK" altLang="en-US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8183995" y="2406279"/>
            <a:ext cx="800219" cy="23543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從首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一、二段及尾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段內容推測文體</a:t>
            </a:r>
            <a:endParaRPr lang="zh-HK" altLang="en-US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6" name="圓角矩形 35"/>
          <p:cNvSpPr/>
          <p:nvPr/>
        </p:nvSpPr>
        <p:spPr>
          <a:xfrm>
            <a:off x="138411" y="2031830"/>
            <a:ext cx="856764" cy="31301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" name="圓角矩形 36"/>
          <p:cNvSpPr/>
          <p:nvPr/>
        </p:nvSpPr>
        <p:spPr>
          <a:xfrm>
            <a:off x="8124192" y="2031830"/>
            <a:ext cx="914706" cy="31301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4209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字方塊 4"/>
          <p:cNvSpPr txBox="1">
            <a:spLocks noChangeArrowheads="1"/>
          </p:cNvSpPr>
          <p:nvPr/>
        </p:nvSpPr>
        <p:spPr bwMode="auto">
          <a:xfrm>
            <a:off x="4031746" y="5157559"/>
            <a:ext cx="51117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200">
                <a:solidFill>
                  <a:schemeClr val="tx2"/>
                </a:solidFill>
                <a:latin typeface="Candara" panose="020E0502030303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000">
                <a:solidFill>
                  <a:schemeClr val="tx2"/>
                </a:solidFill>
                <a:latin typeface="Candara" panose="020E0502030303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>
                <a:solidFill>
                  <a:schemeClr val="tx2"/>
                </a:solidFill>
                <a:latin typeface="Candara" panose="020E0502030303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zh-TW" altLang="en-US" sz="6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最苦與最樂</a:t>
            </a:r>
            <a:endParaRPr lang="zh-HK" altLang="en-US" sz="6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4108660" y="132347"/>
            <a:ext cx="4915884" cy="3471476"/>
            <a:chOff x="4108660" y="132347"/>
            <a:chExt cx="4915884" cy="3471476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8660" y="132347"/>
              <a:ext cx="4915884" cy="3471476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4938922" y="843302"/>
              <a:ext cx="3255359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zh-TW" altLang="en-US" sz="2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可嘗試辨識這文章的</a:t>
              </a:r>
              <a:r>
                <a:rPr lang="en-US" altLang="zh-TW" sz="2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sz="2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2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目的</a:t>
              </a:r>
              <a:r>
                <a:rPr lang="en-US" altLang="zh-TW" sz="2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/</a:t>
              </a:r>
              <a:r>
                <a:rPr lang="zh-TW" altLang="en-US" sz="2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功能來</a:t>
              </a:r>
              <a:r>
                <a:rPr lang="zh-TW" altLang="en-US" sz="2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itchFamily="2" charset="2"/>
                </a:rPr>
                <a:t>推測</a:t>
              </a:r>
              <a:r>
                <a:rPr lang="en-US" altLang="zh-TW" sz="2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itchFamily="2" charset="2"/>
                </a:rPr>
                <a:t/>
              </a:r>
              <a:br>
                <a:rPr lang="en-US" altLang="zh-TW" sz="2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itchFamily="2" charset="2"/>
                </a:rPr>
              </a:br>
              <a:r>
                <a:rPr lang="zh-TW" altLang="en-US" sz="2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itchFamily="2" charset="2"/>
                </a:rPr>
                <a:t>文</a:t>
              </a:r>
              <a:r>
                <a:rPr lang="zh-TW" altLang="en-US" sz="2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體類別</a:t>
              </a:r>
              <a:r>
                <a:rPr lang="en-US" altLang="zh-TW" sz="2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sz="2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en-US" altLang="zh-TW" sz="2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</a:t>
              </a:r>
              <a:r>
                <a:rPr lang="zh-TW" altLang="en-US" sz="2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itchFamily="2" charset="2"/>
                </a:rPr>
                <a:t>幫助</a:t>
              </a:r>
              <a:r>
                <a:rPr lang="zh-TW" altLang="en-US" sz="2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理解整篇文章</a:t>
              </a:r>
              <a:endParaRPr lang="en-US" altLang="zh-TW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331470" y="2089661"/>
            <a:ext cx="4911720" cy="3621095"/>
            <a:chOff x="98907" y="2089661"/>
            <a:chExt cx="5144283" cy="3621095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8907" y="2089661"/>
              <a:ext cx="5127756" cy="3621095"/>
            </a:xfrm>
            <a:prstGeom prst="rect">
              <a:avLst/>
            </a:prstGeom>
          </p:spPr>
        </p:pic>
        <p:sp>
          <p:nvSpPr>
            <p:cNvPr id="19" name="文字方塊 18"/>
            <p:cNvSpPr txBox="1"/>
            <p:nvPr/>
          </p:nvSpPr>
          <p:spPr>
            <a:xfrm>
              <a:off x="945011" y="2905038"/>
              <a:ext cx="429817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TW" altLang="en-US" sz="36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線索：</a:t>
              </a:r>
              <a:endPara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>
                <a:spcBef>
                  <a:spcPct val="0"/>
                </a:spcBef>
              </a:pPr>
              <a:r>
                <a:rPr lang="en-US" altLang="zh-TW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1.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從</a:t>
              </a:r>
              <a:r>
                <a:rPr lang="zh-TW" altLang="en-US" sz="28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標題</a:t>
              </a:r>
              <a:r>
                <a:rPr lang="en-US" altLang="zh-TW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/</a:t>
              </a:r>
              <a:r>
                <a:rPr lang="zh-TW" altLang="en-US" sz="28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篇名</a:t>
              </a:r>
              <a:endPara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>
                <a:spcBef>
                  <a:spcPct val="0"/>
                </a:spcBef>
              </a:pPr>
              <a:r>
                <a:rPr lang="en-US" altLang="zh-TW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2.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從</a:t>
              </a:r>
              <a:r>
                <a:rPr lang="zh-TW" altLang="en-US" sz="28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首一、二段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及</a:t>
              </a:r>
              <a:r>
                <a:rPr lang="zh-TW" altLang="en-US" sz="28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尾</a:t>
              </a:r>
              <a:r>
                <a:rPr lang="zh-TW" altLang="en-US" sz="2800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段</a:t>
              </a:r>
              <a:endParaRPr lang="zh-TW" altLang="en-US" sz="28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164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/>
          <p:cNvGrpSpPr/>
          <p:nvPr/>
        </p:nvGrpSpPr>
        <p:grpSpPr>
          <a:xfrm>
            <a:off x="3528271" y="610503"/>
            <a:ext cx="5127756" cy="2054105"/>
            <a:chOff x="3387594" y="734814"/>
            <a:chExt cx="5127756" cy="2054105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3387594" y="734814"/>
              <a:ext cx="5127756" cy="2054105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4274535" y="1314697"/>
              <a:ext cx="326243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如何從標題</a:t>
              </a:r>
              <a:r>
                <a:rPr lang="en-US" altLang="zh-TW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/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篇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名</a:t>
              </a:r>
              <a:r>
                <a:rPr lang="en-US" altLang="zh-TW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  <a:sym typeface="Wingdings" pitchFamily="2" charset="2"/>
                </a:rPr>
                <a:t>推測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  <a:sym typeface="Wingdings" pitchFamily="2" charset="2"/>
                </a:rPr>
                <a:t>文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體類別</a:t>
              </a:r>
              <a:r>
                <a:rPr lang="en-US" altLang="zh-TW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246806" y="4306898"/>
            <a:ext cx="3555423" cy="2126309"/>
            <a:chOff x="3663729" y="773869"/>
            <a:chExt cx="3555423" cy="2510752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663729" y="773869"/>
              <a:ext cx="3555423" cy="2510752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3686582" y="1619153"/>
              <a:ext cx="3509715" cy="690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1</a:t>
              </a:r>
              <a:r>
                <a:rPr lang="en-US" altLang="zh-HK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.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看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標題</a:t>
              </a:r>
              <a:r>
                <a:rPr lang="en-US" altLang="zh-TW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/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篇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名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1909187" y="2983459"/>
            <a:ext cx="53256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最苦與最樂</a:t>
            </a:r>
            <a:endParaRPr lang="zh-HK" altLang="en-US" sz="8000" dirty="0"/>
          </a:p>
        </p:txBody>
      </p:sp>
    </p:spTree>
    <p:extLst>
      <p:ext uri="{BB962C8B-B14F-4D97-AF65-F5344CB8AC3E}">
        <p14:creationId xmlns:p14="http://schemas.microsoft.com/office/powerpoint/2010/main" val="3524941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/>
          <p:cNvGrpSpPr/>
          <p:nvPr/>
        </p:nvGrpSpPr>
        <p:grpSpPr>
          <a:xfrm>
            <a:off x="4108660" y="66315"/>
            <a:ext cx="4915884" cy="3471476"/>
            <a:chOff x="4108660" y="132347"/>
            <a:chExt cx="4915884" cy="3471476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8660" y="132347"/>
              <a:ext cx="4915884" cy="3471476"/>
            </a:xfrm>
            <a:prstGeom prst="rect">
              <a:avLst/>
            </a:prstGeom>
          </p:spPr>
        </p:pic>
        <p:sp>
          <p:nvSpPr>
            <p:cNvPr id="4" name="文字方塊 3"/>
            <p:cNvSpPr txBox="1"/>
            <p:nvPr/>
          </p:nvSpPr>
          <p:spPr>
            <a:xfrm>
              <a:off x="4472054" y="1329476"/>
              <a:ext cx="418909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TW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留意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標題</a:t>
              </a:r>
              <a:r>
                <a:rPr lang="en-US" altLang="zh-TW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/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篇名</a:t>
              </a:r>
              <a:r>
                <a:rPr lang="zh-TW" altLang="en-US" sz="3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中的</a:t>
              </a:r>
              <a:r>
                <a:rPr lang="en-US" altLang="zh-TW" sz="3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sz="3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3200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文體標誌</a:t>
              </a:r>
              <a:endParaRPr lang="en-US" altLang="zh-TW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60" y="1055085"/>
            <a:ext cx="3448104" cy="5718219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642665" y="1111071"/>
            <a:ext cx="267622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zh-TW" altLang="en-US" sz="2800" b="1" u="sng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記敍</a:t>
            </a:r>
            <a:endParaRPr lang="zh-TW" altLang="en-US" sz="2800" b="1" u="sng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</a:pPr>
            <a:r>
              <a:rPr lang="en-US" altLang="zh-TW" sz="2000" dirty="0"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XXXX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記趣</a:t>
            </a:r>
            <a:r>
              <a:rPr lang="en-US" altLang="zh-TW" sz="2000" dirty="0"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XXX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遊記</a:t>
            </a:r>
            <a:endParaRPr lang="en-US" altLang="zh-TW" sz="2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</a:pPr>
            <a:r>
              <a:rPr lang="en-US" altLang="zh-TW" sz="2000" dirty="0"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XX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那天</a:t>
            </a:r>
            <a:endParaRPr lang="en-US" altLang="zh-TW" sz="2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</a:pPr>
            <a:r>
              <a:rPr lang="en-US" altLang="zh-TW" sz="2000" dirty="0"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XX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傳</a:t>
            </a:r>
            <a:endParaRPr lang="zh-TW" altLang="en-US" sz="2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1161331" y="3082300"/>
            <a:ext cx="163889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zh-HK" altLang="en-US" sz="28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說明</a:t>
            </a:r>
            <a:endParaRPr lang="en-US" altLang="zh-HK" sz="2800" b="1" u="sng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</a:pPr>
            <a:r>
              <a:rPr lang="en-US" altLang="zh-TW" sz="2000" dirty="0"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XXX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用法</a:t>
            </a:r>
            <a:endParaRPr lang="en-US" altLang="zh-TW" sz="2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</a:pPr>
            <a:r>
              <a:rPr lang="en-US" altLang="zh-TW" sz="2000" dirty="0"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XXX</a:t>
            </a:r>
            <a:r>
              <a:rPr lang="zh-HK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HK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起源</a:t>
            </a:r>
          </a:p>
          <a:p>
            <a:pPr algn="ctr">
              <a:spcBef>
                <a:spcPct val="0"/>
              </a:spcBef>
            </a:pPr>
            <a:r>
              <a:rPr lang="en-US" altLang="zh-TW" sz="2000" dirty="0"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XXX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成因</a:t>
            </a:r>
            <a:endParaRPr lang="zh-TW" altLang="en-US" sz="2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732538" y="4908960"/>
            <a:ext cx="249648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zh-TW" altLang="en-US" sz="28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議論</a:t>
            </a:r>
            <a:endParaRPr lang="en-US" altLang="zh-TW" sz="2800" b="1" u="sng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談</a:t>
            </a:r>
            <a:r>
              <a:rPr lang="en-US" altLang="zh-TW" sz="2000" dirty="0"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XXXX</a:t>
            </a:r>
          </a:p>
          <a:p>
            <a:pPr algn="ctr">
              <a:spcBef>
                <a:spcPct val="0"/>
              </a:spcBef>
            </a:pPr>
            <a:r>
              <a:rPr lang="en-US" altLang="zh-TW" sz="2000" dirty="0"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XX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論</a:t>
            </a:r>
            <a:endParaRPr lang="en-US" altLang="zh-TW" sz="2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</a:pPr>
            <a:r>
              <a:rPr lang="en-US" altLang="zh-TW" sz="2000" dirty="0">
                <a:solidFill>
                  <a:srgbClr val="FF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XX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和</a:t>
            </a:r>
            <a:r>
              <a:rPr lang="en-US" altLang="zh-TW" sz="2000" dirty="0" smtClean="0">
                <a:solidFill>
                  <a:srgbClr val="FF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XX</a:t>
            </a:r>
            <a:br>
              <a:rPr lang="en-US" altLang="zh-TW" sz="2000" dirty="0" smtClean="0">
                <a:solidFill>
                  <a:srgbClr val="FF0000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</a:b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兩者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呈現相反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意思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9526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群組 18"/>
          <p:cNvGrpSpPr/>
          <p:nvPr/>
        </p:nvGrpSpPr>
        <p:grpSpPr>
          <a:xfrm>
            <a:off x="2197479" y="4263993"/>
            <a:ext cx="4961383" cy="2312353"/>
            <a:chOff x="2257769" y="4358778"/>
            <a:chExt cx="4961383" cy="2312353"/>
          </a:xfrm>
        </p:grpSpPr>
        <p:grpSp>
          <p:nvGrpSpPr>
            <p:cNvPr id="7" name="群組 6"/>
            <p:cNvGrpSpPr/>
            <p:nvPr/>
          </p:nvGrpSpPr>
          <p:grpSpPr>
            <a:xfrm>
              <a:off x="4370429" y="4358778"/>
              <a:ext cx="371367" cy="850738"/>
              <a:chOff x="4430589" y="4358778"/>
              <a:chExt cx="371367" cy="850738"/>
            </a:xfrm>
          </p:grpSpPr>
          <p:pic>
            <p:nvPicPr>
              <p:cNvPr id="8" name="圖片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30589" y="4897703"/>
                <a:ext cx="311813" cy="311813"/>
              </a:xfrm>
              <a:prstGeom prst="rect">
                <a:avLst/>
              </a:prstGeom>
            </p:spPr>
          </p:pic>
          <p:pic>
            <p:nvPicPr>
              <p:cNvPr id="9" name="圖片 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86496" y="4358778"/>
                <a:ext cx="205473" cy="205473"/>
              </a:xfrm>
              <a:prstGeom prst="rect">
                <a:avLst/>
              </a:prstGeom>
            </p:spPr>
          </p:pic>
          <p:pic>
            <p:nvPicPr>
              <p:cNvPr id="10" name="圖片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3443" y="4620256"/>
                <a:ext cx="248513" cy="248513"/>
              </a:xfrm>
              <a:prstGeom prst="rect">
                <a:avLst/>
              </a:prstGeom>
            </p:spPr>
          </p:pic>
        </p:grpSp>
        <p:grpSp>
          <p:nvGrpSpPr>
            <p:cNvPr id="15" name="群組 14"/>
            <p:cNvGrpSpPr/>
            <p:nvPr/>
          </p:nvGrpSpPr>
          <p:grpSpPr>
            <a:xfrm>
              <a:off x="2257769" y="5263893"/>
              <a:ext cx="4961383" cy="1407238"/>
              <a:chOff x="2161513" y="5263893"/>
              <a:chExt cx="4961383" cy="1407238"/>
            </a:xfrm>
          </p:grpSpPr>
          <p:pic>
            <p:nvPicPr>
              <p:cNvPr id="3" name="圖片 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61513" y="5263893"/>
                <a:ext cx="4592736" cy="1407238"/>
              </a:xfrm>
              <a:prstGeom prst="rect">
                <a:avLst/>
              </a:prstGeom>
            </p:spPr>
          </p:pic>
          <p:sp>
            <p:nvSpPr>
              <p:cNvPr id="14" name="文字方塊 13"/>
              <p:cNvSpPr txBox="1"/>
              <p:nvPr/>
            </p:nvSpPr>
            <p:spPr>
              <a:xfrm>
                <a:off x="2222049" y="5490458"/>
                <a:ext cx="490084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TW" altLang="en-US" sz="2800" b="1" dirty="0">
                    <a:solidFill>
                      <a:srgbClr val="2D2D8A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篇名呈現相反意思</a:t>
                </a:r>
                <a:endParaRPr lang="en-US" altLang="zh-TW" sz="2800" b="1" dirty="0">
                  <a:solidFill>
                    <a:srgbClr val="2D2D8A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>
                  <a:spcBef>
                    <a:spcPct val="0"/>
                  </a:spcBef>
                </a:pPr>
                <a:r>
                  <a:rPr lang="en-US" altLang="zh-TW" sz="2000" b="1" dirty="0" smtClean="0">
                    <a:solidFill>
                      <a:srgbClr val="2D2D8A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sym typeface="Wingdings" panose="05000000000000000000" pitchFamily="2" charset="2"/>
                  </a:rPr>
                  <a:t></a:t>
                </a:r>
                <a:r>
                  <a:rPr lang="zh-TW" altLang="en-US" sz="2000" b="1" dirty="0" smtClean="0">
                    <a:solidFill>
                      <a:srgbClr val="2D2D8A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sym typeface="Wingdings" panose="05000000000000000000" pitchFamily="2" charset="2"/>
                  </a:rPr>
                  <a:t> </a:t>
                </a:r>
                <a:r>
                  <a:rPr lang="zh-TW" altLang="en-US" sz="2800" b="1" dirty="0" smtClean="0">
                    <a:solidFill>
                      <a:srgbClr val="2D2D8A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sym typeface="Wingdings" panose="05000000000000000000" pitchFamily="2" charset="2"/>
                  </a:rPr>
                  <a:t>初步推測</a:t>
                </a:r>
                <a:r>
                  <a:rPr lang="zh-TW" altLang="en-US" sz="2800" b="1" dirty="0">
                    <a:solidFill>
                      <a:srgbClr val="2D2D8A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sym typeface="Wingdings" panose="05000000000000000000" pitchFamily="2" charset="2"/>
                  </a:rPr>
                  <a:t>此篇章為</a:t>
                </a:r>
                <a:r>
                  <a:rPr lang="zh-TW" altLang="en-US" sz="2800" b="1" dirty="0" smtClean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議論文</a:t>
                </a:r>
                <a:endParaRPr lang="zh-HK" altLang="en-US" sz="2800" b="1" dirty="0">
                  <a:solidFill>
                    <a:srgbClr val="2D2D8A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</p:grpSp>
      <p:sp>
        <p:nvSpPr>
          <p:cNvPr id="16" name="文字方塊 15"/>
          <p:cNvSpPr txBox="1"/>
          <p:nvPr/>
        </p:nvSpPr>
        <p:spPr>
          <a:xfrm>
            <a:off x="1909187" y="2983459"/>
            <a:ext cx="53256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最苦與最樂</a:t>
            </a:r>
            <a:endParaRPr lang="zh-HK" altLang="en-US" sz="8000" dirty="0"/>
          </a:p>
        </p:txBody>
      </p:sp>
      <p:grpSp>
        <p:nvGrpSpPr>
          <p:cNvPr id="17" name="群組 16"/>
          <p:cNvGrpSpPr/>
          <p:nvPr/>
        </p:nvGrpSpPr>
        <p:grpSpPr>
          <a:xfrm>
            <a:off x="4929338" y="857150"/>
            <a:ext cx="3555423" cy="2126309"/>
            <a:chOff x="3663729" y="773869"/>
            <a:chExt cx="3555423" cy="2510752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663729" y="773869"/>
              <a:ext cx="3555423" cy="2510752"/>
            </a:xfrm>
            <a:prstGeom prst="rect">
              <a:avLst/>
            </a:prstGeom>
          </p:spPr>
        </p:pic>
        <p:sp>
          <p:nvSpPr>
            <p:cNvPr id="23" name="文字方塊 22"/>
            <p:cNvSpPr txBox="1"/>
            <p:nvPr/>
          </p:nvSpPr>
          <p:spPr>
            <a:xfrm>
              <a:off x="3686582" y="1619153"/>
              <a:ext cx="3509715" cy="690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1</a:t>
              </a:r>
              <a:r>
                <a:rPr lang="en-US" altLang="zh-HK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.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看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標題</a:t>
              </a:r>
              <a:r>
                <a:rPr lang="en-US" altLang="zh-TW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/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篇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名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842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253" y="2162015"/>
            <a:ext cx="4542344" cy="4603988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304504" y="-15814"/>
            <a:ext cx="3509715" cy="2342833"/>
            <a:chOff x="304504" y="-15814"/>
            <a:chExt cx="3509715" cy="2342833"/>
          </a:xfrm>
        </p:grpSpPr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74" y="-15814"/>
              <a:ext cx="3317637" cy="2342833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304504" y="639142"/>
              <a:ext cx="350971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TW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2</a:t>
              </a:r>
              <a:r>
                <a:rPr lang="en-US" altLang="zh-HK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.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看</a:t>
              </a:r>
              <a:r>
                <a:rPr lang="zh-TW" altLang="en-US" sz="3200" dirty="0">
                  <a:solidFill>
                    <a:srgbClr val="C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首一、二段</a:t>
              </a:r>
              <a:r>
                <a:rPr lang="en-US" altLang="zh-TW" sz="3200" dirty="0">
                  <a:solidFill>
                    <a:srgbClr val="C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sz="3200" dirty="0">
                  <a:solidFill>
                    <a:srgbClr val="C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3200" dirty="0">
                  <a:solidFill>
                    <a:srgbClr val="C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及尾段</a:t>
              </a:r>
              <a:endParaRPr lang="zh-HK" altLang="en-US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3814219" y="-51760"/>
            <a:ext cx="5309716" cy="2342833"/>
            <a:chOff x="3844947" y="-15814"/>
            <a:chExt cx="5309716" cy="2342833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44947" y="-15814"/>
              <a:ext cx="5309716" cy="2342833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4297680" y="640438"/>
              <a:ext cx="45072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從</a:t>
              </a:r>
              <a:r>
                <a:rPr lang="zh-TW" altLang="en-US" sz="24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首一、二段及尾段的</a:t>
              </a:r>
              <a:r>
                <a:rPr lang="zh-TW" altLang="en-US" sz="2400" b="1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段落大意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找出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話語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/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篇章的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目的</a:t>
              </a:r>
              <a:r>
                <a:rPr lang="en-US" altLang="zh-TW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/</a:t>
              </a:r>
              <a:r>
                <a:rPr lang="zh-TW" altLang="en-US" sz="24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功能</a:t>
              </a:r>
              <a:r>
                <a:rPr lang="en-US" altLang="zh-TW" sz="24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sz="24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en-US" altLang="zh-TW" sz="2400" b="1" dirty="0" smtClean="0"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 </a:t>
              </a:r>
              <a:r>
                <a:rPr lang="zh-TW" altLang="en-US" sz="2400" b="1" dirty="0" smtClean="0"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推測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語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體</a:t>
              </a:r>
              <a:r>
                <a:rPr lang="zh-TW" altLang="en-US" sz="24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類別</a:t>
              </a:r>
              <a:endPara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" name="文字方塊 3"/>
          <p:cNvSpPr txBox="1">
            <a:spLocks noChangeArrowheads="1"/>
          </p:cNvSpPr>
          <p:nvPr/>
        </p:nvSpPr>
        <p:spPr bwMode="auto">
          <a:xfrm>
            <a:off x="2618061" y="2162015"/>
            <a:ext cx="3886727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200">
                <a:solidFill>
                  <a:schemeClr val="tx2"/>
                </a:solidFill>
                <a:latin typeface="Candara" panose="020E0502030303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000">
                <a:solidFill>
                  <a:schemeClr val="tx2"/>
                </a:solidFill>
                <a:latin typeface="Candara" panose="020E0502030303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>
                <a:solidFill>
                  <a:schemeClr val="tx2"/>
                </a:solidFill>
                <a:latin typeface="Candara" panose="020E0502030303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首一、二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段：</a:t>
            </a:r>
            <a:r>
              <a:rPr lang="en-US" altLang="zh-TW" sz="2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作者</a:t>
            </a:r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認為人生</a:t>
            </a:r>
            <a:r>
              <a:rPr lang="zh-HK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最大的</a:t>
            </a:r>
            <a:r>
              <a:rPr lang="zh-HK" altLang="en-US" sz="2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痛苦</a:t>
            </a:r>
            <a:r>
              <a:rPr lang="en-US" altLang="zh-HK" sz="2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HK" sz="2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</a:t>
            </a:r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背著</a:t>
            </a:r>
            <a:r>
              <a:rPr lang="zh-TW" altLang="en-US" sz="2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未完的責任</a:t>
            </a:r>
            <a:r>
              <a:rPr lang="en-US" altLang="zh-TW" sz="2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用例子論證</a:t>
            </a:r>
            <a:r>
              <a:rPr lang="en-US" altLang="zh-TW" sz="2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尾</a:t>
            </a:r>
            <a:r>
              <a:rPr lang="zh-TW" altLang="en-US" sz="28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段：</a:t>
            </a:r>
            <a:r>
              <a:rPr lang="en-US" altLang="zh-TW" sz="2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是無法逃避責任</a:t>
            </a:r>
            <a:r>
              <a:rPr lang="en-US" altLang="zh-TW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用例子論證</a:t>
            </a:r>
            <a:r>
              <a:rPr lang="en-US" altLang="zh-TW" sz="2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3122392" y="4494213"/>
            <a:ext cx="28436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從首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一、二段及尾</a:t>
            </a:r>
            <a:r>
              <a:rPr lang="zh-TW" altLang="en-US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段</a:t>
            </a:r>
            <a:r>
              <a:rPr lang="en-US" altLang="zh-TW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去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話語 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/ 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篇章的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</a:pP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目的 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 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功能</a:t>
            </a:r>
            <a:endParaRPr lang="zh-HK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2554008" y="6124170"/>
            <a:ext cx="3980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本篇屬</a:t>
            </a:r>
            <a:r>
              <a:rPr lang="zh-HK" altLang="en-US" sz="2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議論</a:t>
            </a:r>
            <a:r>
              <a:rPr lang="zh-TW" altLang="en-US" sz="2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</a:t>
            </a:r>
            <a:endParaRPr lang="en-US" altLang="zh-HK" sz="24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2735372" y="3967294"/>
            <a:ext cx="3673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HK" altLang="en-US" b="1" dirty="0" smtClean="0"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首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兩</a:t>
            </a:r>
            <a:r>
              <a:rPr lang="zh-HK" altLang="en-US" b="1" dirty="0" smtClean="0"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段及</a:t>
            </a:r>
            <a:r>
              <a:rPr lang="zh-HK" altLang="en-US" b="1" dirty="0"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尾</a:t>
            </a:r>
            <a:r>
              <a:rPr lang="zh-HK" altLang="en-US" b="1" dirty="0" smtClean="0"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段</a:t>
            </a:r>
            <a:r>
              <a:rPr lang="zh-TW" altLang="en-US" b="1" dirty="0" smtClean="0"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作者立場或看法</a:t>
            </a:r>
            <a:r>
              <a:rPr lang="en-US" altLang="zh-TW" b="1" dirty="0" smtClean="0"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2769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8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圖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53" y="0"/>
            <a:ext cx="8347447" cy="6858000"/>
          </a:xfrm>
          <a:prstGeom prst="rect">
            <a:avLst/>
          </a:prstGeom>
        </p:spPr>
      </p:pic>
      <p:sp>
        <p:nvSpPr>
          <p:cNvPr id="50" name="文字方塊 49"/>
          <p:cNvSpPr txBox="1"/>
          <p:nvPr/>
        </p:nvSpPr>
        <p:spPr>
          <a:xfrm>
            <a:off x="0" y="1261731"/>
            <a:ext cx="800219" cy="43532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視覺組織圖</a:t>
            </a:r>
            <a:endParaRPr lang="zh-HK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1" name="圓角矩形 50"/>
          <p:cNvSpPr/>
          <p:nvPr/>
        </p:nvSpPr>
        <p:spPr>
          <a:xfrm>
            <a:off x="796553" y="1121054"/>
            <a:ext cx="5272651" cy="461655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10" name="群組 9"/>
          <p:cNvGrpSpPr/>
          <p:nvPr/>
        </p:nvGrpSpPr>
        <p:grpSpPr>
          <a:xfrm>
            <a:off x="307641" y="138692"/>
            <a:ext cx="2444119" cy="1725977"/>
            <a:chOff x="356705" y="830501"/>
            <a:chExt cx="2444119" cy="1725977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705" y="830501"/>
              <a:ext cx="2444119" cy="1725977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689378" y="1277990"/>
              <a:ext cx="172354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TW" altLang="en-US" sz="2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最苦與最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樂</a:t>
              </a:r>
              <a:r>
                <a:rPr lang="en-US" altLang="zh-TW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en-US" altLang="zh-TW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 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議論文</a:t>
              </a:r>
              <a:endParaRPr lang="zh-HK" altLang="en-US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855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/>
          <p:cNvGrpSpPr/>
          <p:nvPr/>
        </p:nvGrpSpPr>
        <p:grpSpPr>
          <a:xfrm>
            <a:off x="378383" y="769291"/>
            <a:ext cx="8387233" cy="5852571"/>
            <a:chOff x="887667" y="966717"/>
            <a:chExt cx="7566625" cy="5589978"/>
          </a:xfrm>
        </p:grpSpPr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87667" y="966717"/>
              <a:ext cx="7566625" cy="5589978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1660366" y="2124760"/>
              <a:ext cx="6220658" cy="2322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TW" altLang="en-US" sz="32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辨識</a:t>
              </a:r>
              <a:r>
                <a:rPr lang="zh-TW" altLang="en-US" sz="32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語體</a:t>
              </a:r>
              <a:r>
                <a:rPr lang="zh-TW" altLang="en-US" sz="32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後</a:t>
              </a:r>
              <a:r>
                <a:rPr lang="en-US" altLang="zh-TW" sz="32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:</a:t>
              </a:r>
            </a:p>
            <a:p>
              <a:pPr>
                <a:spcBef>
                  <a:spcPct val="0"/>
                </a:spcBef>
                <a:tabLst>
                  <a:tab pos="357188" algn="l"/>
                  <a:tab pos="450850" algn="l"/>
                </a:tabLst>
              </a:pPr>
              <a: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1.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在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腦海中或紙上繪出一幅視覺組織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圖</a:t>
              </a:r>
              <a:endParaRPr lang="en-US" altLang="zh-TW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>
                <a:spcBef>
                  <a:spcPct val="0"/>
                </a:spcBef>
                <a:tabLst>
                  <a:tab pos="357188" algn="l"/>
                  <a:tab pos="450850" algn="l"/>
                </a:tabLst>
              </a:pPr>
              <a: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2.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運用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選取中心句，刪減資料及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構思概括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句等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技巧</a:t>
              </a:r>
              <a:endParaRPr lang="en-US" altLang="zh-TW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>
                <a:spcBef>
                  <a:spcPct val="0"/>
                </a:spcBef>
                <a:tabLst>
                  <a:tab pos="357188" algn="l"/>
                  <a:tab pos="450850" algn="l"/>
                </a:tabLst>
              </a:pPr>
              <a:r>
                <a:rPr lang="en-US" altLang="zh-TW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 </a:t>
              </a:r>
              <a: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 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找出段落中心意思</a:t>
              </a:r>
              <a: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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有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助找出議論文的重要元素</a:t>
              </a:r>
              <a:endParaRPr lang="en-US" altLang="zh-TW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endParaRPr>
            </a:p>
            <a:p>
              <a:pPr>
                <a:spcBef>
                  <a:spcPct val="0"/>
                </a:spcBef>
                <a:tabLst>
                  <a:tab pos="357188" algn="l"/>
                  <a:tab pos="450850" algn="l"/>
                </a:tabLst>
              </a:pPr>
              <a:r>
                <a:rPr lang="en-US" altLang="zh-TW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 </a:t>
              </a:r>
              <a: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 (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論點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、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論據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、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例證及結論</a:t>
              </a:r>
              <a: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)</a:t>
              </a:r>
              <a: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3.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將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關鍵詞</a:t>
              </a:r>
              <a: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/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重要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資料填寫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於組織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圖內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的適當位置</a:t>
              </a:r>
              <a:endParaRPr lang="en-US" altLang="zh-TW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386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721" y="0"/>
            <a:ext cx="7105880" cy="6858000"/>
          </a:xfrm>
          <a:prstGeom prst="rect">
            <a:avLst/>
          </a:prstGeom>
        </p:spPr>
      </p:pic>
      <p:sp>
        <p:nvSpPr>
          <p:cNvPr id="18" name="文字方塊 17"/>
          <p:cNvSpPr txBox="1"/>
          <p:nvPr/>
        </p:nvSpPr>
        <p:spPr>
          <a:xfrm>
            <a:off x="426475" y="1261731"/>
            <a:ext cx="1354217" cy="43532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內容撮要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algn="ctr">
              <a:spcBef>
                <a:spcPct val="0"/>
              </a:spcBef>
            </a:pP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理解段落的意思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3341076" y="181644"/>
            <a:ext cx="3845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找出段落中心意思的方法</a:t>
            </a:r>
            <a:endParaRPr lang="zh-HK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2074984" y="1225063"/>
            <a:ext cx="2250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選取中心句</a:t>
            </a:r>
            <a:endParaRPr lang="zh-HK" altLang="en-US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2074984" y="1625173"/>
            <a:ext cx="30245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留意段落中首一、二句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留意段落中尾句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留意有標示語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如總的來說、總之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……)</a:t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的句子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5498546" y="1225063"/>
            <a:ext cx="2250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刪減資料</a:t>
            </a:r>
            <a:endParaRPr lang="zh-HK" altLang="en-US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5498546" y="1613450"/>
            <a:ext cx="31179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刪減修飾成分，如名詞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動詞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前的形容詞、動詞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形容詞前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的副詞、象聲詞及感歎詞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刪減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段落中提問、反問的句子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找出及刪減段落解說、例子、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引伸中意思相近或意思重複的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句子</a:t>
            </a:r>
            <a:endParaRPr lang="zh-HK" altLang="en-US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989386" y="3692393"/>
            <a:ext cx="45837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如仍未能在段落中直接找到中心句</a:t>
            </a:r>
            <a:endParaRPr lang="zh-HK" altLang="en-US" sz="2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3153931" y="4422274"/>
            <a:ext cx="2250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構思概括句</a:t>
            </a:r>
            <a:endParaRPr lang="zh-HK" altLang="en-US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3153931" y="4775492"/>
            <a:ext cx="464233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找出關鍵詞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如重複出現的詞語、同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近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反義詞、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類屬詞等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歸納重要訊息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從出現最多的關鍵詞中找出重要訊息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撮寫成句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根據已找出的重要訊息編寫段意</a:t>
            </a:r>
            <a:endParaRPr lang="zh-HK" altLang="en-US" sz="17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6858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 txBox="1">
            <a:spLocks/>
          </p:cNvSpPr>
          <p:nvPr/>
        </p:nvSpPr>
        <p:spPr>
          <a:xfrm>
            <a:off x="625477" y="1371293"/>
            <a:ext cx="8137524" cy="35722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人生甚麼事最苦呢？貧嗎？不是；失意嗎？不是；老嗎？死嗎？都不是。我說人生最苦的事，莫苦於身上背著一種未完的責任。人若能知足，雖貧不苦；若能安分（不多作分外希望），雖失意不苦；老、病、死乃人生難免的事，達觀的人看得很平常，也不算甚麼苦。獨是凡人生在世間一天，便有一天應該做的事，應做的事沒有做完，便像是有幾千斤重擔子壓在肩頭，再苦是沒有的了。為甚麼呢？因為受那良心責備不過，要逃躲也沒處逃躲呀！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381636" y="68780"/>
            <a:ext cx="7968280" cy="1409699"/>
            <a:chOff x="381636" y="0"/>
            <a:chExt cx="7968280" cy="1409699"/>
          </a:xfrm>
        </p:grpSpPr>
        <p:grpSp>
          <p:nvGrpSpPr>
            <p:cNvPr id="14" name="群組 13"/>
            <p:cNvGrpSpPr/>
            <p:nvPr/>
          </p:nvGrpSpPr>
          <p:grpSpPr>
            <a:xfrm>
              <a:off x="381636" y="0"/>
              <a:ext cx="2874353" cy="1409699"/>
              <a:chOff x="381636" y="0"/>
              <a:chExt cx="2874353" cy="1409699"/>
            </a:xfrm>
          </p:grpSpPr>
          <p:grpSp>
            <p:nvGrpSpPr>
              <p:cNvPr id="18" name="群組 17"/>
              <p:cNvGrpSpPr/>
              <p:nvPr/>
            </p:nvGrpSpPr>
            <p:grpSpPr>
              <a:xfrm>
                <a:off x="381636" y="0"/>
                <a:ext cx="2874353" cy="1409699"/>
                <a:chOff x="-2505020" y="-193292"/>
                <a:chExt cx="2874353" cy="2874353"/>
              </a:xfrm>
            </p:grpSpPr>
            <p:pic>
              <p:nvPicPr>
                <p:cNvPr id="20" name="圖片 19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505020" y="-193292"/>
                  <a:ext cx="2874353" cy="2874353"/>
                </a:xfrm>
                <a:prstGeom prst="rect">
                  <a:avLst/>
                </a:prstGeom>
              </p:spPr>
            </p:pic>
            <p:pic>
              <p:nvPicPr>
                <p:cNvPr id="21" name="圖片 20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204981" y="0"/>
                  <a:ext cx="2274277" cy="2274276"/>
                </a:xfrm>
                <a:prstGeom prst="rect">
                  <a:avLst/>
                </a:prstGeom>
              </p:spPr>
            </p:pic>
          </p:grpSp>
          <p:sp>
            <p:nvSpPr>
              <p:cNvPr id="19" name="文字方塊 18"/>
              <p:cNvSpPr txBox="1"/>
              <p:nvPr/>
            </p:nvSpPr>
            <p:spPr>
              <a:xfrm>
                <a:off x="892380" y="360108"/>
                <a:ext cx="1852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6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第一段</a:t>
                </a:r>
                <a:endParaRPr lang="zh-HK" altLang="en-US" sz="3600" dirty="0"/>
              </a:p>
            </p:txBody>
          </p:sp>
        </p:grpSp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9916" y="844619"/>
              <a:ext cx="7200000" cy="360523"/>
            </a:xfrm>
            <a:prstGeom prst="rect">
              <a:avLst/>
            </a:prstGeom>
          </p:spPr>
        </p:pic>
      </p:grpSp>
      <p:grpSp>
        <p:nvGrpSpPr>
          <p:cNvPr id="22" name="群組 21"/>
          <p:cNvGrpSpPr/>
          <p:nvPr/>
        </p:nvGrpSpPr>
        <p:grpSpPr>
          <a:xfrm>
            <a:off x="5674504" y="192474"/>
            <a:ext cx="2892037" cy="1213004"/>
            <a:chOff x="5674504" y="124378"/>
            <a:chExt cx="2892037" cy="1213004"/>
          </a:xfrm>
        </p:grpSpPr>
        <p:pic>
          <p:nvPicPr>
            <p:cNvPr id="23" name="圖片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504" y="124378"/>
              <a:ext cx="2892037" cy="1213004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5674504" y="181660"/>
              <a:ext cx="271185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solidFill>
                    <a:srgbClr val="7030A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找出第一段的主旨</a:t>
              </a:r>
              <a:endParaRPr lang="en-US" altLang="zh-TW" sz="2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en-US" altLang="zh-TW" b="1" dirty="0">
                  <a:solidFill>
                    <a:schemeClr val="bg1"/>
                  </a:solidFill>
                  <a:latin typeface="Gungsuh" panose="02030600000101010101" pitchFamily="18" charset="-127"/>
                  <a:ea typeface="Gungsuh" panose="02030600000101010101" pitchFamily="18" charset="-127"/>
                </a:rPr>
                <a:t>*</a:t>
              </a:r>
              <a:r>
                <a:rPr lang="zh-TW" altLang="en-US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留意段落中首一、二句</a:t>
              </a:r>
              <a:endParaRPr lang="en-US" altLang="zh-TW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itchFamily="18" charset="0"/>
                </a:rPr>
                <a:t>及</a:t>
              </a:r>
              <a:r>
                <a:rPr lang="zh-TW" altLang="en-US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刪減資料</a:t>
              </a:r>
              <a:endParaRPr lang="en-US" altLang="zh-TW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26" name="圖片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62" y="4981525"/>
            <a:ext cx="8565828" cy="360523"/>
          </a:xfrm>
          <a:prstGeom prst="rect">
            <a:avLst/>
          </a:prstGeom>
        </p:spPr>
      </p:pic>
      <p:grpSp>
        <p:nvGrpSpPr>
          <p:cNvPr id="27" name="群組 26"/>
          <p:cNvGrpSpPr/>
          <p:nvPr/>
        </p:nvGrpSpPr>
        <p:grpSpPr>
          <a:xfrm>
            <a:off x="625475" y="5243373"/>
            <a:ext cx="8137526" cy="1197395"/>
            <a:chOff x="625475" y="5192573"/>
            <a:chExt cx="8137526" cy="1197395"/>
          </a:xfrm>
        </p:grpSpPr>
        <p:sp>
          <p:nvSpPr>
            <p:cNvPr id="28" name="Rectangle 5"/>
            <p:cNvSpPr>
              <a:spLocks/>
            </p:cNvSpPr>
            <p:nvPr/>
          </p:nvSpPr>
          <p:spPr bwMode="auto">
            <a:xfrm>
              <a:off x="625475" y="5192573"/>
              <a:ext cx="3312679" cy="603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273050" indent="-2730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400">
                  <a:solidFill>
                    <a:schemeClr val="tx2"/>
                  </a:solidFill>
                  <a:latin typeface="Candara" panose="020E0502030303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200">
                  <a:solidFill>
                    <a:schemeClr val="tx2"/>
                  </a:solidFill>
                  <a:latin typeface="Candara" panose="020E0502030303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>
                  <a:solidFill>
                    <a:schemeClr val="tx2"/>
                  </a:solidFill>
                  <a:latin typeface="Candara" panose="020E0502030303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9pPr>
            </a:lstStyle>
            <a:p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段落中心意思：</a:t>
              </a:r>
              <a:endParaRPr lang="zh-TW" altLang="en-US" sz="3600" u="sng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92380" y="5866748"/>
              <a:ext cx="787062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人生最苦的事，莫苦於身上背著一種未完</a:t>
              </a:r>
              <a:r>
                <a:rPr lang="zh-TW" altLang="en-US" sz="2800" u="sng" dirty="0" smtClean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的責任。</a:t>
              </a:r>
              <a:endParaRPr lang="zh-TW" altLang="en-US" sz="2800" u="sng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0" name="圓角矩形 29"/>
          <p:cNvSpPr/>
          <p:nvPr/>
        </p:nvSpPr>
        <p:spPr>
          <a:xfrm>
            <a:off x="4254810" y="1799875"/>
            <a:ext cx="4508191" cy="3677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31" name="圓角矩形 30"/>
          <p:cNvSpPr/>
          <p:nvPr/>
        </p:nvSpPr>
        <p:spPr>
          <a:xfrm>
            <a:off x="681675" y="2193328"/>
            <a:ext cx="4274789" cy="3677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n w="19050">
                <a:solidFill>
                  <a:schemeClr val="tx1"/>
                </a:solidFill>
              </a:ln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2681608" y="302832"/>
            <a:ext cx="2796436" cy="1184249"/>
            <a:chOff x="2098964" y="299296"/>
            <a:chExt cx="2796436" cy="1184249"/>
          </a:xfrm>
        </p:grpSpPr>
        <p:pic>
          <p:nvPicPr>
            <p:cNvPr id="32" name="圖片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098964" y="299296"/>
              <a:ext cx="2796436" cy="1184249"/>
            </a:xfrm>
            <a:prstGeom prst="rect">
              <a:avLst/>
            </a:prstGeom>
          </p:spPr>
        </p:pic>
        <p:sp>
          <p:nvSpPr>
            <p:cNvPr id="33" name="文字方塊 32"/>
            <p:cNvSpPr txBox="1"/>
            <p:nvPr/>
          </p:nvSpPr>
          <p:spPr>
            <a:xfrm>
              <a:off x="2219488" y="590828"/>
              <a:ext cx="25880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刪減開首的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問句</a:t>
              </a:r>
              <a:endParaRPr lang="zh-HK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681675" y="1574800"/>
            <a:ext cx="8081326" cy="426720"/>
            <a:chOff x="681675" y="1574800"/>
            <a:chExt cx="8081326" cy="426720"/>
          </a:xfrm>
        </p:grpSpPr>
        <p:cxnSp>
          <p:nvCxnSpPr>
            <p:cNvPr id="4" name="直線接點 3"/>
            <p:cNvCxnSpPr/>
            <p:nvPr/>
          </p:nvCxnSpPr>
          <p:spPr>
            <a:xfrm>
              <a:off x="681675" y="1574800"/>
              <a:ext cx="808132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接點 33"/>
            <p:cNvCxnSpPr/>
            <p:nvPr/>
          </p:nvCxnSpPr>
          <p:spPr>
            <a:xfrm>
              <a:off x="681675" y="2001520"/>
              <a:ext cx="3483925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8464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 txBox="1">
            <a:spLocks/>
          </p:cNvSpPr>
          <p:nvPr/>
        </p:nvSpPr>
        <p:spPr>
          <a:xfrm>
            <a:off x="625477" y="1371293"/>
            <a:ext cx="8137524" cy="35722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答應人辦一件事沒有辦，欠了人的錢沒有還，受了人的恩惠沒有報答，得罪了人沒有賠禮，這就連這個人的面也幾乎不敢見他；縱然不見他的面，睡在夢裏都像有他的影子來纏我。為甚麼呢？因為覺得對不住他呀，因為自己對他的責任還沒有解除呀！不獨是對於一個人如此，就是對於家庭，對於社會，對於國家，乃至對於自己，都是如此。凡屬我受過他好處的人，我對於他便有了責任；凡屬我應該做的事，而且力量能彀做得到的，我對於這件事便有了責任；凡屬我自己打主意要做一件事，便是現在的自己和將來的自己立了一種契約，便是自己對於自己加一層責任。有了這責任，那良心便時時刻刻監督在後頭，一日應盡的責任沒有盡，到夜裏頭便是過的苦痛日子。一生應盡的責任沒有盡，便死也帶著苦痛往墳墓裏去。這種苦痛卻比不得普通的貧、病、老、死，可以達觀排解得來。所以我說，人生沒有苦痛便罷；若有苦痛，當然沒有比這個加</a:t>
            </a:r>
            <a:r>
              <a: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重的了。</a:t>
            </a:r>
          </a:p>
        </p:txBody>
      </p:sp>
      <p:grpSp>
        <p:nvGrpSpPr>
          <p:cNvPr id="15" name="群組 14"/>
          <p:cNvGrpSpPr/>
          <p:nvPr/>
        </p:nvGrpSpPr>
        <p:grpSpPr>
          <a:xfrm>
            <a:off x="381636" y="68780"/>
            <a:ext cx="7968280" cy="1409699"/>
            <a:chOff x="381636" y="0"/>
            <a:chExt cx="7968280" cy="1409699"/>
          </a:xfrm>
        </p:grpSpPr>
        <p:grpSp>
          <p:nvGrpSpPr>
            <p:cNvPr id="16" name="群組 15"/>
            <p:cNvGrpSpPr/>
            <p:nvPr/>
          </p:nvGrpSpPr>
          <p:grpSpPr>
            <a:xfrm>
              <a:off x="381636" y="0"/>
              <a:ext cx="2874353" cy="1409699"/>
              <a:chOff x="381636" y="0"/>
              <a:chExt cx="2874353" cy="1409699"/>
            </a:xfrm>
          </p:grpSpPr>
          <p:grpSp>
            <p:nvGrpSpPr>
              <p:cNvPr id="18" name="群組 17"/>
              <p:cNvGrpSpPr/>
              <p:nvPr/>
            </p:nvGrpSpPr>
            <p:grpSpPr>
              <a:xfrm>
                <a:off x="381636" y="0"/>
                <a:ext cx="2874353" cy="1409699"/>
                <a:chOff x="-2505020" y="-193292"/>
                <a:chExt cx="2874353" cy="2874353"/>
              </a:xfrm>
            </p:grpSpPr>
            <p:pic>
              <p:nvPicPr>
                <p:cNvPr id="20" name="圖片 19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505020" y="-193292"/>
                  <a:ext cx="2874353" cy="2874353"/>
                </a:xfrm>
                <a:prstGeom prst="rect">
                  <a:avLst/>
                </a:prstGeom>
              </p:spPr>
            </p:pic>
            <p:pic>
              <p:nvPicPr>
                <p:cNvPr id="21" name="圖片 20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204981" y="0"/>
                  <a:ext cx="2274277" cy="2274276"/>
                </a:xfrm>
                <a:prstGeom prst="rect">
                  <a:avLst/>
                </a:prstGeom>
              </p:spPr>
            </p:pic>
          </p:grpSp>
          <p:sp>
            <p:nvSpPr>
              <p:cNvPr id="19" name="文字方塊 18"/>
              <p:cNvSpPr txBox="1"/>
              <p:nvPr/>
            </p:nvSpPr>
            <p:spPr>
              <a:xfrm>
                <a:off x="892380" y="360108"/>
                <a:ext cx="1852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6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第二段</a:t>
                </a:r>
                <a:endParaRPr lang="zh-HK" altLang="en-US" sz="3600" dirty="0"/>
              </a:p>
            </p:txBody>
          </p:sp>
        </p:grpSp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9916" y="844619"/>
              <a:ext cx="7200000" cy="360523"/>
            </a:xfrm>
            <a:prstGeom prst="rect">
              <a:avLst/>
            </a:prstGeom>
          </p:spPr>
        </p:pic>
      </p:grpSp>
      <p:grpSp>
        <p:nvGrpSpPr>
          <p:cNvPr id="22" name="群組 21"/>
          <p:cNvGrpSpPr/>
          <p:nvPr/>
        </p:nvGrpSpPr>
        <p:grpSpPr>
          <a:xfrm>
            <a:off x="5674504" y="192474"/>
            <a:ext cx="2892037" cy="1213004"/>
            <a:chOff x="5674504" y="124378"/>
            <a:chExt cx="2892037" cy="1213004"/>
          </a:xfrm>
        </p:grpSpPr>
        <p:pic>
          <p:nvPicPr>
            <p:cNvPr id="23" name="圖片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504" y="124378"/>
              <a:ext cx="2892037" cy="1213004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5674504" y="327986"/>
              <a:ext cx="271185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solidFill>
                    <a:srgbClr val="7030A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找出第二段的主旨</a:t>
              </a:r>
              <a:endParaRPr lang="en-US" altLang="zh-TW" sz="2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en-US" altLang="zh-TW" sz="2000" b="1" dirty="0">
                  <a:solidFill>
                    <a:schemeClr val="bg1"/>
                  </a:solidFill>
                  <a:latin typeface="Gungsuh" panose="02030600000101010101" pitchFamily="18" charset="-127"/>
                  <a:ea typeface="Gungsuh" panose="02030600000101010101" pitchFamily="18" charset="-127"/>
                </a:rPr>
                <a:t>*</a:t>
              </a:r>
              <a:r>
                <a:rPr lang="zh-TW" altLang="en-US" sz="20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刪減資料</a:t>
              </a:r>
              <a:endParaRPr lang="en-US" altLang="zh-TW" sz="2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25" name="圖片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62" y="4981525"/>
            <a:ext cx="8565828" cy="360523"/>
          </a:xfrm>
          <a:prstGeom prst="rect">
            <a:avLst/>
          </a:prstGeom>
        </p:spPr>
      </p:pic>
      <p:grpSp>
        <p:nvGrpSpPr>
          <p:cNvPr id="26" name="群組 25"/>
          <p:cNvGrpSpPr/>
          <p:nvPr/>
        </p:nvGrpSpPr>
        <p:grpSpPr>
          <a:xfrm>
            <a:off x="625475" y="5243373"/>
            <a:ext cx="8137526" cy="1434749"/>
            <a:chOff x="625475" y="5192573"/>
            <a:chExt cx="8137526" cy="1434749"/>
          </a:xfrm>
        </p:grpSpPr>
        <p:sp>
          <p:nvSpPr>
            <p:cNvPr id="27" name="Rectangle 5"/>
            <p:cNvSpPr>
              <a:spLocks/>
            </p:cNvSpPr>
            <p:nvPr/>
          </p:nvSpPr>
          <p:spPr bwMode="auto">
            <a:xfrm>
              <a:off x="625475" y="5192573"/>
              <a:ext cx="3312679" cy="603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273050" indent="-2730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400">
                  <a:solidFill>
                    <a:schemeClr val="tx2"/>
                  </a:solidFill>
                  <a:latin typeface="Candara" panose="020E0502030303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200">
                  <a:solidFill>
                    <a:schemeClr val="tx2"/>
                  </a:solidFill>
                  <a:latin typeface="Candara" panose="020E0502030303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>
                  <a:solidFill>
                    <a:schemeClr val="tx2"/>
                  </a:solidFill>
                  <a:latin typeface="Candara" panose="020E0502030303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9pPr>
            </a:lstStyle>
            <a:p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段落中心意思：</a:t>
              </a:r>
              <a:endParaRPr lang="zh-TW" altLang="en-US" sz="3600" u="sng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92380" y="5796325"/>
              <a:ext cx="787062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4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有了這責任，那良心便時時刻刻監督在後頭，一日應盡</a:t>
              </a:r>
              <a:r>
                <a:rPr lang="zh-TW" altLang="en-US" sz="2400" u="sng" dirty="0" smtClean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的責任</a:t>
              </a:r>
              <a:r>
                <a:rPr lang="zh-TW" altLang="en-US" sz="24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沒有盡，到夜裏頭便是過的苦痛日子。</a:t>
              </a: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681676" y="3598642"/>
            <a:ext cx="8081325" cy="554550"/>
            <a:chOff x="681676" y="3598642"/>
            <a:chExt cx="8081325" cy="554550"/>
          </a:xfrm>
        </p:grpSpPr>
        <p:sp>
          <p:nvSpPr>
            <p:cNvPr id="29" name="圓角矩形 28"/>
            <p:cNvSpPr/>
            <p:nvPr/>
          </p:nvSpPr>
          <p:spPr>
            <a:xfrm>
              <a:off x="1241446" y="3598642"/>
              <a:ext cx="7521555" cy="2772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ln w="1905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0" name="圓角矩形 29"/>
            <p:cNvSpPr/>
            <p:nvPr/>
          </p:nvSpPr>
          <p:spPr>
            <a:xfrm>
              <a:off x="681676" y="3875917"/>
              <a:ext cx="3786416" cy="2772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ln w="19050"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2681608" y="64816"/>
            <a:ext cx="2796436" cy="1422266"/>
            <a:chOff x="2098964" y="61280"/>
            <a:chExt cx="2796436" cy="1422266"/>
          </a:xfrm>
        </p:grpSpPr>
        <p:pic>
          <p:nvPicPr>
            <p:cNvPr id="32" name="圖片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098964" y="61280"/>
              <a:ext cx="2796436" cy="1422266"/>
            </a:xfrm>
            <a:prstGeom prst="rect">
              <a:avLst/>
            </a:prstGeom>
          </p:spPr>
        </p:pic>
        <p:sp>
          <p:nvSpPr>
            <p:cNvPr id="33" name="文字方塊 32"/>
            <p:cNvSpPr txBox="1"/>
            <p:nvPr/>
          </p:nvSpPr>
          <p:spPr>
            <a:xfrm>
              <a:off x="2287161" y="399524"/>
              <a:ext cx="258807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刪減段落中的問句、解說、例子等</a:t>
              </a:r>
              <a:endParaRPr lang="zh-HK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681675" y="1554480"/>
            <a:ext cx="8081326" cy="3281680"/>
            <a:chOff x="681675" y="1554480"/>
            <a:chExt cx="8081326" cy="3281680"/>
          </a:xfrm>
        </p:grpSpPr>
        <p:cxnSp>
          <p:nvCxnSpPr>
            <p:cNvPr id="34" name="直線接點 33"/>
            <p:cNvCxnSpPr/>
            <p:nvPr/>
          </p:nvCxnSpPr>
          <p:spPr>
            <a:xfrm>
              <a:off x="681675" y="1554480"/>
              <a:ext cx="808132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接點 34"/>
            <p:cNvCxnSpPr/>
            <p:nvPr/>
          </p:nvCxnSpPr>
          <p:spPr>
            <a:xfrm>
              <a:off x="681675" y="1838960"/>
              <a:ext cx="808132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接點 35"/>
            <p:cNvCxnSpPr/>
            <p:nvPr/>
          </p:nvCxnSpPr>
          <p:spPr>
            <a:xfrm>
              <a:off x="681675" y="2103120"/>
              <a:ext cx="808132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接點 36"/>
            <p:cNvCxnSpPr/>
            <p:nvPr/>
          </p:nvCxnSpPr>
          <p:spPr>
            <a:xfrm>
              <a:off x="681675" y="2387600"/>
              <a:ext cx="808132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接點 37"/>
            <p:cNvCxnSpPr/>
            <p:nvPr/>
          </p:nvCxnSpPr>
          <p:spPr>
            <a:xfrm>
              <a:off x="681675" y="2661920"/>
              <a:ext cx="808132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接點 38"/>
            <p:cNvCxnSpPr/>
            <p:nvPr/>
          </p:nvCxnSpPr>
          <p:spPr>
            <a:xfrm>
              <a:off x="681675" y="2946400"/>
              <a:ext cx="808132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接點 39"/>
            <p:cNvCxnSpPr/>
            <p:nvPr/>
          </p:nvCxnSpPr>
          <p:spPr>
            <a:xfrm>
              <a:off x="681675" y="3210560"/>
              <a:ext cx="808132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接點 40"/>
            <p:cNvCxnSpPr/>
            <p:nvPr/>
          </p:nvCxnSpPr>
          <p:spPr>
            <a:xfrm>
              <a:off x="681675" y="3495040"/>
              <a:ext cx="808132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接點 41"/>
            <p:cNvCxnSpPr/>
            <p:nvPr/>
          </p:nvCxnSpPr>
          <p:spPr>
            <a:xfrm>
              <a:off x="4535488" y="4003040"/>
              <a:ext cx="4227513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接點 42"/>
            <p:cNvCxnSpPr/>
            <p:nvPr/>
          </p:nvCxnSpPr>
          <p:spPr>
            <a:xfrm>
              <a:off x="681675" y="4287520"/>
              <a:ext cx="808132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接點 43"/>
            <p:cNvCxnSpPr/>
            <p:nvPr/>
          </p:nvCxnSpPr>
          <p:spPr>
            <a:xfrm>
              <a:off x="681675" y="4551680"/>
              <a:ext cx="808132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接點 44"/>
            <p:cNvCxnSpPr/>
            <p:nvPr/>
          </p:nvCxnSpPr>
          <p:spPr>
            <a:xfrm>
              <a:off x="681675" y="4836160"/>
              <a:ext cx="1289365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接點 45"/>
            <p:cNvCxnSpPr/>
            <p:nvPr/>
          </p:nvCxnSpPr>
          <p:spPr>
            <a:xfrm>
              <a:off x="681675" y="3749040"/>
              <a:ext cx="468241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6421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/>
          <p:cNvSpPr txBox="1">
            <a:spLocks/>
          </p:cNvSpPr>
          <p:nvPr/>
        </p:nvSpPr>
        <p:spPr>
          <a:xfrm>
            <a:off x="625477" y="1371293"/>
            <a:ext cx="8137524" cy="35722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anose="05050102010706020507" pitchFamily="18" charset="2"/>
              <a:buNone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翻過來看，甚麼事最快樂呢？自然責任完了，算是人生第一件樂事。古語說得好：「如釋重負」；俗語亦說是：「心上一塊石頭落了地」。人到這個時候，那種輕鬆愉快，直是不可以言語形容。責任越重大，負責的日子越久長，到責任完了時，海闊天空，心安理得，那快樂還要加幾倍哩！大抵天下事從苦中得來的樂才算真樂。人生須知道有負責任的苦處，才能知道有盡責任的樂處。這種苦樂循環，便是這有活力的人間一種趣味。卻是不盡責任，受良心責備，這些苦都是自己找來的。一翻過去，處處盡責任，便處處快樂；時時盡責任，便時時快樂。快樂之權，操之在己。孔子所以說：「無入而不自得」，正是這種作用。 </a:t>
            </a:r>
            <a:endParaRPr lang="zh-HK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381636" y="68780"/>
            <a:ext cx="7968280" cy="1409699"/>
            <a:chOff x="381636" y="0"/>
            <a:chExt cx="7968280" cy="1409699"/>
          </a:xfrm>
        </p:grpSpPr>
        <p:grpSp>
          <p:nvGrpSpPr>
            <p:cNvPr id="17" name="群組 16"/>
            <p:cNvGrpSpPr/>
            <p:nvPr/>
          </p:nvGrpSpPr>
          <p:grpSpPr>
            <a:xfrm>
              <a:off x="381636" y="0"/>
              <a:ext cx="2874353" cy="1409699"/>
              <a:chOff x="381636" y="0"/>
              <a:chExt cx="2874353" cy="1409699"/>
            </a:xfrm>
          </p:grpSpPr>
          <p:grpSp>
            <p:nvGrpSpPr>
              <p:cNvPr id="22" name="群組 21"/>
              <p:cNvGrpSpPr/>
              <p:nvPr/>
            </p:nvGrpSpPr>
            <p:grpSpPr>
              <a:xfrm>
                <a:off x="381636" y="0"/>
                <a:ext cx="2874353" cy="1409699"/>
                <a:chOff x="-2505020" y="-193292"/>
                <a:chExt cx="2874353" cy="2874353"/>
              </a:xfrm>
            </p:grpSpPr>
            <p:pic>
              <p:nvPicPr>
                <p:cNvPr id="24" name="圖片 23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505020" y="-193292"/>
                  <a:ext cx="2874353" cy="2874353"/>
                </a:xfrm>
                <a:prstGeom prst="rect">
                  <a:avLst/>
                </a:prstGeom>
              </p:spPr>
            </p:pic>
            <p:pic>
              <p:nvPicPr>
                <p:cNvPr id="25" name="圖片 24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204981" y="0"/>
                  <a:ext cx="2274277" cy="2274276"/>
                </a:xfrm>
                <a:prstGeom prst="rect">
                  <a:avLst/>
                </a:prstGeom>
              </p:spPr>
            </p:pic>
          </p:grpSp>
          <p:sp>
            <p:nvSpPr>
              <p:cNvPr id="23" name="文字方塊 22"/>
              <p:cNvSpPr txBox="1"/>
              <p:nvPr/>
            </p:nvSpPr>
            <p:spPr>
              <a:xfrm>
                <a:off x="892380" y="360108"/>
                <a:ext cx="1852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6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第三段</a:t>
                </a:r>
                <a:endParaRPr lang="zh-HK" altLang="en-US" sz="3600" dirty="0"/>
              </a:p>
            </p:txBody>
          </p:sp>
        </p:grp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9916" y="844619"/>
              <a:ext cx="7200000" cy="360523"/>
            </a:xfrm>
            <a:prstGeom prst="rect">
              <a:avLst/>
            </a:prstGeom>
          </p:spPr>
        </p:pic>
      </p:grpSp>
      <p:grpSp>
        <p:nvGrpSpPr>
          <p:cNvPr id="26" name="群組 25"/>
          <p:cNvGrpSpPr/>
          <p:nvPr/>
        </p:nvGrpSpPr>
        <p:grpSpPr>
          <a:xfrm>
            <a:off x="5664113" y="192474"/>
            <a:ext cx="2902428" cy="1213004"/>
            <a:chOff x="5664113" y="124378"/>
            <a:chExt cx="2902428" cy="1213004"/>
          </a:xfrm>
        </p:grpSpPr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504" y="124378"/>
              <a:ext cx="2892037" cy="1213004"/>
            </a:xfrm>
            <a:prstGeom prst="rect">
              <a:avLst/>
            </a:prstGeom>
          </p:spPr>
        </p:pic>
        <p:sp>
          <p:nvSpPr>
            <p:cNvPr id="28" name="矩形 27"/>
            <p:cNvSpPr/>
            <p:nvPr/>
          </p:nvSpPr>
          <p:spPr>
            <a:xfrm>
              <a:off x="5664113" y="317493"/>
              <a:ext cx="2711851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solidFill>
                    <a:srgbClr val="7030A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找出第三段的主旨</a:t>
              </a:r>
              <a:endParaRPr lang="en-US" altLang="zh-TW" sz="2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en-US" altLang="zh-TW" b="1" dirty="0">
                  <a:solidFill>
                    <a:schemeClr val="bg1"/>
                  </a:solidFill>
                  <a:latin typeface="Gungsuh" panose="02030600000101010101" pitchFamily="18" charset="-127"/>
                  <a:ea typeface="Gungsuh" panose="02030600000101010101" pitchFamily="18" charset="-127"/>
                </a:rPr>
                <a:t>*</a:t>
              </a:r>
              <a:r>
                <a:rPr lang="zh-TW" altLang="en-US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留意段落中首一、二句</a:t>
              </a:r>
              <a:endParaRPr lang="en-US" altLang="zh-TW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29" name="圖片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62" y="4982680"/>
            <a:ext cx="8565828" cy="360523"/>
          </a:xfrm>
          <a:prstGeom prst="rect">
            <a:avLst/>
          </a:prstGeom>
        </p:spPr>
      </p:pic>
      <p:grpSp>
        <p:nvGrpSpPr>
          <p:cNvPr id="30" name="群組 29"/>
          <p:cNvGrpSpPr/>
          <p:nvPr/>
        </p:nvGrpSpPr>
        <p:grpSpPr>
          <a:xfrm>
            <a:off x="625475" y="5244528"/>
            <a:ext cx="8137526" cy="1197395"/>
            <a:chOff x="625475" y="5192573"/>
            <a:chExt cx="8137526" cy="1197395"/>
          </a:xfrm>
        </p:grpSpPr>
        <p:sp>
          <p:nvSpPr>
            <p:cNvPr id="31" name="Rectangle 5"/>
            <p:cNvSpPr>
              <a:spLocks/>
            </p:cNvSpPr>
            <p:nvPr/>
          </p:nvSpPr>
          <p:spPr bwMode="auto">
            <a:xfrm>
              <a:off x="625475" y="5192573"/>
              <a:ext cx="3312679" cy="603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273050" indent="-2730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400">
                  <a:solidFill>
                    <a:schemeClr val="tx2"/>
                  </a:solidFill>
                  <a:latin typeface="Candara" panose="020E0502030303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200">
                  <a:solidFill>
                    <a:schemeClr val="tx2"/>
                  </a:solidFill>
                  <a:latin typeface="Candara" panose="020E0502030303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>
                  <a:solidFill>
                    <a:schemeClr val="tx2"/>
                  </a:solidFill>
                  <a:latin typeface="Candara" panose="020E0502030303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9pPr>
            </a:lstStyle>
            <a:p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段落中心意思：</a:t>
              </a:r>
              <a:endParaRPr lang="zh-TW" altLang="en-US" sz="3600" u="sng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92380" y="5866748"/>
              <a:ext cx="787062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責任完了，算是人生第一件樂事。</a:t>
              </a: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681675" y="1395427"/>
            <a:ext cx="8081326" cy="698018"/>
            <a:chOff x="681675" y="1395427"/>
            <a:chExt cx="8081326" cy="698018"/>
          </a:xfrm>
        </p:grpSpPr>
        <p:sp>
          <p:nvSpPr>
            <p:cNvPr id="33" name="圓角矩形 32"/>
            <p:cNvSpPr/>
            <p:nvPr/>
          </p:nvSpPr>
          <p:spPr>
            <a:xfrm>
              <a:off x="4675909" y="1395427"/>
              <a:ext cx="4087092" cy="36779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ln w="1905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4" name="圓角矩形 33"/>
            <p:cNvSpPr/>
            <p:nvPr/>
          </p:nvSpPr>
          <p:spPr>
            <a:xfrm>
              <a:off x="681675" y="1725651"/>
              <a:ext cx="1188689" cy="36779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ln w="19050"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2681608" y="302832"/>
            <a:ext cx="2796436" cy="1184249"/>
            <a:chOff x="2098964" y="299296"/>
            <a:chExt cx="2796436" cy="1184249"/>
          </a:xfrm>
        </p:grpSpPr>
        <p:pic>
          <p:nvPicPr>
            <p:cNvPr id="36" name="圖片 3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098964" y="299296"/>
              <a:ext cx="2796436" cy="1184249"/>
            </a:xfrm>
            <a:prstGeom prst="rect">
              <a:avLst/>
            </a:prstGeom>
          </p:spPr>
        </p:pic>
        <p:sp>
          <p:nvSpPr>
            <p:cNvPr id="37" name="文字方塊 36"/>
            <p:cNvSpPr txBox="1"/>
            <p:nvPr/>
          </p:nvSpPr>
          <p:spPr>
            <a:xfrm>
              <a:off x="2219488" y="590828"/>
              <a:ext cx="25880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刪減開首的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問句</a:t>
              </a:r>
              <a:endParaRPr lang="zh-HK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cxnSp>
        <p:nvCxnSpPr>
          <p:cNvPr id="38" name="直線接點 37"/>
          <p:cNvCxnSpPr/>
          <p:nvPr/>
        </p:nvCxnSpPr>
        <p:spPr>
          <a:xfrm>
            <a:off x="681675" y="1595120"/>
            <a:ext cx="3853813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602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3"/>
          <p:cNvSpPr txBox="1">
            <a:spLocks/>
          </p:cNvSpPr>
          <p:nvPr/>
        </p:nvSpPr>
        <p:spPr>
          <a:xfrm>
            <a:off x="625477" y="1607849"/>
            <a:ext cx="8137524" cy="31051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anose="05050102010706020507" pitchFamily="18" charset="2"/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然則為甚麼孟子又說：「君子有終身之憂」呢？因為越是聖賢豪傑，他負的責任越是重大；而且他常要把這種種責任來攬在身上，肩頭的擔子從沒有放下的時節。曾子還說哩：「任重而道遠」，「死而後已，不亦遠乎？」那仁人志士的憂民憂國，那諸聖諸佛的悲天憫人，雖說他是一輩子感受苦痛，也都可以。但是他日日在那裏盡責任，便日日在那裏得苦中真樂，所以他到底還是樂，不是苦呀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！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0" name="群組 19"/>
          <p:cNvGrpSpPr/>
          <p:nvPr/>
        </p:nvGrpSpPr>
        <p:grpSpPr>
          <a:xfrm>
            <a:off x="381636" y="68780"/>
            <a:ext cx="7968280" cy="1409699"/>
            <a:chOff x="381636" y="0"/>
            <a:chExt cx="7968280" cy="1409699"/>
          </a:xfrm>
        </p:grpSpPr>
        <p:grpSp>
          <p:nvGrpSpPr>
            <p:cNvPr id="21" name="群組 20"/>
            <p:cNvGrpSpPr/>
            <p:nvPr/>
          </p:nvGrpSpPr>
          <p:grpSpPr>
            <a:xfrm>
              <a:off x="381636" y="0"/>
              <a:ext cx="2874353" cy="1409699"/>
              <a:chOff x="381636" y="0"/>
              <a:chExt cx="2874353" cy="1409699"/>
            </a:xfrm>
          </p:grpSpPr>
          <p:grpSp>
            <p:nvGrpSpPr>
              <p:cNvPr id="23" name="群組 22"/>
              <p:cNvGrpSpPr/>
              <p:nvPr/>
            </p:nvGrpSpPr>
            <p:grpSpPr>
              <a:xfrm>
                <a:off x="381636" y="0"/>
                <a:ext cx="2874353" cy="1409699"/>
                <a:chOff x="-2505020" y="-193292"/>
                <a:chExt cx="2874353" cy="2874353"/>
              </a:xfrm>
            </p:grpSpPr>
            <p:pic>
              <p:nvPicPr>
                <p:cNvPr id="25" name="圖片 2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505020" y="-193292"/>
                  <a:ext cx="2874353" cy="2874353"/>
                </a:xfrm>
                <a:prstGeom prst="rect">
                  <a:avLst/>
                </a:prstGeom>
              </p:spPr>
            </p:pic>
            <p:pic>
              <p:nvPicPr>
                <p:cNvPr id="26" name="圖片 25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204981" y="0"/>
                  <a:ext cx="2274277" cy="2274276"/>
                </a:xfrm>
                <a:prstGeom prst="rect">
                  <a:avLst/>
                </a:prstGeom>
              </p:spPr>
            </p:pic>
          </p:grpSp>
          <p:sp>
            <p:nvSpPr>
              <p:cNvPr id="24" name="文字方塊 23"/>
              <p:cNvSpPr txBox="1"/>
              <p:nvPr/>
            </p:nvSpPr>
            <p:spPr>
              <a:xfrm>
                <a:off x="892380" y="360108"/>
                <a:ext cx="1852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6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第</a:t>
                </a:r>
                <a:r>
                  <a:rPr lang="zh-TW" altLang="en-US" sz="36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四</a:t>
                </a:r>
                <a:r>
                  <a:rPr lang="zh-TW" altLang="en-US" sz="36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段</a:t>
                </a:r>
                <a:endParaRPr lang="zh-HK" altLang="en-US" sz="3600" dirty="0"/>
              </a:p>
            </p:txBody>
          </p:sp>
        </p:grpSp>
        <p:pic>
          <p:nvPicPr>
            <p:cNvPr id="22" name="圖片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9916" y="844619"/>
              <a:ext cx="7200000" cy="360523"/>
            </a:xfrm>
            <a:prstGeom prst="rect">
              <a:avLst/>
            </a:prstGeom>
          </p:spPr>
        </p:pic>
      </p:grpSp>
      <p:grpSp>
        <p:nvGrpSpPr>
          <p:cNvPr id="27" name="群組 26"/>
          <p:cNvGrpSpPr/>
          <p:nvPr/>
        </p:nvGrpSpPr>
        <p:grpSpPr>
          <a:xfrm>
            <a:off x="5674504" y="192474"/>
            <a:ext cx="2892037" cy="1213004"/>
            <a:chOff x="5674504" y="124378"/>
            <a:chExt cx="2892037" cy="1213004"/>
          </a:xfrm>
        </p:grpSpPr>
        <p:pic>
          <p:nvPicPr>
            <p:cNvPr id="28" name="圖片 2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504" y="124378"/>
              <a:ext cx="2892037" cy="1213004"/>
            </a:xfrm>
            <a:prstGeom prst="rect">
              <a:avLst/>
            </a:prstGeom>
          </p:spPr>
        </p:pic>
        <p:sp>
          <p:nvSpPr>
            <p:cNvPr id="29" name="矩形 28"/>
            <p:cNvSpPr/>
            <p:nvPr/>
          </p:nvSpPr>
          <p:spPr>
            <a:xfrm>
              <a:off x="5674504" y="173877"/>
              <a:ext cx="271185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solidFill>
                    <a:srgbClr val="7030A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找出第四段的主旨</a:t>
              </a:r>
              <a:endParaRPr lang="en-US" altLang="zh-TW" sz="2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en-US" altLang="zh-TW" b="1" dirty="0">
                  <a:solidFill>
                    <a:schemeClr val="bg1"/>
                  </a:solidFill>
                  <a:latin typeface="Gungsuh" panose="02030600000101010101" pitchFamily="18" charset="-127"/>
                  <a:ea typeface="Gungsuh" panose="02030600000101010101" pitchFamily="18" charset="-127"/>
                </a:rPr>
                <a:t>* </a:t>
              </a:r>
              <a:r>
                <a:rPr lang="zh-TW" altLang="en-US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刪減資料</a:t>
              </a:r>
              <a:r>
                <a:rPr lang="zh-TW" altLang="en-US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itchFamily="18" charset="0"/>
                </a:rPr>
                <a:t>及</a:t>
              </a:r>
              <a:r>
                <a:rPr lang="zh-TW" altLang="en-US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留意</a:t>
              </a:r>
              <a:r>
                <a:rPr lang="en-US" altLang="zh-TW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段落</a:t>
              </a:r>
              <a:r>
                <a:rPr lang="zh-TW" altLang="en-US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中的</a:t>
              </a:r>
              <a:r>
                <a:rPr lang="zh-TW" altLang="en-US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尾句</a:t>
              </a:r>
              <a:endParaRPr lang="en-US" altLang="zh-TW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30" name="圖片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62" y="4981525"/>
            <a:ext cx="8565828" cy="360523"/>
          </a:xfrm>
          <a:prstGeom prst="rect">
            <a:avLst/>
          </a:prstGeom>
        </p:spPr>
      </p:pic>
      <p:grpSp>
        <p:nvGrpSpPr>
          <p:cNvPr id="31" name="群組 30"/>
          <p:cNvGrpSpPr/>
          <p:nvPr/>
        </p:nvGrpSpPr>
        <p:grpSpPr>
          <a:xfrm>
            <a:off x="625475" y="5243373"/>
            <a:ext cx="8137526" cy="1197395"/>
            <a:chOff x="625475" y="5192573"/>
            <a:chExt cx="8137526" cy="1197395"/>
          </a:xfrm>
        </p:grpSpPr>
        <p:sp>
          <p:nvSpPr>
            <p:cNvPr id="32" name="Rectangle 5"/>
            <p:cNvSpPr>
              <a:spLocks/>
            </p:cNvSpPr>
            <p:nvPr/>
          </p:nvSpPr>
          <p:spPr bwMode="auto">
            <a:xfrm>
              <a:off x="625475" y="5192573"/>
              <a:ext cx="3312679" cy="603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273050" indent="-2730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400">
                  <a:solidFill>
                    <a:schemeClr val="tx2"/>
                  </a:solidFill>
                  <a:latin typeface="Candara" panose="020E0502030303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200">
                  <a:solidFill>
                    <a:schemeClr val="tx2"/>
                  </a:solidFill>
                  <a:latin typeface="Candara" panose="020E0502030303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>
                  <a:solidFill>
                    <a:schemeClr val="tx2"/>
                  </a:solidFill>
                  <a:latin typeface="Candara" panose="020E0502030303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9pPr>
            </a:lstStyle>
            <a:p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段落中心意思：</a:t>
              </a:r>
              <a:endParaRPr lang="zh-TW" altLang="en-US" sz="3600" u="sng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92380" y="5866748"/>
              <a:ext cx="787062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他日日在那裏盡責任，便日日在那裏得苦中真</a:t>
              </a:r>
              <a:r>
                <a:rPr lang="zh-TW" altLang="en-US" sz="2800" u="sng" dirty="0" smtClean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樂。</a:t>
              </a:r>
              <a:endParaRPr lang="zh-TW" altLang="en-US" sz="2800" u="sng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681676" y="3966106"/>
            <a:ext cx="7884866" cy="735588"/>
            <a:chOff x="681676" y="3966106"/>
            <a:chExt cx="7884866" cy="735588"/>
          </a:xfrm>
        </p:grpSpPr>
        <p:sp>
          <p:nvSpPr>
            <p:cNvPr id="34" name="圓角矩形 33"/>
            <p:cNvSpPr/>
            <p:nvPr/>
          </p:nvSpPr>
          <p:spPr>
            <a:xfrm>
              <a:off x="2869806" y="3966106"/>
              <a:ext cx="5696736" cy="36779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ln w="1905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5" name="圓角矩形 34"/>
            <p:cNvSpPr/>
            <p:nvPr/>
          </p:nvSpPr>
          <p:spPr>
            <a:xfrm>
              <a:off x="681676" y="4333900"/>
              <a:ext cx="1864098" cy="36779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ln w="19050"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2681608" y="300954"/>
            <a:ext cx="2796436" cy="1422266"/>
            <a:chOff x="2098964" y="61280"/>
            <a:chExt cx="2796436" cy="1422266"/>
          </a:xfrm>
        </p:grpSpPr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098964" y="61280"/>
              <a:ext cx="2796436" cy="1422266"/>
            </a:xfrm>
            <a:prstGeom prst="rect">
              <a:avLst/>
            </a:prstGeom>
          </p:spPr>
        </p:pic>
        <p:sp>
          <p:nvSpPr>
            <p:cNvPr id="41" name="文字方塊 40"/>
            <p:cNvSpPr txBox="1"/>
            <p:nvPr/>
          </p:nvSpPr>
          <p:spPr>
            <a:xfrm>
              <a:off x="2287161" y="399524"/>
              <a:ext cx="258807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刪減段落中的問句、解說、例子等</a:t>
              </a:r>
              <a:endParaRPr lang="zh-HK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625475" y="1838960"/>
            <a:ext cx="8081326" cy="2677160"/>
            <a:chOff x="625475" y="1838960"/>
            <a:chExt cx="8081326" cy="2677160"/>
          </a:xfrm>
        </p:grpSpPr>
        <p:cxnSp>
          <p:nvCxnSpPr>
            <p:cNvPr id="36" name="直線接點 35"/>
            <p:cNvCxnSpPr/>
            <p:nvPr/>
          </p:nvCxnSpPr>
          <p:spPr>
            <a:xfrm>
              <a:off x="681675" y="4145280"/>
              <a:ext cx="1401125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接點 36"/>
            <p:cNvCxnSpPr/>
            <p:nvPr/>
          </p:nvCxnSpPr>
          <p:spPr>
            <a:xfrm>
              <a:off x="625475" y="1838960"/>
              <a:ext cx="808132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接點 37"/>
            <p:cNvCxnSpPr/>
            <p:nvPr/>
          </p:nvCxnSpPr>
          <p:spPr>
            <a:xfrm>
              <a:off x="625475" y="2245360"/>
              <a:ext cx="808132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接點 41"/>
            <p:cNvCxnSpPr/>
            <p:nvPr/>
          </p:nvCxnSpPr>
          <p:spPr>
            <a:xfrm>
              <a:off x="625475" y="2590800"/>
              <a:ext cx="808132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接點 42"/>
            <p:cNvCxnSpPr/>
            <p:nvPr/>
          </p:nvCxnSpPr>
          <p:spPr>
            <a:xfrm>
              <a:off x="625475" y="2997200"/>
              <a:ext cx="808132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接點 43"/>
            <p:cNvCxnSpPr/>
            <p:nvPr/>
          </p:nvCxnSpPr>
          <p:spPr>
            <a:xfrm>
              <a:off x="625475" y="3408680"/>
              <a:ext cx="808132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接點 44"/>
            <p:cNvCxnSpPr/>
            <p:nvPr/>
          </p:nvCxnSpPr>
          <p:spPr>
            <a:xfrm>
              <a:off x="625475" y="3815080"/>
              <a:ext cx="8081326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接點 45"/>
            <p:cNvCxnSpPr/>
            <p:nvPr/>
          </p:nvCxnSpPr>
          <p:spPr>
            <a:xfrm>
              <a:off x="2745244" y="4516120"/>
              <a:ext cx="5961557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2300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群組 63"/>
          <p:cNvGrpSpPr/>
          <p:nvPr/>
        </p:nvGrpSpPr>
        <p:grpSpPr>
          <a:xfrm>
            <a:off x="381636" y="68780"/>
            <a:ext cx="7968280" cy="1409699"/>
            <a:chOff x="381636" y="0"/>
            <a:chExt cx="7968280" cy="1409699"/>
          </a:xfrm>
        </p:grpSpPr>
        <p:grpSp>
          <p:nvGrpSpPr>
            <p:cNvPr id="65" name="群組 64"/>
            <p:cNvGrpSpPr/>
            <p:nvPr/>
          </p:nvGrpSpPr>
          <p:grpSpPr>
            <a:xfrm>
              <a:off x="381636" y="0"/>
              <a:ext cx="2874353" cy="1409699"/>
              <a:chOff x="381636" y="0"/>
              <a:chExt cx="2874353" cy="1409699"/>
            </a:xfrm>
          </p:grpSpPr>
          <p:grpSp>
            <p:nvGrpSpPr>
              <p:cNvPr id="67" name="群組 66"/>
              <p:cNvGrpSpPr/>
              <p:nvPr/>
            </p:nvGrpSpPr>
            <p:grpSpPr>
              <a:xfrm>
                <a:off x="381636" y="0"/>
                <a:ext cx="2874353" cy="1409699"/>
                <a:chOff x="-2505020" y="-193292"/>
                <a:chExt cx="2874353" cy="2874353"/>
              </a:xfrm>
            </p:grpSpPr>
            <p:pic>
              <p:nvPicPr>
                <p:cNvPr id="69" name="圖片 68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505020" y="-193292"/>
                  <a:ext cx="2874353" cy="2874353"/>
                </a:xfrm>
                <a:prstGeom prst="rect">
                  <a:avLst/>
                </a:prstGeom>
              </p:spPr>
            </p:pic>
            <p:pic>
              <p:nvPicPr>
                <p:cNvPr id="70" name="圖片 69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204981" y="0"/>
                  <a:ext cx="2274277" cy="2274276"/>
                </a:xfrm>
                <a:prstGeom prst="rect">
                  <a:avLst/>
                </a:prstGeom>
              </p:spPr>
            </p:pic>
          </p:grpSp>
          <p:sp>
            <p:nvSpPr>
              <p:cNvPr id="68" name="文字方塊 67"/>
              <p:cNvSpPr txBox="1"/>
              <p:nvPr/>
            </p:nvSpPr>
            <p:spPr>
              <a:xfrm>
                <a:off x="892380" y="360108"/>
                <a:ext cx="1852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6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第</a:t>
                </a:r>
                <a:r>
                  <a:rPr lang="zh-TW" altLang="en-US" sz="36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五</a:t>
                </a:r>
                <a:r>
                  <a:rPr lang="zh-TW" altLang="en-US" sz="36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段</a:t>
                </a:r>
                <a:endParaRPr lang="zh-HK" altLang="en-US" sz="3600" dirty="0"/>
              </a:p>
            </p:txBody>
          </p:sp>
        </p:grpSp>
        <p:pic>
          <p:nvPicPr>
            <p:cNvPr id="66" name="圖片 6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9916" y="844619"/>
              <a:ext cx="7200000" cy="360523"/>
            </a:xfrm>
            <a:prstGeom prst="rect">
              <a:avLst/>
            </a:prstGeom>
          </p:spPr>
        </p:pic>
      </p:grpSp>
      <p:sp>
        <p:nvSpPr>
          <p:cNvPr id="71" name="Rectangle 3"/>
          <p:cNvSpPr txBox="1">
            <a:spLocks/>
          </p:cNvSpPr>
          <p:nvPr/>
        </p:nvSpPr>
        <p:spPr>
          <a:xfrm>
            <a:off x="625476" y="1692493"/>
            <a:ext cx="8137525" cy="25275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有人說：「既然這苦是從負責任而生的，我若是將責任卸卻，豈不是就永遠沒有苦了嗎？」這卻不然。責任是要解除了才沒有，並不是卸了就沒有。人生若能永遠像兩、三歲小孩，本來沒有責任，那就本來沒有苦。到了長成，那責任自然壓在你的肩頭上，如何能躲？不過有大小的分別罷了。盡得大的責任，就得大快樂；盡得小的責任，就得小快樂。你若是要躲；倒是自投苦海，永遠不能解除了。</a:t>
            </a:r>
            <a:endParaRPr lang="zh-HK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73" name="圖片 7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06" y="4543704"/>
            <a:ext cx="8565828" cy="360523"/>
          </a:xfrm>
          <a:prstGeom prst="rect">
            <a:avLst/>
          </a:prstGeom>
        </p:spPr>
      </p:pic>
      <p:sp>
        <p:nvSpPr>
          <p:cNvPr id="76" name="矩形 75"/>
          <p:cNvSpPr/>
          <p:nvPr/>
        </p:nvSpPr>
        <p:spPr>
          <a:xfrm>
            <a:off x="1022744" y="4988598"/>
            <a:ext cx="163965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重複</a:t>
            </a:r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出現</a:t>
            </a:r>
            <a:endParaRPr lang="en-US" altLang="zh-TW" sz="2400" b="1" dirty="0" smtClean="0">
              <a:solidFill>
                <a:schemeClr val="accent5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 algn="just">
              <a:buSzPct val="39000"/>
              <a:buFont typeface="Wingdings" panose="05000000000000000000" pitchFamily="2" charset="2"/>
              <a:buChar char="l"/>
            </a:pP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責任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 algn="just">
              <a:buSzPct val="39000"/>
              <a:buFont typeface="Wingdings" panose="05000000000000000000" pitchFamily="2" charset="2"/>
              <a:buChar char="l"/>
            </a:pP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快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樂</a:t>
            </a:r>
            <a:endParaRPr lang="zh-TW" altLang="en-US" sz="2000" u="sng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 algn="just">
              <a:buSzPct val="39000"/>
              <a:buFont typeface="Wingdings" panose="05000000000000000000" pitchFamily="2" charset="2"/>
              <a:buChar char="l"/>
            </a:pP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、小</a:t>
            </a:r>
            <a:endParaRPr lang="zh-TW" altLang="en-US" sz="2000" u="sng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7" name="文字方塊 76"/>
          <p:cNvSpPr txBox="1"/>
          <p:nvPr/>
        </p:nvSpPr>
        <p:spPr>
          <a:xfrm>
            <a:off x="4061361" y="5975309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K" dirty="0" smtClean="0"/>
              <a:t>  </a:t>
            </a:r>
            <a:endParaRPr lang="zh-HK" altLang="en-US" dirty="0"/>
          </a:p>
        </p:txBody>
      </p:sp>
      <p:sp>
        <p:nvSpPr>
          <p:cNvPr id="84" name="矩形 83"/>
          <p:cNvSpPr/>
          <p:nvPr/>
        </p:nvSpPr>
        <p:spPr>
          <a:xfrm>
            <a:off x="2942505" y="4988598"/>
            <a:ext cx="312260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同</a:t>
            </a:r>
            <a:r>
              <a:rPr lang="en-US" altLang="zh-TW" sz="2400" b="1" dirty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400" b="1" dirty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近義詞（短句</a:t>
            </a:r>
            <a:r>
              <a:rPr lang="zh-TW" altLang="en-US" sz="2400" b="1" dirty="0" smtClean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zh-TW" altLang="en-US" sz="2400" b="1" u="sng" dirty="0">
              <a:solidFill>
                <a:srgbClr val="20386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不是、沒有、不能</a:t>
            </a:r>
            <a:endParaRPr lang="zh-TW" altLang="en-US" sz="2000" u="sng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卸卻、解除、卸了、躲</a:t>
            </a:r>
            <a:endParaRPr lang="zh-TW" altLang="en-US" sz="2000" u="sng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盡得、就得</a:t>
            </a:r>
            <a:endParaRPr lang="zh-TW" altLang="en-US" sz="2000" u="sng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苦、苦海</a:t>
            </a:r>
            <a:endParaRPr lang="zh-TW" altLang="en-US" sz="2000" u="sng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01" name="群組 100"/>
          <p:cNvGrpSpPr/>
          <p:nvPr/>
        </p:nvGrpSpPr>
        <p:grpSpPr>
          <a:xfrm>
            <a:off x="5674504" y="192474"/>
            <a:ext cx="2892037" cy="1213004"/>
            <a:chOff x="5674504" y="124378"/>
            <a:chExt cx="2892037" cy="1213004"/>
          </a:xfrm>
        </p:grpSpPr>
        <p:pic>
          <p:nvPicPr>
            <p:cNvPr id="102" name="圖片 10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504" y="124378"/>
              <a:ext cx="2892037" cy="1213004"/>
            </a:xfrm>
            <a:prstGeom prst="rect">
              <a:avLst/>
            </a:prstGeom>
          </p:spPr>
        </p:pic>
        <p:sp>
          <p:nvSpPr>
            <p:cNvPr id="103" name="矩形 102"/>
            <p:cNvSpPr/>
            <p:nvPr/>
          </p:nvSpPr>
          <p:spPr>
            <a:xfrm>
              <a:off x="5674504" y="328360"/>
              <a:ext cx="2711851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solidFill>
                    <a:srgbClr val="7030A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找出第五段的主旨</a:t>
              </a:r>
              <a:endParaRPr lang="en-US" altLang="zh-TW" sz="2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defRPr/>
              </a:pPr>
              <a:r>
                <a:rPr lang="en-US" altLang="zh-TW" b="1" dirty="0">
                  <a:solidFill>
                    <a:schemeClr val="bg1"/>
                  </a:solidFill>
                  <a:latin typeface="Gungsuh" panose="02030600000101010101" pitchFamily="18" charset="-127"/>
                  <a:ea typeface="Gungsuh" panose="02030600000101010101" pitchFamily="18" charset="-127"/>
                </a:rPr>
                <a:t>* </a:t>
              </a:r>
              <a:r>
                <a:rPr lang="zh-TW" altLang="en-US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運用構思概括句</a:t>
              </a:r>
            </a:p>
          </p:txBody>
        </p:sp>
      </p:grpSp>
      <p:sp>
        <p:nvSpPr>
          <p:cNvPr id="104" name="矩形 103"/>
          <p:cNvSpPr/>
          <p:nvPr/>
        </p:nvSpPr>
        <p:spPr>
          <a:xfrm>
            <a:off x="6345223" y="4988598"/>
            <a:ext cx="220787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反</a:t>
            </a:r>
            <a:r>
              <a:rPr lang="zh-TW" altLang="en-US" sz="2400" b="1" dirty="0" smtClean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義詞</a:t>
            </a:r>
            <a:r>
              <a:rPr lang="zh-TW" altLang="en-US" sz="2400" b="1" dirty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（短句</a:t>
            </a:r>
            <a:r>
              <a:rPr lang="zh-TW" altLang="en-US" sz="2400" b="1" dirty="0" smtClean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zh-TW" altLang="en-US" sz="2400" b="1" u="sng" dirty="0">
              <a:solidFill>
                <a:srgbClr val="20386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苦、快樂</a:t>
            </a:r>
            <a:endParaRPr lang="zh-TW" altLang="en-US" sz="2000" u="sng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962453" y="1649702"/>
            <a:ext cx="7105420" cy="2127482"/>
            <a:chOff x="962453" y="1377624"/>
            <a:chExt cx="7105420" cy="2127482"/>
          </a:xfrm>
        </p:grpSpPr>
        <p:sp>
          <p:nvSpPr>
            <p:cNvPr id="105" name="橢圓 104"/>
            <p:cNvSpPr/>
            <p:nvPr/>
          </p:nvSpPr>
          <p:spPr>
            <a:xfrm>
              <a:off x="4336088" y="1405478"/>
              <a:ext cx="716300" cy="46367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06" name="橢圓 105"/>
            <p:cNvSpPr/>
            <p:nvPr/>
          </p:nvSpPr>
          <p:spPr>
            <a:xfrm>
              <a:off x="7351573" y="1377624"/>
              <a:ext cx="716300" cy="46367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07" name="橢圓 106"/>
            <p:cNvSpPr/>
            <p:nvPr/>
          </p:nvSpPr>
          <p:spPr>
            <a:xfrm>
              <a:off x="1885136" y="2390296"/>
              <a:ext cx="716300" cy="46367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08" name="橢圓 107"/>
            <p:cNvSpPr/>
            <p:nvPr/>
          </p:nvSpPr>
          <p:spPr>
            <a:xfrm>
              <a:off x="6135135" y="1724050"/>
              <a:ext cx="716300" cy="46367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09" name="橢圓 108"/>
            <p:cNvSpPr/>
            <p:nvPr/>
          </p:nvSpPr>
          <p:spPr>
            <a:xfrm>
              <a:off x="962453" y="3041435"/>
              <a:ext cx="716300" cy="46367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10" name="橢圓 109"/>
            <p:cNvSpPr/>
            <p:nvPr/>
          </p:nvSpPr>
          <p:spPr>
            <a:xfrm>
              <a:off x="7054970" y="2390295"/>
              <a:ext cx="716300" cy="46367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11" name="橢圓 110"/>
            <p:cNvSpPr/>
            <p:nvPr/>
          </p:nvSpPr>
          <p:spPr>
            <a:xfrm>
              <a:off x="4958204" y="3035176"/>
              <a:ext cx="716300" cy="46367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666672" y="2002922"/>
            <a:ext cx="4358482" cy="2112715"/>
            <a:chOff x="666672" y="1730844"/>
            <a:chExt cx="4358482" cy="2112715"/>
          </a:xfrm>
        </p:grpSpPr>
        <p:sp>
          <p:nvSpPr>
            <p:cNvPr id="112" name="橢圓 111"/>
            <p:cNvSpPr/>
            <p:nvPr/>
          </p:nvSpPr>
          <p:spPr>
            <a:xfrm>
              <a:off x="2487935" y="1732796"/>
              <a:ext cx="716300" cy="463671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13" name="橢圓 112"/>
            <p:cNvSpPr/>
            <p:nvPr/>
          </p:nvSpPr>
          <p:spPr>
            <a:xfrm>
              <a:off x="1293657" y="2394019"/>
              <a:ext cx="716300" cy="463671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14" name="橢圓 113"/>
            <p:cNvSpPr/>
            <p:nvPr/>
          </p:nvSpPr>
          <p:spPr>
            <a:xfrm>
              <a:off x="666672" y="2070311"/>
              <a:ext cx="716300" cy="463671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15" name="橢圓 114"/>
            <p:cNvSpPr/>
            <p:nvPr/>
          </p:nvSpPr>
          <p:spPr>
            <a:xfrm>
              <a:off x="3412011" y="2070263"/>
              <a:ext cx="716300" cy="463671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16" name="橢圓 115"/>
            <p:cNvSpPr/>
            <p:nvPr/>
          </p:nvSpPr>
          <p:spPr>
            <a:xfrm>
              <a:off x="3993054" y="2376078"/>
              <a:ext cx="716300" cy="463671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17" name="橢圓 116"/>
            <p:cNvSpPr/>
            <p:nvPr/>
          </p:nvSpPr>
          <p:spPr>
            <a:xfrm>
              <a:off x="962453" y="1730844"/>
              <a:ext cx="716300" cy="463671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18" name="橢圓 117"/>
            <p:cNvSpPr/>
            <p:nvPr/>
          </p:nvSpPr>
          <p:spPr>
            <a:xfrm>
              <a:off x="1885136" y="2046117"/>
              <a:ext cx="716300" cy="463671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19" name="橢圓 118"/>
            <p:cNvSpPr/>
            <p:nvPr/>
          </p:nvSpPr>
          <p:spPr>
            <a:xfrm>
              <a:off x="4308854" y="3379888"/>
              <a:ext cx="716300" cy="463671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962453" y="1677555"/>
            <a:ext cx="7764384" cy="2467398"/>
            <a:chOff x="962453" y="1405477"/>
            <a:chExt cx="7764384" cy="2467398"/>
          </a:xfrm>
        </p:grpSpPr>
        <p:sp>
          <p:nvSpPr>
            <p:cNvPr id="120" name="橢圓 119"/>
            <p:cNvSpPr/>
            <p:nvPr/>
          </p:nvSpPr>
          <p:spPr>
            <a:xfrm>
              <a:off x="3703211" y="2710253"/>
              <a:ext cx="425100" cy="463671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1" name="橢圓 120"/>
            <p:cNvSpPr/>
            <p:nvPr/>
          </p:nvSpPr>
          <p:spPr>
            <a:xfrm>
              <a:off x="2462096" y="2064856"/>
              <a:ext cx="716300" cy="463671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2" name="橢圓 121"/>
            <p:cNvSpPr/>
            <p:nvPr/>
          </p:nvSpPr>
          <p:spPr>
            <a:xfrm>
              <a:off x="962453" y="3409204"/>
              <a:ext cx="425100" cy="463671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3" name="橢圓 122"/>
            <p:cNvSpPr/>
            <p:nvPr/>
          </p:nvSpPr>
          <p:spPr>
            <a:xfrm>
              <a:off x="8010537" y="1405477"/>
              <a:ext cx="716300" cy="463671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4" name="橢圓 123"/>
            <p:cNvSpPr/>
            <p:nvPr/>
          </p:nvSpPr>
          <p:spPr>
            <a:xfrm>
              <a:off x="4936720" y="3379888"/>
              <a:ext cx="716300" cy="463671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5" name="橢圓 124"/>
            <p:cNvSpPr/>
            <p:nvPr/>
          </p:nvSpPr>
          <p:spPr>
            <a:xfrm>
              <a:off x="7369655" y="1730844"/>
              <a:ext cx="716300" cy="463671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2801127" y="3323219"/>
            <a:ext cx="4677545" cy="469796"/>
            <a:chOff x="2801127" y="3051141"/>
            <a:chExt cx="4677545" cy="469796"/>
          </a:xfrm>
        </p:grpSpPr>
        <p:sp>
          <p:nvSpPr>
            <p:cNvPr id="126" name="橢圓 125"/>
            <p:cNvSpPr/>
            <p:nvPr/>
          </p:nvSpPr>
          <p:spPr>
            <a:xfrm>
              <a:off x="6762372" y="3057266"/>
              <a:ext cx="716300" cy="463671"/>
            </a:xfrm>
            <a:prstGeom prst="ellipse">
              <a:avLst/>
            </a:prstGeom>
            <a:noFill/>
            <a:ln w="28575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8" name="橢圓 127"/>
            <p:cNvSpPr/>
            <p:nvPr/>
          </p:nvSpPr>
          <p:spPr>
            <a:xfrm>
              <a:off x="2801127" y="3051141"/>
              <a:ext cx="716300" cy="463671"/>
            </a:xfrm>
            <a:prstGeom prst="ellipse">
              <a:avLst/>
            </a:prstGeom>
            <a:noFill/>
            <a:ln w="28575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2828330" y="1615939"/>
            <a:ext cx="2224058" cy="2497029"/>
            <a:chOff x="2828330" y="1343861"/>
            <a:chExt cx="2224058" cy="2497029"/>
          </a:xfrm>
        </p:grpSpPr>
        <p:sp>
          <p:nvSpPr>
            <p:cNvPr id="129" name="橢圓 128"/>
            <p:cNvSpPr/>
            <p:nvPr/>
          </p:nvSpPr>
          <p:spPr>
            <a:xfrm>
              <a:off x="2828330" y="3377219"/>
              <a:ext cx="716300" cy="463671"/>
            </a:xfrm>
            <a:prstGeom prst="ellipse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0" name="橢圓 129"/>
            <p:cNvSpPr/>
            <p:nvPr/>
          </p:nvSpPr>
          <p:spPr>
            <a:xfrm>
              <a:off x="4625894" y="2376078"/>
              <a:ext cx="426494" cy="463671"/>
            </a:xfrm>
            <a:prstGeom prst="ellipse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1" name="橢圓 130"/>
            <p:cNvSpPr/>
            <p:nvPr/>
          </p:nvSpPr>
          <p:spPr>
            <a:xfrm>
              <a:off x="3086178" y="1730843"/>
              <a:ext cx="426494" cy="463671"/>
            </a:xfrm>
            <a:prstGeom prst="ellipse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2" name="橢圓 131"/>
            <p:cNvSpPr/>
            <p:nvPr/>
          </p:nvSpPr>
          <p:spPr>
            <a:xfrm>
              <a:off x="3104260" y="1343861"/>
              <a:ext cx="426494" cy="463671"/>
            </a:xfrm>
            <a:prstGeom prst="ellipse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1875279" y="2982331"/>
            <a:ext cx="6508082" cy="815045"/>
            <a:chOff x="1875279" y="2710253"/>
            <a:chExt cx="6508082" cy="815045"/>
          </a:xfrm>
        </p:grpSpPr>
        <p:sp>
          <p:nvSpPr>
            <p:cNvPr id="134" name="橢圓 133"/>
            <p:cNvSpPr/>
            <p:nvPr/>
          </p:nvSpPr>
          <p:spPr>
            <a:xfrm>
              <a:off x="7667061" y="2710253"/>
              <a:ext cx="716300" cy="463671"/>
            </a:xfrm>
            <a:prstGeom prst="ellipse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5" name="橢圓 134"/>
            <p:cNvSpPr/>
            <p:nvPr/>
          </p:nvSpPr>
          <p:spPr>
            <a:xfrm>
              <a:off x="1875279" y="3061627"/>
              <a:ext cx="716300" cy="463671"/>
            </a:xfrm>
            <a:prstGeom prst="ellipse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6" name="橢圓 135"/>
            <p:cNvSpPr/>
            <p:nvPr/>
          </p:nvSpPr>
          <p:spPr>
            <a:xfrm>
              <a:off x="5824518" y="3040093"/>
              <a:ext cx="716300" cy="463671"/>
            </a:xfrm>
            <a:prstGeom prst="ellipse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2502152" y="2984637"/>
            <a:ext cx="6194037" cy="812738"/>
            <a:chOff x="2502152" y="2712559"/>
            <a:chExt cx="6194037" cy="812738"/>
          </a:xfrm>
        </p:grpSpPr>
        <p:sp>
          <p:nvSpPr>
            <p:cNvPr id="137" name="橢圓 136"/>
            <p:cNvSpPr/>
            <p:nvPr/>
          </p:nvSpPr>
          <p:spPr>
            <a:xfrm>
              <a:off x="5223886" y="2725887"/>
              <a:ext cx="716300" cy="463671"/>
            </a:xfrm>
            <a:prstGeom prst="ellipse">
              <a:avLst/>
            </a:prstGeom>
            <a:noFill/>
            <a:ln w="28575">
              <a:solidFill>
                <a:srgbClr val="FAA3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8" name="橢圓 137"/>
            <p:cNvSpPr/>
            <p:nvPr/>
          </p:nvSpPr>
          <p:spPr>
            <a:xfrm>
              <a:off x="4334379" y="3043607"/>
              <a:ext cx="374975" cy="463671"/>
            </a:xfrm>
            <a:prstGeom prst="ellipse">
              <a:avLst/>
            </a:prstGeom>
            <a:noFill/>
            <a:ln w="28575">
              <a:solidFill>
                <a:srgbClr val="FAA3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0" name="橢圓 139"/>
            <p:cNvSpPr/>
            <p:nvPr/>
          </p:nvSpPr>
          <p:spPr>
            <a:xfrm>
              <a:off x="6463268" y="3061626"/>
              <a:ext cx="374975" cy="463671"/>
            </a:xfrm>
            <a:prstGeom prst="ellipse">
              <a:avLst/>
            </a:prstGeom>
            <a:noFill/>
            <a:ln w="28575">
              <a:solidFill>
                <a:srgbClr val="FAA3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1" name="橢圓 140"/>
            <p:cNvSpPr/>
            <p:nvPr/>
          </p:nvSpPr>
          <p:spPr>
            <a:xfrm>
              <a:off x="2502152" y="3051140"/>
              <a:ext cx="374975" cy="463671"/>
            </a:xfrm>
            <a:prstGeom prst="ellipse">
              <a:avLst/>
            </a:prstGeom>
            <a:noFill/>
            <a:ln w="28575">
              <a:solidFill>
                <a:srgbClr val="FAA3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2" name="橢圓 141"/>
            <p:cNvSpPr/>
            <p:nvPr/>
          </p:nvSpPr>
          <p:spPr>
            <a:xfrm>
              <a:off x="8321214" y="2712559"/>
              <a:ext cx="374975" cy="463671"/>
            </a:xfrm>
            <a:prstGeom prst="ellipse">
              <a:avLst/>
            </a:prstGeom>
            <a:noFill/>
            <a:ln w="28575">
              <a:solidFill>
                <a:srgbClr val="FAA3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5953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9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3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84" grpId="0"/>
      <p:bldP spid="10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矩形 72"/>
          <p:cNvSpPr/>
          <p:nvPr/>
        </p:nvSpPr>
        <p:spPr>
          <a:xfrm>
            <a:off x="891584" y="1393301"/>
            <a:ext cx="326577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同</a:t>
            </a:r>
            <a:r>
              <a:rPr lang="en-US" altLang="zh-TW" sz="2400" b="1" dirty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400" b="1" dirty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近義詞（短句</a:t>
            </a:r>
            <a:r>
              <a:rPr lang="zh-TW" altLang="en-US" sz="2400" b="1" dirty="0" smtClean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zh-TW" altLang="en-US" sz="2400" b="1" u="sng" dirty="0">
              <a:solidFill>
                <a:srgbClr val="20386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不是、沒有、不能</a:t>
            </a:r>
            <a:endParaRPr lang="zh-TW" altLang="en-US" sz="2000" u="sng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卸卻、解除、卸了、躲</a:t>
            </a:r>
            <a:endParaRPr lang="zh-TW" altLang="en-US" sz="2000" u="sng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盡得、就得</a:t>
            </a:r>
            <a:endParaRPr lang="zh-TW" altLang="en-US" sz="2000" u="sng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苦、苦海</a:t>
            </a:r>
            <a:endParaRPr lang="zh-TW" altLang="en-US" sz="2000" u="sng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3" name="文字方塊 42"/>
          <p:cNvSpPr txBox="1"/>
          <p:nvPr/>
        </p:nvSpPr>
        <p:spPr>
          <a:xfrm>
            <a:off x="3255988" y="323571"/>
            <a:ext cx="3492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歸納重要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訊息</a:t>
            </a:r>
            <a:endParaRPr lang="zh-HK" altLang="en-US" dirty="0"/>
          </a:p>
        </p:txBody>
      </p:sp>
      <p:sp>
        <p:nvSpPr>
          <p:cNvPr id="45" name="文字方塊 44"/>
          <p:cNvSpPr txBox="1"/>
          <p:nvPr/>
        </p:nvSpPr>
        <p:spPr>
          <a:xfrm>
            <a:off x="780175" y="3280107"/>
            <a:ext cx="1033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歸納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zh-HK" altLang="en-US" sz="2800" b="1" dirty="0"/>
          </a:p>
        </p:txBody>
      </p:sp>
      <p:grpSp>
        <p:nvGrpSpPr>
          <p:cNvPr id="48" name="群組 47"/>
          <p:cNvGrpSpPr/>
          <p:nvPr/>
        </p:nvGrpSpPr>
        <p:grpSpPr>
          <a:xfrm>
            <a:off x="381636" y="68780"/>
            <a:ext cx="7968280" cy="1409699"/>
            <a:chOff x="381636" y="0"/>
            <a:chExt cx="7968280" cy="1409699"/>
          </a:xfrm>
        </p:grpSpPr>
        <p:grpSp>
          <p:nvGrpSpPr>
            <p:cNvPr id="49" name="群組 48"/>
            <p:cNvGrpSpPr/>
            <p:nvPr/>
          </p:nvGrpSpPr>
          <p:grpSpPr>
            <a:xfrm>
              <a:off x="381636" y="0"/>
              <a:ext cx="2874353" cy="1409699"/>
              <a:chOff x="381636" y="0"/>
              <a:chExt cx="2874353" cy="1409699"/>
            </a:xfrm>
          </p:grpSpPr>
          <p:grpSp>
            <p:nvGrpSpPr>
              <p:cNvPr id="51" name="群組 50"/>
              <p:cNvGrpSpPr/>
              <p:nvPr/>
            </p:nvGrpSpPr>
            <p:grpSpPr>
              <a:xfrm>
                <a:off x="381636" y="0"/>
                <a:ext cx="2874353" cy="1409699"/>
                <a:chOff x="-2505020" y="-193292"/>
                <a:chExt cx="2874353" cy="2874353"/>
              </a:xfrm>
            </p:grpSpPr>
            <p:pic>
              <p:nvPicPr>
                <p:cNvPr id="55" name="圖片 5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505020" y="-193292"/>
                  <a:ext cx="2874353" cy="2874353"/>
                </a:xfrm>
                <a:prstGeom prst="rect">
                  <a:avLst/>
                </a:prstGeom>
              </p:spPr>
            </p:pic>
            <p:pic>
              <p:nvPicPr>
                <p:cNvPr id="57" name="圖片 5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204981" y="0"/>
                  <a:ext cx="2274277" cy="2274276"/>
                </a:xfrm>
                <a:prstGeom prst="rect">
                  <a:avLst/>
                </a:prstGeom>
              </p:spPr>
            </p:pic>
          </p:grpSp>
          <p:sp>
            <p:nvSpPr>
              <p:cNvPr id="53" name="文字方塊 52"/>
              <p:cNvSpPr txBox="1"/>
              <p:nvPr/>
            </p:nvSpPr>
            <p:spPr>
              <a:xfrm>
                <a:off x="892380" y="360108"/>
                <a:ext cx="1852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6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第五段</a:t>
                </a:r>
                <a:endParaRPr lang="zh-HK" altLang="en-US" sz="3600" dirty="0"/>
              </a:p>
            </p:txBody>
          </p:sp>
        </p:grp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9916" y="844619"/>
              <a:ext cx="7200000" cy="360523"/>
            </a:xfrm>
            <a:prstGeom prst="rect">
              <a:avLst/>
            </a:prstGeom>
          </p:spPr>
        </p:pic>
      </p:grpSp>
      <p:pic>
        <p:nvPicPr>
          <p:cNvPr id="58" name="圖片 5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62" y="5468532"/>
            <a:ext cx="8565828" cy="360523"/>
          </a:xfrm>
          <a:prstGeom prst="rect">
            <a:avLst/>
          </a:prstGeom>
        </p:spPr>
      </p:pic>
      <p:sp>
        <p:nvSpPr>
          <p:cNvPr id="72" name="矩形 71"/>
          <p:cNvSpPr/>
          <p:nvPr/>
        </p:nvSpPr>
        <p:spPr>
          <a:xfrm>
            <a:off x="4366173" y="1393301"/>
            <a:ext cx="163965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重複</a:t>
            </a:r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出現</a:t>
            </a:r>
            <a:endParaRPr lang="en-US" altLang="zh-TW" sz="2400" b="1" dirty="0" smtClean="0">
              <a:solidFill>
                <a:schemeClr val="accent5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 algn="just">
              <a:buSzPct val="39000"/>
              <a:buFont typeface="Wingdings" panose="05000000000000000000" pitchFamily="2" charset="2"/>
              <a:buChar char="l"/>
            </a:pP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責任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6220297" y="1393301"/>
            <a:ext cx="212961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反</a:t>
            </a:r>
            <a:r>
              <a:rPr lang="zh-TW" altLang="en-US" sz="2400" b="1" dirty="0" smtClean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義詞</a:t>
            </a:r>
            <a:r>
              <a:rPr lang="zh-TW" altLang="en-US" sz="2400" b="1" dirty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（短句</a:t>
            </a:r>
            <a:r>
              <a:rPr lang="zh-TW" altLang="en-US" sz="2400" b="1" dirty="0" smtClean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zh-TW" altLang="en-US" sz="2400" b="1" u="sng" dirty="0">
              <a:solidFill>
                <a:srgbClr val="20386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苦、快樂</a:t>
            </a:r>
            <a:endParaRPr lang="zh-TW" altLang="en-US" sz="2000" u="sng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75" name="圖片 7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62" y="3052782"/>
            <a:ext cx="8565828" cy="360523"/>
          </a:xfrm>
          <a:prstGeom prst="rect">
            <a:avLst/>
          </a:prstGeom>
        </p:spPr>
      </p:pic>
      <p:grpSp>
        <p:nvGrpSpPr>
          <p:cNvPr id="76" name="群組 75"/>
          <p:cNvGrpSpPr/>
          <p:nvPr/>
        </p:nvGrpSpPr>
        <p:grpSpPr>
          <a:xfrm>
            <a:off x="625475" y="5723396"/>
            <a:ext cx="8137526" cy="950310"/>
            <a:chOff x="625475" y="5192573"/>
            <a:chExt cx="8137526" cy="950310"/>
          </a:xfrm>
        </p:grpSpPr>
        <p:sp>
          <p:nvSpPr>
            <p:cNvPr id="77" name="Rectangle 5"/>
            <p:cNvSpPr>
              <a:spLocks/>
            </p:cNvSpPr>
            <p:nvPr/>
          </p:nvSpPr>
          <p:spPr bwMode="auto">
            <a:xfrm>
              <a:off x="625475" y="5192573"/>
              <a:ext cx="3312679" cy="603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273050" indent="-2730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400">
                  <a:solidFill>
                    <a:schemeClr val="tx2"/>
                  </a:solidFill>
                  <a:latin typeface="Candara" panose="020E0502030303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200">
                  <a:solidFill>
                    <a:schemeClr val="tx2"/>
                  </a:solidFill>
                  <a:latin typeface="Candara" panose="020E0502030303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>
                  <a:solidFill>
                    <a:schemeClr val="tx2"/>
                  </a:solidFill>
                  <a:latin typeface="Candara" panose="020E0502030303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9pPr>
            </a:lstStyle>
            <a:p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段落中心意思：</a:t>
              </a:r>
              <a:endParaRPr lang="zh-TW" altLang="en-US" sz="3200" u="sng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892380" y="5681218"/>
              <a:ext cx="787062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400" u="sng" kern="0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/>
                </a:rPr>
                <a:t>責任是不能</a:t>
              </a:r>
              <a:r>
                <a:rPr lang="zh-TW" altLang="en-US" sz="24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卸卻；躲避</a:t>
              </a:r>
              <a:r>
                <a:rPr lang="zh-TW" altLang="en-US" sz="2400" u="sng" kern="0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/>
                </a:rPr>
                <a:t>責任仍是苦，</a:t>
              </a:r>
              <a:r>
                <a:rPr lang="zh-TW" altLang="en-US" sz="24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盡</a:t>
              </a:r>
              <a:r>
                <a:rPr lang="zh-TW" altLang="en-US" sz="2400" u="sng" kern="0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Arial"/>
                </a:rPr>
                <a:t>責任才得快樂</a:t>
              </a:r>
              <a:r>
                <a:rPr lang="zh-TW" altLang="en-US" sz="24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。</a:t>
              </a:r>
            </a:p>
          </p:txBody>
        </p:sp>
      </p:grpSp>
      <p:sp>
        <p:nvSpPr>
          <p:cNvPr id="7" name="矩形 6"/>
          <p:cNvSpPr/>
          <p:nvPr/>
        </p:nvSpPr>
        <p:spPr>
          <a:xfrm>
            <a:off x="780175" y="3959270"/>
            <a:ext cx="872837" cy="5298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zh-TW" altLang="en-US" sz="200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卸卻</a:t>
            </a:r>
            <a:endParaRPr lang="zh-TW" altLang="en-US" sz="2400" u="sng" dirty="0">
              <a:solidFill>
                <a:srgbClr val="20386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1830035" y="3959270"/>
            <a:ext cx="872837" cy="5298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zh-TW" altLang="en-US" sz="2000" dirty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解除</a:t>
            </a:r>
            <a:endParaRPr lang="zh-TW" altLang="en-US" sz="2000" u="sng" dirty="0">
              <a:solidFill>
                <a:srgbClr val="20386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879895" y="3952637"/>
            <a:ext cx="872837" cy="5298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zh-TW" altLang="en-US" sz="2000" dirty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卸了</a:t>
            </a:r>
            <a:endParaRPr lang="zh-TW" altLang="en-US" sz="2000" u="sng" dirty="0">
              <a:solidFill>
                <a:srgbClr val="20386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3929755" y="3952637"/>
            <a:ext cx="872837" cy="5298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zh-TW" altLang="en-US" sz="2000" dirty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躲</a:t>
            </a:r>
            <a:endParaRPr lang="zh-TW" altLang="en-US" sz="2000" u="sng" dirty="0">
              <a:solidFill>
                <a:srgbClr val="20386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5262311" y="3960808"/>
            <a:ext cx="872837" cy="5298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zh-TW" altLang="en-US" sz="2000" dirty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</a:t>
            </a:r>
            <a:endParaRPr lang="zh-TW" altLang="en-US" sz="2000" u="sng" dirty="0">
              <a:solidFill>
                <a:srgbClr val="20386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6542030" y="3960808"/>
            <a:ext cx="872837" cy="5298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buSzPct val="39000"/>
            </a:pPr>
            <a:r>
              <a:rPr lang="zh-TW" altLang="en-US" sz="2000" dirty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責任</a:t>
            </a:r>
            <a:endParaRPr lang="zh-TW" altLang="en-US" sz="2000" u="sng" dirty="0">
              <a:solidFill>
                <a:srgbClr val="20386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7821750" y="3954175"/>
            <a:ext cx="872837" cy="5298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buSzPct val="39000"/>
            </a:pPr>
            <a:r>
              <a:rPr lang="zh-TW" altLang="en-US" sz="2000" dirty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苦</a:t>
            </a:r>
            <a:endParaRPr lang="zh-TW" altLang="en-US" sz="2000" u="sng" dirty="0">
              <a:solidFill>
                <a:srgbClr val="20386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7821749" y="4604404"/>
            <a:ext cx="872837" cy="5298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buSzPct val="39000"/>
            </a:pPr>
            <a:r>
              <a:rPr lang="zh-TW" altLang="en-US" sz="2000" dirty="0">
                <a:solidFill>
                  <a:srgbClr val="20386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快樂</a:t>
            </a:r>
            <a:endParaRPr lang="zh-TW" altLang="en-US" sz="2000" u="sng" dirty="0">
              <a:solidFill>
                <a:srgbClr val="20386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2" name="群組 21"/>
          <p:cNvGrpSpPr/>
          <p:nvPr/>
        </p:nvGrpSpPr>
        <p:grpSpPr>
          <a:xfrm>
            <a:off x="1149916" y="4433520"/>
            <a:ext cx="3287194" cy="1022833"/>
            <a:chOff x="1149916" y="4433520"/>
            <a:chExt cx="3287194" cy="1022833"/>
          </a:xfrm>
        </p:grpSpPr>
        <p:sp>
          <p:nvSpPr>
            <p:cNvPr id="85" name="圓角矩形 84"/>
            <p:cNvSpPr/>
            <p:nvPr/>
          </p:nvSpPr>
          <p:spPr>
            <a:xfrm>
              <a:off x="2133689" y="4929045"/>
              <a:ext cx="1319646" cy="527308"/>
            </a:xfrm>
            <a:prstGeom prst="roundRect">
              <a:avLst/>
            </a:prstGeom>
            <a:gradFill>
              <a:gsLst>
                <a:gs pos="30000">
                  <a:srgbClr val="FCBA5B"/>
                </a:gs>
                <a:gs pos="82000">
                  <a:srgbClr val="E66C18"/>
                </a:gs>
              </a:gsLst>
              <a:lin ang="4800000" scaled="0"/>
            </a:gradFill>
            <a:ln w="19050">
              <a:solidFill>
                <a:srgbClr val="FF99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逃避</a:t>
              </a:r>
              <a:endParaRPr lang="zh-HK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21" name="群組 20"/>
            <p:cNvGrpSpPr/>
            <p:nvPr/>
          </p:nvGrpSpPr>
          <p:grpSpPr>
            <a:xfrm>
              <a:off x="1149916" y="4433520"/>
              <a:ext cx="3287194" cy="495525"/>
              <a:chOff x="1149916" y="4433520"/>
              <a:chExt cx="3287194" cy="495525"/>
            </a:xfrm>
          </p:grpSpPr>
          <p:sp>
            <p:nvSpPr>
              <p:cNvPr id="10" name="橢圓 9"/>
              <p:cNvSpPr/>
              <p:nvPr/>
            </p:nvSpPr>
            <p:spPr>
              <a:xfrm>
                <a:off x="1149916" y="4434213"/>
                <a:ext cx="111152" cy="111152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98" name="橢圓 97"/>
              <p:cNvSpPr/>
              <p:nvPr/>
            </p:nvSpPr>
            <p:spPr>
              <a:xfrm>
                <a:off x="2226238" y="4442366"/>
                <a:ext cx="111152" cy="111152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99" name="橢圓 98"/>
              <p:cNvSpPr/>
              <p:nvPr/>
            </p:nvSpPr>
            <p:spPr>
              <a:xfrm>
                <a:off x="3276098" y="4434213"/>
                <a:ext cx="111152" cy="111152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100" name="橢圓 99"/>
              <p:cNvSpPr/>
              <p:nvPr/>
            </p:nvSpPr>
            <p:spPr>
              <a:xfrm>
                <a:off x="4325958" y="4433520"/>
                <a:ext cx="111152" cy="111152"/>
              </a:xfrm>
              <a:prstGeom prst="ellipse">
                <a:avLst/>
              </a:prstGeom>
              <a:solidFill>
                <a:srgbClr val="ED7D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cxnSp>
            <p:nvCxnSpPr>
              <p:cNvPr id="12" name="肘形接點 11"/>
              <p:cNvCxnSpPr>
                <a:stCxn id="10" idx="4"/>
                <a:endCxn id="100" idx="4"/>
              </p:cNvCxnSpPr>
              <p:nvPr/>
            </p:nvCxnSpPr>
            <p:spPr>
              <a:xfrm rot="5400000" flipH="1" flipV="1">
                <a:off x="2793166" y="2956998"/>
                <a:ext cx="693" cy="3176042"/>
              </a:xfrm>
              <a:prstGeom prst="bentConnector3">
                <a:avLst>
                  <a:gd name="adj1" fmla="val -32987013"/>
                </a:avLst>
              </a:prstGeom>
              <a:ln w="19050">
                <a:solidFill>
                  <a:srgbClr val="FF99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線接點 13"/>
              <p:cNvCxnSpPr>
                <a:stCxn id="98" idx="4"/>
              </p:cNvCxnSpPr>
              <p:nvPr/>
            </p:nvCxnSpPr>
            <p:spPr>
              <a:xfrm>
                <a:off x="2281814" y="4553518"/>
                <a:ext cx="0" cy="219449"/>
              </a:xfrm>
              <a:prstGeom prst="line">
                <a:avLst/>
              </a:prstGeom>
              <a:ln w="19050">
                <a:solidFill>
                  <a:srgbClr val="FF99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線接點 16"/>
              <p:cNvCxnSpPr>
                <a:stCxn id="99" idx="4"/>
              </p:cNvCxnSpPr>
              <p:nvPr/>
            </p:nvCxnSpPr>
            <p:spPr>
              <a:xfrm>
                <a:off x="3331674" y="4545365"/>
                <a:ext cx="0" cy="227602"/>
              </a:xfrm>
              <a:prstGeom prst="line">
                <a:avLst/>
              </a:prstGeom>
              <a:ln w="19050">
                <a:solidFill>
                  <a:srgbClr val="FF99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線接點 18"/>
              <p:cNvCxnSpPr>
                <a:stCxn id="85" idx="0"/>
              </p:cNvCxnSpPr>
              <p:nvPr/>
            </p:nvCxnSpPr>
            <p:spPr>
              <a:xfrm flipV="1">
                <a:off x="2793512" y="4781119"/>
                <a:ext cx="0" cy="147926"/>
              </a:xfrm>
              <a:prstGeom prst="line">
                <a:avLst/>
              </a:prstGeom>
              <a:ln w="19050">
                <a:solidFill>
                  <a:srgbClr val="FF99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2389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7" grpId="0" animBg="1"/>
      <p:bldP spid="87" grpId="0" animBg="1"/>
      <p:bldP spid="88" grpId="0" animBg="1"/>
      <p:bldP spid="89" grpId="0" animBg="1"/>
      <p:bldP spid="90" grpId="0" animBg="1"/>
      <p:bldP spid="92" grpId="0" animBg="1"/>
      <p:bldP spid="93" grpId="0" animBg="1"/>
      <p:bldP spid="9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3831792" y="1342942"/>
            <a:ext cx="4437358" cy="1900059"/>
            <a:chOff x="4077992" y="595115"/>
            <a:chExt cx="4437358" cy="2487834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4077992" y="595115"/>
              <a:ext cx="4437358" cy="2487834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4977596" y="1536455"/>
              <a:ext cx="2638149" cy="7656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2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如何找論點</a:t>
              </a:r>
              <a:r>
                <a:rPr lang="en-US" altLang="zh-TW" sz="32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HK" altLang="en-US" sz="3200" b="1" dirty="0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563841" y="3365595"/>
            <a:ext cx="4338378" cy="2663426"/>
            <a:chOff x="5230395" y="592456"/>
            <a:chExt cx="3021423" cy="2389567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5230395" y="592456"/>
              <a:ext cx="3021423" cy="2389567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5426249" y="1485075"/>
              <a:ext cx="2629714" cy="9664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可嘗試從結構段中找論點。</a:t>
              </a:r>
              <a:endParaRPr lang="zh-HK" altLang="en-US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97427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281" y="0"/>
            <a:ext cx="9139719" cy="6858000"/>
          </a:xfrm>
          <a:prstGeom prst="rect">
            <a:avLst/>
          </a:prstGeom>
          <a:solidFill>
            <a:srgbClr val="FFFAC2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1" name="剪去單一角落矩形 40"/>
          <p:cNvSpPr/>
          <p:nvPr/>
        </p:nvSpPr>
        <p:spPr>
          <a:xfrm>
            <a:off x="0" y="0"/>
            <a:ext cx="2587336" cy="683343"/>
          </a:xfrm>
          <a:custGeom>
            <a:avLst/>
            <a:gdLst>
              <a:gd name="connsiteX0" fmla="*/ 0 w 2473036"/>
              <a:gd name="connsiteY0" fmla="*/ 0 h 672952"/>
              <a:gd name="connsiteX1" fmla="*/ 2360875 w 2473036"/>
              <a:gd name="connsiteY1" fmla="*/ 0 h 672952"/>
              <a:gd name="connsiteX2" fmla="*/ 2473036 w 2473036"/>
              <a:gd name="connsiteY2" fmla="*/ 112161 h 672952"/>
              <a:gd name="connsiteX3" fmla="*/ 2473036 w 2473036"/>
              <a:gd name="connsiteY3" fmla="*/ 672952 h 672952"/>
              <a:gd name="connsiteX4" fmla="*/ 0 w 2473036"/>
              <a:gd name="connsiteY4" fmla="*/ 672952 h 672952"/>
              <a:gd name="connsiteX5" fmla="*/ 0 w 2473036"/>
              <a:gd name="connsiteY5" fmla="*/ 0 h 672952"/>
              <a:gd name="connsiteX0" fmla="*/ 0 w 2473036"/>
              <a:gd name="connsiteY0" fmla="*/ 0 h 683343"/>
              <a:gd name="connsiteX1" fmla="*/ 2360875 w 2473036"/>
              <a:gd name="connsiteY1" fmla="*/ 0 h 683343"/>
              <a:gd name="connsiteX2" fmla="*/ 2473036 w 2473036"/>
              <a:gd name="connsiteY2" fmla="*/ 112161 h 683343"/>
              <a:gd name="connsiteX3" fmla="*/ 2213263 w 2473036"/>
              <a:gd name="connsiteY3" fmla="*/ 683343 h 683343"/>
              <a:gd name="connsiteX4" fmla="*/ 0 w 2473036"/>
              <a:gd name="connsiteY4" fmla="*/ 672952 h 683343"/>
              <a:gd name="connsiteX5" fmla="*/ 0 w 2473036"/>
              <a:gd name="connsiteY5" fmla="*/ 0 h 683343"/>
              <a:gd name="connsiteX0" fmla="*/ 0 w 2473036"/>
              <a:gd name="connsiteY0" fmla="*/ 0 h 683343"/>
              <a:gd name="connsiteX1" fmla="*/ 2360875 w 2473036"/>
              <a:gd name="connsiteY1" fmla="*/ 0 h 683343"/>
              <a:gd name="connsiteX2" fmla="*/ 2473036 w 2473036"/>
              <a:gd name="connsiteY2" fmla="*/ 361543 h 683343"/>
              <a:gd name="connsiteX3" fmla="*/ 2213263 w 2473036"/>
              <a:gd name="connsiteY3" fmla="*/ 683343 h 683343"/>
              <a:gd name="connsiteX4" fmla="*/ 0 w 2473036"/>
              <a:gd name="connsiteY4" fmla="*/ 672952 h 683343"/>
              <a:gd name="connsiteX5" fmla="*/ 0 w 2473036"/>
              <a:gd name="connsiteY5" fmla="*/ 0 h 683343"/>
              <a:gd name="connsiteX0" fmla="*/ 0 w 2473036"/>
              <a:gd name="connsiteY0" fmla="*/ 0 h 683343"/>
              <a:gd name="connsiteX1" fmla="*/ 2153057 w 2473036"/>
              <a:gd name="connsiteY1" fmla="*/ 10391 h 683343"/>
              <a:gd name="connsiteX2" fmla="*/ 2473036 w 2473036"/>
              <a:gd name="connsiteY2" fmla="*/ 361543 h 683343"/>
              <a:gd name="connsiteX3" fmla="*/ 2213263 w 2473036"/>
              <a:gd name="connsiteY3" fmla="*/ 683343 h 683343"/>
              <a:gd name="connsiteX4" fmla="*/ 0 w 2473036"/>
              <a:gd name="connsiteY4" fmla="*/ 672952 h 683343"/>
              <a:gd name="connsiteX5" fmla="*/ 0 w 2473036"/>
              <a:gd name="connsiteY5" fmla="*/ 0 h 683343"/>
              <a:gd name="connsiteX0" fmla="*/ 0 w 2483427"/>
              <a:gd name="connsiteY0" fmla="*/ 0 h 683343"/>
              <a:gd name="connsiteX1" fmla="*/ 2153057 w 2483427"/>
              <a:gd name="connsiteY1" fmla="*/ 10391 h 683343"/>
              <a:gd name="connsiteX2" fmla="*/ 2483427 w 2483427"/>
              <a:gd name="connsiteY2" fmla="*/ 319979 h 683343"/>
              <a:gd name="connsiteX3" fmla="*/ 2213263 w 2483427"/>
              <a:gd name="connsiteY3" fmla="*/ 683343 h 683343"/>
              <a:gd name="connsiteX4" fmla="*/ 0 w 2483427"/>
              <a:gd name="connsiteY4" fmla="*/ 672952 h 683343"/>
              <a:gd name="connsiteX5" fmla="*/ 0 w 2483427"/>
              <a:gd name="connsiteY5" fmla="*/ 0 h 683343"/>
              <a:gd name="connsiteX0" fmla="*/ 0 w 2483427"/>
              <a:gd name="connsiteY0" fmla="*/ 0 h 683343"/>
              <a:gd name="connsiteX1" fmla="*/ 2215403 w 2483427"/>
              <a:gd name="connsiteY1" fmla="*/ 10391 h 683343"/>
              <a:gd name="connsiteX2" fmla="*/ 2483427 w 2483427"/>
              <a:gd name="connsiteY2" fmla="*/ 319979 h 683343"/>
              <a:gd name="connsiteX3" fmla="*/ 2213263 w 2483427"/>
              <a:gd name="connsiteY3" fmla="*/ 683343 h 683343"/>
              <a:gd name="connsiteX4" fmla="*/ 0 w 2483427"/>
              <a:gd name="connsiteY4" fmla="*/ 672952 h 683343"/>
              <a:gd name="connsiteX5" fmla="*/ 0 w 2483427"/>
              <a:gd name="connsiteY5" fmla="*/ 0 h 683343"/>
              <a:gd name="connsiteX0" fmla="*/ 0 w 2483427"/>
              <a:gd name="connsiteY0" fmla="*/ 0 h 683343"/>
              <a:gd name="connsiteX1" fmla="*/ 2236185 w 2483427"/>
              <a:gd name="connsiteY1" fmla="*/ 0 h 683343"/>
              <a:gd name="connsiteX2" fmla="*/ 2483427 w 2483427"/>
              <a:gd name="connsiteY2" fmla="*/ 319979 h 683343"/>
              <a:gd name="connsiteX3" fmla="*/ 2213263 w 2483427"/>
              <a:gd name="connsiteY3" fmla="*/ 683343 h 683343"/>
              <a:gd name="connsiteX4" fmla="*/ 0 w 2483427"/>
              <a:gd name="connsiteY4" fmla="*/ 672952 h 683343"/>
              <a:gd name="connsiteX5" fmla="*/ 0 w 2483427"/>
              <a:gd name="connsiteY5" fmla="*/ 0 h 683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3427" h="683343">
                <a:moveTo>
                  <a:pt x="0" y="0"/>
                </a:moveTo>
                <a:lnTo>
                  <a:pt x="2236185" y="0"/>
                </a:lnTo>
                <a:lnTo>
                  <a:pt x="2483427" y="319979"/>
                </a:lnTo>
                <a:lnTo>
                  <a:pt x="2213263" y="683343"/>
                </a:lnTo>
                <a:lnTo>
                  <a:pt x="0" y="672952"/>
                </a:lnTo>
                <a:lnTo>
                  <a:pt x="0" y="0"/>
                </a:lnTo>
                <a:close/>
              </a:path>
            </a:pathLst>
          </a:custGeom>
          <a:solidFill>
            <a:srgbClr val="FAA339"/>
          </a:solidFill>
          <a:ln w="1016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3423" y="133853"/>
            <a:ext cx="1865168" cy="415636"/>
          </a:xfrm>
        </p:spPr>
        <p:txBody>
          <a:bodyPr>
            <a:noAutofit/>
          </a:bodyPr>
          <a:lstStyle/>
          <a:p>
            <a:pPr algn="ctr"/>
            <a:r>
              <a:rPr lang="zh-TW" altLang="en-US" sz="32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文章結構</a:t>
            </a:r>
            <a:endParaRPr lang="zh-HK" alt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1915731"/>
              </p:ext>
            </p:extLst>
          </p:nvPr>
        </p:nvGraphicFramePr>
        <p:xfrm>
          <a:off x="203975" y="733235"/>
          <a:ext cx="8733183" cy="61821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21"/>
                <a:gridCol w="4117173"/>
                <a:gridCol w="2794789"/>
              </a:tblGrid>
              <a:tr h="44209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solidFill>
                            <a:srgbClr val="797776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結構段</a:t>
                      </a:r>
                      <a:endParaRPr lang="en-US" altLang="zh-TW" sz="2400" baseline="0" dirty="0" smtClean="0">
                        <a:solidFill>
                          <a:srgbClr val="797776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400" dirty="0" smtClean="0">
                          <a:solidFill>
                            <a:srgbClr val="797776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dirty="0" smtClean="0">
                          <a:solidFill>
                            <a:srgbClr val="797776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自然段</a:t>
                      </a:r>
                      <a:r>
                        <a:rPr lang="en-US" altLang="zh-TW" sz="1400" dirty="0" smtClean="0">
                          <a:solidFill>
                            <a:srgbClr val="797776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HK" altLang="en-US" sz="1400" dirty="0">
                        <a:solidFill>
                          <a:srgbClr val="797776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1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solidFill>
                            <a:srgbClr val="797776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段旨</a:t>
                      </a:r>
                      <a:endParaRPr lang="zh-HK" altLang="en-US" sz="2400" dirty="0">
                        <a:solidFill>
                          <a:srgbClr val="797776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28575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1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solidFill>
                            <a:srgbClr val="797776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論點</a:t>
                      </a:r>
                      <a:r>
                        <a:rPr lang="en-US" altLang="zh-TW" sz="2400" dirty="0" smtClean="0">
                          <a:solidFill>
                            <a:srgbClr val="797776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</a:t>
                      </a:r>
                      <a:r>
                        <a:rPr lang="zh-TW" altLang="en-US" sz="2400" dirty="0" smtClean="0">
                          <a:solidFill>
                            <a:srgbClr val="797776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立場</a:t>
                      </a:r>
                      <a:endParaRPr lang="zh-HK" altLang="en-US" sz="2400" dirty="0">
                        <a:solidFill>
                          <a:srgbClr val="797776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28575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1CE"/>
                    </a:solidFill>
                  </a:tcPr>
                </a:tc>
              </a:tr>
              <a:tr h="159106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第一大段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第一至二自然段</a:t>
                      </a:r>
                      <a:r>
                        <a:rPr lang="en-US" altLang="zh-TW" sz="1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HK" altLang="en-US" sz="1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第一段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:</a:t>
                      </a:r>
                    </a:p>
                    <a:p>
                      <a:pPr marL="0" indent="0">
                        <a:buNone/>
                      </a:pPr>
                      <a:r>
                        <a:rPr lang="zh-TW" altLang="en-US" sz="1800" u="sng" dirty="0" smtClean="0">
                          <a:solidFill>
                            <a:srgbClr val="00B05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人生最苦</a:t>
                      </a:r>
                      <a:r>
                        <a:rPr lang="zh-TW" altLang="en-US" sz="1800" dirty="0" smtClean="0">
                          <a:solidFill>
                            <a:srgbClr val="00B05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的事，莫苦於身上背著一種</a:t>
                      </a:r>
                      <a:r>
                        <a:rPr lang="zh-TW" altLang="en-US" sz="1800" u="sng" dirty="0" smtClean="0">
                          <a:solidFill>
                            <a:srgbClr val="00B05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未完的責任</a:t>
                      </a:r>
                      <a:r>
                        <a:rPr lang="zh-TW" altLang="en-US" sz="1800" dirty="0" smtClean="0">
                          <a:solidFill>
                            <a:srgbClr val="00B05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  </a:t>
                      </a:r>
                      <a:endParaRPr lang="en-US" altLang="zh-TW" sz="1800" dirty="0" smtClean="0">
                        <a:solidFill>
                          <a:srgbClr val="00B05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第二段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有了這責任，那良心便時時刻刻監督在後頭，一日應盡的</a:t>
                      </a:r>
                      <a:r>
                        <a:rPr kumimoji="0" lang="zh-TW" altLang="en-US" sz="18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責任沒有盡</a:t>
                      </a:r>
                      <a:r>
                        <a:rPr kumimoji="0" lang="zh-TW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，到夜裏頭便是</a:t>
                      </a:r>
                      <a:r>
                        <a:rPr kumimoji="0" lang="zh-TW" altLang="en-US" sz="18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過的苦痛</a:t>
                      </a:r>
                      <a:r>
                        <a:rPr kumimoji="0" lang="zh-TW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日子。</a:t>
                      </a:r>
                      <a:endParaRPr kumimoji="0" lang="zh-TW" altLang="en-US" sz="1800" b="0" i="0" u="sng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人生最苦是責任未完</a:t>
                      </a:r>
                      <a:endParaRPr lang="en-US" altLang="zh-TW" sz="1800" b="0" dirty="0" smtClean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b="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論點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立場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HK" altLang="en-US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endParaRPr lang="zh-TW" altLang="en-US" sz="1800" b="0" dirty="0" smtClean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endParaRPr lang="zh-HK" altLang="en-US" sz="1800" b="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6253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第二大段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6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6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第三至四自然段</a:t>
                      </a:r>
                      <a:r>
                        <a:rPr lang="en-US" altLang="zh-TW" sz="16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HK" altLang="en-US" sz="16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第三段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:</a:t>
                      </a:r>
                      <a:endParaRPr lang="en-US" altLang="zh-TW" sz="1800" b="0" dirty="0" smtClean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TW" altLang="en-US" sz="1800" dirty="0" smtClean="0">
                          <a:solidFill>
                            <a:srgbClr val="00B05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責任完了，算是</a:t>
                      </a:r>
                      <a:r>
                        <a:rPr lang="zh-TW" altLang="en-US" sz="1800" u="sng" dirty="0" smtClean="0">
                          <a:solidFill>
                            <a:srgbClr val="00B05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人生</a:t>
                      </a:r>
                      <a:r>
                        <a:rPr lang="zh-TW" altLang="en-US" sz="1800" dirty="0" smtClean="0">
                          <a:solidFill>
                            <a:srgbClr val="00B05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第一件</a:t>
                      </a:r>
                      <a:r>
                        <a:rPr lang="zh-TW" altLang="en-US" sz="1800" u="sng" dirty="0" smtClean="0">
                          <a:solidFill>
                            <a:srgbClr val="00B05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樂事</a:t>
                      </a:r>
                      <a:r>
                        <a:rPr lang="zh-TW" altLang="en-US" sz="1800" dirty="0" smtClean="0">
                          <a:solidFill>
                            <a:srgbClr val="00B05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</a:t>
                      </a:r>
                      <a:endParaRPr lang="en-US" altLang="zh-HK" sz="1800" b="0" dirty="0" smtClean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endParaRPr lang="en-US" altLang="zh-HK" sz="1800" b="0" dirty="0" smtClean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zh-HK" altLang="en-US" sz="1800" b="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</a:t>
                      </a:r>
                      <a:r>
                        <a:rPr lang="zh-TW" altLang="en-US" sz="1800" b="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</a:t>
                      </a:r>
                      <a:r>
                        <a:rPr lang="zh-HK" altLang="en-US" sz="1800" b="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段</a:t>
                      </a:r>
                      <a:r>
                        <a:rPr lang="en-US" altLang="zh-HK" sz="1800" b="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:</a:t>
                      </a:r>
                    </a:p>
                    <a:p>
                      <a:pPr marL="0" indent="0">
                        <a:buNone/>
                      </a:pPr>
                      <a:r>
                        <a:rPr lang="zh-TW" altLang="en-US" sz="1800" dirty="0" smtClean="0">
                          <a:solidFill>
                            <a:srgbClr val="00B05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他日日在那裏</a:t>
                      </a:r>
                      <a:r>
                        <a:rPr lang="zh-TW" altLang="en-US" sz="1800" u="sng" dirty="0" smtClean="0">
                          <a:solidFill>
                            <a:srgbClr val="00B05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盡責任</a:t>
                      </a:r>
                      <a:r>
                        <a:rPr lang="zh-TW" altLang="en-US" sz="1800" dirty="0" smtClean="0">
                          <a:solidFill>
                            <a:srgbClr val="00B05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，便日日在那裏得苦中真樂</a:t>
                      </a:r>
                      <a:endParaRPr lang="zh-TW" altLang="en-US" sz="1800" u="sng" dirty="0" smtClean="0">
                        <a:solidFill>
                          <a:srgbClr val="00B05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人生最快樂是完成責任</a:t>
                      </a:r>
                      <a:endParaRPr lang="en-US" altLang="zh-TW" sz="1800" b="0" dirty="0" smtClean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b="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論點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立場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HK" altLang="en-US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endParaRPr lang="zh-TW" altLang="en-US" sz="1800" b="0" dirty="0" smtClean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endParaRPr lang="zh-HK" altLang="en-US" sz="1800" b="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1541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第三大段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16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6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第五自然段</a:t>
                      </a:r>
                      <a:r>
                        <a:rPr lang="en-US" altLang="zh-TW" sz="16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HK" altLang="en-US" sz="16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HK" altLang="en-US" sz="1800" b="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</a:t>
                      </a:r>
                      <a:r>
                        <a:rPr lang="zh-TW" altLang="en-US" sz="1800" b="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五</a:t>
                      </a:r>
                      <a:r>
                        <a:rPr lang="zh-HK" altLang="en-US" sz="1800" b="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段</a:t>
                      </a:r>
                      <a:r>
                        <a:rPr lang="en-US" altLang="zh-HK" sz="1800" b="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u="sng" kern="0" dirty="0" smtClean="0">
                          <a:solidFill>
                            <a:srgbClr val="00B05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Arial"/>
                        </a:rPr>
                        <a:t>責任是不能</a:t>
                      </a:r>
                      <a:r>
                        <a:rPr lang="zh-TW" altLang="en-US" sz="1800" u="sng" dirty="0" smtClean="0">
                          <a:solidFill>
                            <a:srgbClr val="00B05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卸卻；躲避</a:t>
                      </a:r>
                      <a:r>
                        <a:rPr lang="zh-TW" altLang="en-US" sz="1800" u="sng" kern="0" dirty="0" smtClean="0">
                          <a:solidFill>
                            <a:srgbClr val="00B05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Arial"/>
                        </a:rPr>
                        <a:t>責任仍是苦，</a:t>
                      </a:r>
                      <a:r>
                        <a:rPr lang="zh-TW" altLang="en-US" sz="1800" u="sng" dirty="0" smtClean="0">
                          <a:solidFill>
                            <a:srgbClr val="00B05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盡</a:t>
                      </a:r>
                      <a:r>
                        <a:rPr lang="zh-TW" altLang="en-US" sz="1800" u="sng" kern="0" dirty="0" smtClean="0">
                          <a:solidFill>
                            <a:srgbClr val="00B05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Arial"/>
                        </a:rPr>
                        <a:t>責任才得快樂</a:t>
                      </a:r>
                      <a:r>
                        <a:rPr lang="zh-TW" altLang="en-US" sz="1800" u="sng" dirty="0" smtClean="0">
                          <a:solidFill>
                            <a:srgbClr val="00B05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</a:t>
                      </a:r>
                      <a:endParaRPr lang="zh-HK" altLang="en-US" sz="1800" b="0" u="sng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ct val="0"/>
                        </a:spcBef>
                        <a:defRPr/>
                      </a:pPr>
                      <a:r>
                        <a:rPr lang="zh-TW" altLang="en-US" sz="1800" kern="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Arial"/>
                        </a:rPr>
                        <a:t>責任是不能</a:t>
                      </a:r>
                      <a:r>
                        <a:rPr lang="zh-TW" altLang="en-US" sz="18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卸卻；躲避</a:t>
                      </a:r>
                      <a:r>
                        <a:rPr lang="zh-TW" altLang="en-US" sz="1800" kern="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Arial"/>
                        </a:rPr>
                        <a:t>責任仍是苦，</a:t>
                      </a:r>
                      <a:r>
                        <a:rPr lang="zh-TW" altLang="en-US" sz="18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盡</a:t>
                      </a:r>
                      <a:r>
                        <a:rPr lang="zh-TW" altLang="en-US" sz="1800" kern="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Arial"/>
                        </a:rPr>
                        <a:t>責任才得快樂</a:t>
                      </a:r>
                      <a:r>
                        <a:rPr lang="zh-TW" altLang="en-US" sz="18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</a:t>
                      </a:r>
                      <a:endParaRPr lang="en-US" altLang="zh-TW" sz="1800" dirty="0" smtClean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800" b="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重申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論點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</a:t>
                      </a: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立場</a:t>
                      </a:r>
                      <a:r>
                        <a:rPr lang="en-US" altLang="zh-TW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HK" altLang="en-US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spcBef>
                          <a:spcPct val="0"/>
                        </a:spcBef>
                        <a:defRPr/>
                      </a:pPr>
                      <a:endParaRPr lang="zh-HK" altLang="en-US" sz="1800" b="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9777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825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444014" y="3751822"/>
            <a:ext cx="4437358" cy="1900059"/>
            <a:chOff x="4077992" y="595115"/>
            <a:chExt cx="4437358" cy="2487834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4077992" y="595115"/>
              <a:ext cx="4437358" cy="2487834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4635101" y="1580015"/>
              <a:ext cx="3323140" cy="6850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800" b="1" dirty="0">
                  <a:solidFill>
                    <a:schemeClr val="bg2">
                      <a:lumMod val="10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如何找</a:t>
              </a:r>
              <a:r>
                <a:rPr lang="zh-TW" altLang="en-US" sz="2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論據</a:t>
              </a:r>
              <a:r>
                <a:rPr kumimoji="1" lang="zh-TW" altLang="en-US" sz="2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、例證</a:t>
              </a:r>
              <a:r>
                <a:rPr lang="en-US" altLang="zh-TW" sz="2800" b="1" dirty="0">
                  <a:solidFill>
                    <a:schemeClr val="bg2">
                      <a:lumMod val="10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2823587" y="693336"/>
            <a:ext cx="5999313" cy="2924157"/>
            <a:chOff x="4073652" y="358534"/>
            <a:chExt cx="4178166" cy="2623489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4073652" y="358534"/>
              <a:ext cx="4178166" cy="2623489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4528526" y="1232651"/>
              <a:ext cx="3424536" cy="1076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從結構段中可找到論點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:</a:t>
              </a:r>
            </a:p>
            <a:p>
              <a:r>
                <a:rPr lang="zh-TW" altLang="en-US" sz="24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人生最苦是責任未完</a:t>
              </a:r>
              <a:r>
                <a:rPr lang="en-US" altLang="zh-TW" sz="2400" b="1" dirty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(</a:t>
              </a:r>
              <a:r>
                <a:rPr lang="zh-TW" altLang="en-US" sz="2400" b="1" dirty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第一及二段</a:t>
              </a:r>
              <a:r>
                <a:rPr lang="en-US" altLang="zh-TW" sz="2400" b="1" dirty="0" smtClean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)</a:t>
              </a:r>
              <a:endPara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endParaRPr>
            </a:p>
            <a:p>
              <a:r>
                <a:rPr lang="zh-TW" altLang="en-US" sz="24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最快樂是完成責任</a:t>
              </a:r>
              <a:r>
                <a:rPr lang="en-US" altLang="zh-TW" sz="2400" b="1" dirty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(</a:t>
              </a:r>
              <a:r>
                <a:rPr lang="zh-TW" altLang="en-US" sz="2400" b="1" dirty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第三及四段</a:t>
              </a:r>
              <a:r>
                <a:rPr lang="en-US" altLang="zh-TW" sz="2400" b="1" dirty="0" smtClean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)</a:t>
              </a:r>
              <a:endPara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807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708732" y="1810149"/>
            <a:ext cx="8051490" cy="2522182"/>
            <a:chOff x="681961" y="2592079"/>
            <a:chExt cx="8051490" cy="3258216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961" y="2592079"/>
              <a:ext cx="8051490" cy="3258216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1000383" y="3836466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技巧</a:t>
              </a:r>
              <a:endParaRPr lang="zh-HK" altLang="en-US" sz="4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901560" y="1862641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rgbClr val="FAA339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運用</a:t>
            </a:r>
            <a:r>
              <a:rPr lang="zh-TW" altLang="en-US" sz="3200" b="1" dirty="0">
                <a:solidFill>
                  <a:srgbClr val="FAA33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自設</a:t>
            </a:r>
            <a:r>
              <a:rPr lang="zh-TW" altLang="en-US" sz="3200" b="1" dirty="0" smtClean="0">
                <a:solidFill>
                  <a:srgbClr val="FAA33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問題</a:t>
            </a:r>
            <a:endParaRPr lang="en-US" altLang="zh-TW" sz="3200" b="1" dirty="0">
              <a:solidFill>
                <a:srgbClr val="FAA33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45593" y="2341705"/>
            <a:ext cx="54933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找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論據</a:t>
            </a:r>
            <a:r>
              <a:rPr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</a:t>
            </a:r>
            <a:r>
              <a:rPr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為甚麼 </a:t>
            </a:r>
            <a:r>
              <a:rPr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＋ 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論點？</a:t>
            </a:r>
            <a:endParaRPr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65251" y="3644567"/>
            <a:ext cx="5718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找例證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 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有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甚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麼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例子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資料支持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論據？</a:t>
            </a:r>
            <a:endParaRPr lang="zh-HK" altLang="en-US" sz="24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23712" y="2889060"/>
            <a:ext cx="54580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indent="-361950"/>
            <a:r>
              <a:rPr lang="zh-TW" altLang="en-US" sz="2000" b="1" dirty="0" smtClean="0">
                <a:solidFill>
                  <a:schemeClr val="bg2">
                    <a:lumMod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例</a:t>
            </a:r>
            <a:r>
              <a:rPr lang="en-US" altLang="zh-TW" sz="2000" b="1" dirty="0" smtClean="0">
                <a:solidFill>
                  <a:schemeClr val="bg2">
                    <a:lumMod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0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為甚麼人生</a:t>
            </a:r>
            <a:r>
              <a:rPr lang="zh-TW" altLang="en-US" sz="20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最苦</a:t>
            </a:r>
            <a:r>
              <a:rPr lang="zh-TW" altLang="en-US" sz="20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是責任</a:t>
            </a:r>
            <a:r>
              <a:rPr lang="zh-TW" altLang="en-US" sz="20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未完</a:t>
            </a:r>
            <a:r>
              <a:rPr lang="zh-TW" altLang="en-US" sz="20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和</a:t>
            </a:r>
            <a:r>
              <a:rPr lang="zh-TW" altLang="en-US" sz="20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人生</a:t>
            </a:r>
            <a:r>
              <a:rPr lang="zh-TW" altLang="en-US" sz="20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最快樂</a:t>
            </a:r>
            <a:r>
              <a:rPr lang="zh-TW" altLang="en-US" sz="20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是完成</a:t>
            </a:r>
            <a:r>
              <a:rPr lang="zh-TW" altLang="en-US" sz="20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責任</a:t>
            </a:r>
            <a:r>
              <a:rPr lang="en-US" altLang="zh-TW" sz="20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</p:txBody>
      </p:sp>
      <p:grpSp>
        <p:nvGrpSpPr>
          <p:cNvPr id="20" name="群組 19"/>
          <p:cNvGrpSpPr/>
          <p:nvPr/>
        </p:nvGrpSpPr>
        <p:grpSpPr>
          <a:xfrm>
            <a:off x="396099" y="4502452"/>
            <a:ext cx="4338378" cy="2047204"/>
            <a:chOff x="5230395" y="592456"/>
            <a:chExt cx="3021423" cy="2389567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230395" y="592456"/>
              <a:ext cx="3021423" cy="2389567"/>
            </a:xfrm>
            <a:prstGeom prst="rect">
              <a:avLst/>
            </a:prstGeom>
          </p:spPr>
        </p:pic>
        <p:sp>
          <p:nvSpPr>
            <p:cNvPr id="22" name="文字方塊 21"/>
            <p:cNvSpPr txBox="1"/>
            <p:nvPr/>
          </p:nvSpPr>
          <p:spPr>
            <a:xfrm>
              <a:off x="5477306" y="1160529"/>
              <a:ext cx="2629714" cy="1076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找出論據及例證後，</a:t>
              </a:r>
              <a:r>
                <a:rPr lang="en-US" altLang="zh-TW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寫入「議論」功能的</a:t>
              </a:r>
              <a:r>
                <a:rPr lang="en-US" altLang="zh-TW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視覺組織圖內。</a:t>
              </a:r>
              <a:endPara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6498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" y="-30902"/>
            <a:ext cx="9143244" cy="6857433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625556" y="205984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zh-HK" sz="2400" b="1" dirty="0">
                <a:solidFill>
                  <a:schemeClr val="bg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chemeClr val="bg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議論</a:t>
            </a:r>
            <a:r>
              <a:rPr lang="zh-TW" altLang="zh-HK" sz="2400" b="1" dirty="0">
                <a:solidFill>
                  <a:schemeClr val="bg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b="1" dirty="0">
                <a:solidFill>
                  <a:schemeClr val="bg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功能的視覺組織圖</a:t>
            </a:r>
          </a:p>
        </p:txBody>
      </p:sp>
      <p:sp>
        <p:nvSpPr>
          <p:cNvPr id="17" name="矩形 16"/>
          <p:cNvSpPr/>
          <p:nvPr/>
        </p:nvSpPr>
        <p:spPr>
          <a:xfrm>
            <a:off x="3094891" y="852778"/>
            <a:ext cx="30245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zh-TW" altLang="en-US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人生最苦是責任未完</a:t>
            </a:r>
            <a:r>
              <a:rPr lang="zh-TW" altLang="en-US" sz="16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，最</a:t>
            </a:r>
            <a:r>
              <a:rPr lang="zh-TW" altLang="en-US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快樂是完成</a:t>
            </a:r>
            <a:r>
              <a:rPr lang="zh-TW" altLang="en-US" sz="16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責任。</a:t>
            </a:r>
            <a:r>
              <a:rPr lang="en-US" altLang="zh-TW" sz="16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第一至四段</a:t>
            </a:r>
            <a:r>
              <a:rPr lang="en-US" altLang="zh-TW" sz="16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1600" b="1" kern="0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/>
            </a:endParaRPr>
          </a:p>
          <a:p>
            <a:pPr algn="ctr">
              <a:spcBef>
                <a:spcPct val="0"/>
              </a:spcBef>
              <a:defRPr/>
            </a:pPr>
            <a:r>
              <a:rPr lang="en-US" altLang="zh-TW" sz="16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論點</a:t>
            </a:r>
            <a:r>
              <a:rPr lang="en-US" altLang="zh-TW" sz="16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立場</a:t>
            </a:r>
            <a:r>
              <a:rPr lang="en-US" altLang="zh-TW" sz="16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16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556739" y="2077714"/>
            <a:ext cx="25522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zh-TW" altLang="en-US" b="1" kern="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責任完了</a:t>
            </a:r>
            <a:r>
              <a:rPr lang="zh-TW" altLang="en-US" b="1" kern="0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，算是</a:t>
            </a:r>
            <a:r>
              <a:rPr lang="zh-TW" altLang="en-US" b="1" kern="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人生第一件樂事</a:t>
            </a:r>
            <a:r>
              <a:rPr lang="zh-TW" altLang="en-US" b="1" kern="0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。</a:t>
            </a:r>
            <a:r>
              <a:rPr lang="en-US" altLang="zh-TW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第三段</a:t>
            </a:r>
            <a:r>
              <a:rPr lang="en-US" altLang="zh-TW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b="1" kern="0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/>
            </a:endParaRPr>
          </a:p>
          <a:p>
            <a:pPr algn="ctr">
              <a:spcBef>
                <a:spcPct val="0"/>
              </a:spcBef>
              <a:defRPr/>
            </a:pPr>
            <a:r>
              <a:rPr lang="en-US" altLang="zh-TW" kern="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(</a:t>
            </a:r>
            <a:r>
              <a:rPr lang="zh-TW" altLang="en-US" kern="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論據</a:t>
            </a:r>
            <a:r>
              <a:rPr lang="en-US" altLang="zh-TW" kern="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2</a:t>
            </a:r>
            <a:r>
              <a:rPr lang="en-US" altLang="zh-TW" kern="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)</a:t>
            </a:r>
            <a:r>
              <a:rPr lang="zh-TW" altLang="en-US" kern="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 </a:t>
            </a:r>
            <a:endParaRPr lang="en-US" altLang="zh-TW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95270" y="1934740"/>
            <a:ext cx="25522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應做的事沒有做完是很苦的，因為會受良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心</a:t>
            </a:r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責備。</a:t>
            </a:r>
            <a:r>
              <a:rPr lang="en-US" altLang="zh-TW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第一段</a:t>
            </a:r>
            <a:r>
              <a:rPr lang="en-US" altLang="zh-TW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algn="ctr">
              <a:spcBef>
                <a:spcPct val="0"/>
              </a:spcBef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kern="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論據</a:t>
            </a:r>
            <a:r>
              <a:rPr lang="en-US" altLang="zh-TW" kern="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1</a:t>
            </a:r>
            <a:r>
              <a:rPr lang="en-US" altLang="zh-TW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471895" y="3723237"/>
            <a:ext cx="202897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一日應盡</a:t>
            </a:r>
            <a:r>
              <a:rPr lang="zh-TW" altLang="en-US" sz="1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的責任</a:t>
            </a:r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沒有盡，到夜裏頭便是過的苦痛</a:t>
            </a:r>
            <a:r>
              <a:rPr lang="zh-TW" altLang="en-US" sz="1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日子</a:t>
            </a:r>
            <a:r>
              <a:rPr lang="zh-TW" altLang="en-US" sz="1400" b="1" kern="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，比</a:t>
            </a:r>
            <a:r>
              <a:rPr lang="zh-TW" altLang="en-US" sz="1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生老病死還痛苦</a:t>
            </a:r>
            <a:r>
              <a:rPr lang="zh-CN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。 </a:t>
            </a:r>
            <a:endParaRPr lang="en-US" altLang="zh-CN" sz="1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</a:pPr>
            <a:endParaRPr lang="en-US" altLang="zh-TW" sz="1400" b="1" dirty="0" smtClean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</a:pPr>
            <a:r>
              <a:rPr lang="en-US" altLang="zh-TW" sz="1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第二段</a:t>
            </a:r>
            <a:r>
              <a:rPr lang="en-US" altLang="zh-TW" sz="1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CN" sz="1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zh-TW" sz="1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HK" altLang="en-US" sz="1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例證</a:t>
            </a:r>
            <a:r>
              <a:rPr lang="en-US" altLang="zh-HK" sz="1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HK" sz="14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68513" y="3618093"/>
            <a:ext cx="198002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答應人辦事又沒辦</a:t>
            </a:r>
            <a:endParaRPr lang="en-US" altLang="zh-TW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受人恩惠沒報</a:t>
            </a:r>
            <a:endParaRPr lang="en-US" altLang="zh-TW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欠人金錢</a:t>
            </a:r>
            <a:r>
              <a:rPr lang="zh-TW" altLang="en-US" sz="1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沒</a:t>
            </a:r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償</a:t>
            </a:r>
            <a:r>
              <a:rPr lang="zh-TW" altLang="en-US" sz="1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還</a:t>
            </a:r>
            <a:endParaRPr lang="en-US" altLang="zh-TW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zh-TW" altLang="en-US" sz="1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得罪別人沒</a:t>
            </a:r>
            <a:r>
              <a:rPr lang="zh-TW" altLang="en-US" sz="1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賠罪</a:t>
            </a:r>
            <a:endParaRPr lang="en-US" altLang="zh-TW" sz="1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endParaRPr lang="en-US" altLang="zh-TW" sz="1400" b="1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r>
              <a:rPr lang="zh-TW" altLang="en-US" sz="1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這些例子</a:t>
            </a:r>
            <a:r>
              <a:rPr lang="en-US" altLang="zh-TW" sz="14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第二段</a:t>
            </a:r>
            <a:r>
              <a:rPr lang="en-US" altLang="zh-TW" sz="1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說明</a:t>
            </a:r>
            <a:r>
              <a:rPr lang="zh-TW" altLang="en-US" sz="14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了責任未完會令人痛苦。</a:t>
            </a:r>
            <a:endParaRPr lang="en-US" altLang="zh-TW" sz="1400" b="1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zh-TW" sz="1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例證</a:t>
            </a:r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679944" y="6003362"/>
            <a:ext cx="58266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zh-TW" altLang="en-US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責任是不能卸卻；躲避責任仍是苦，盡責任才得</a:t>
            </a:r>
            <a:r>
              <a:rPr lang="zh-TW" altLang="en-US" sz="16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快樂</a:t>
            </a:r>
            <a:r>
              <a:rPr lang="en-US" altLang="zh-TW" sz="16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第五段</a:t>
            </a:r>
            <a:r>
              <a:rPr lang="en-US" altLang="zh-TW" sz="16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zh-TW" sz="16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重申論點</a:t>
            </a:r>
            <a:r>
              <a:rPr lang="en-US" altLang="zh-TW" sz="16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立場</a:t>
            </a:r>
            <a:r>
              <a:rPr lang="en-US" altLang="zh-TW" sz="16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16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722726" y="3515488"/>
            <a:ext cx="2009116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altLang="zh-TW" sz="1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en-US" altLang="zh-TW" sz="13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1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俗語</a:t>
            </a:r>
            <a:r>
              <a:rPr lang="en-US" altLang="zh-TW" sz="1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1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「心上一塊石頭</a:t>
            </a:r>
            <a:r>
              <a:rPr lang="en-US" altLang="zh-TW" sz="1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3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13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落</a:t>
            </a:r>
            <a:r>
              <a:rPr lang="zh-TW" altLang="en-US" sz="1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了地」</a:t>
            </a:r>
            <a:endParaRPr lang="en-US" altLang="zh-TW" sz="13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lang="en-US" altLang="zh-TW" sz="13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13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古語</a:t>
            </a:r>
            <a:r>
              <a:rPr lang="zh-TW" altLang="en-US" sz="1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說</a:t>
            </a:r>
            <a:r>
              <a:rPr lang="en-US" altLang="zh-TW" sz="1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1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「如釋重負」</a:t>
            </a:r>
            <a:endParaRPr lang="en-US" altLang="zh-TW" sz="13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lang="en-US" altLang="zh-TW" sz="13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13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孔子</a:t>
            </a:r>
            <a:r>
              <a:rPr lang="zh-TW" altLang="en-US" sz="1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說</a:t>
            </a:r>
            <a:r>
              <a:rPr lang="en-US" altLang="zh-TW" sz="1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1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「無入而不</a:t>
            </a:r>
            <a:r>
              <a:rPr lang="zh-TW" altLang="en-US" sz="13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自 </a:t>
            </a:r>
            <a:r>
              <a:rPr lang="en-US" altLang="zh-TW" sz="13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3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3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得」</a:t>
            </a:r>
            <a:endParaRPr lang="en-US" altLang="zh-TW" sz="13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lang="zh-TW" altLang="en-US" sz="1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這些例子</a:t>
            </a:r>
            <a:r>
              <a:rPr lang="en-US" altLang="zh-TW" sz="14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4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第三段</a:t>
            </a:r>
            <a:r>
              <a:rPr lang="en-US" altLang="zh-TW" sz="1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都</a:t>
            </a:r>
            <a:r>
              <a:rPr lang="zh-TW" altLang="en-US" sz="14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說明</a:t>
            </a:r>
            <a:r>
              <a:rPr lang="zh-TW" altLang="en-US" sz="1400" b="1" kern="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盡了責任後會得到極大</a:t>
            </a:r>
            <a:r>
              <a:rPr lang="zh-TW" altLang="en-US" sz="1400" b="1" kern="0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快樂</a:t>
            </a:r>
            <a:r>
              <a:rPr lang="zh-TW" altLang="en-US" sz="14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400" b="1" kern="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Arial"/>
            </a:endParaRPr>
          </a:p>
          <a:p>
            <a:pPr algn="ctr">
              <a:spcBef>
                <a:spcPct val="0"/>
              </a:spcBef>
              <a:defRPr/>
            </a:pPr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例證</a:t>
            </a:r>
            <a:r>
              <a:rPr lang="en-US" altLang="zh-TW" sz="1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953694" y="3834578"/>
            <a:ext cx="19893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zh-TW" altLang="en-US" sz="1400" b="1" kern="0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聖賢</a:t>
            </a:r>
            <a:r>
              <a:rPr lang="zh-TW" altLang="en-US" sz="1400" b="1" kern="0" dirty="0"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、</a:t>
            </a:r>
            <a:r>
              <a:rPr lang="zh-TW" altLang="en-US" sz="1400" b="1" kern="0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豪傑、仁人、志士等日日</a:t>
            </a:r>
            <a:r>
              <a:rPr lang="zh-TW" altLang="en-US" sz="1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盡</a:t>
            </a:r>
            <a:r>
              <a:rPr lang="zh-TW" altLang="en-US" sz="1400" b="1" kern="0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責任，日日得苦中真樂。</a:t>
            </a:r>
            <a:endParaRPr lang="en-US" altLang="zh-TW" sz="1400" b="1" kern="0" dirty="0" smtClean="0">
              <a:latin typeface="標楷體" panose="03000509000000000000" pitchFamily="65" charset="-120"/>
              <a:ea typeface="標楷體" panose="03000509000000000000" pitchFamily="65" charset="-120"/>
              <a:cs typeface="Arial"/>
            </a:endParaRPr>
          </a:p>
          <a:p>
            <a:pPr algn="ctr">
              <a:spcBef>
                <a:spcPct val="0"/>
              </a:spcBef>
              <a:defRPr/>
            </a:pPr>
            <a:endParaRPr lang="en-US" altLang="zh-TW" sz="1400" b="1" dirty="0" smtClean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  <a:defRPr/>
            </a:pPr>
            <a:r>
              <a:rPr lang="en-US" altLang="zh-TW" sz="1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400" b="1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第四段</a:t>
            </a:r>
            <a:r>
              <a:rPr lang="en-US" altLang="zh-TW" sz="14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400" b="1" kern="0" dirty="0" smtClean="0">
                <a:latin typeface="標楷體" panose="03000509000000000000" pitchFamily="65" charset="-120"/>
                <a:ea typeface="標楷體" panose="03000509000000000000" pitchFamily="65" charset="-120"/>
                <a:cs typeface="Arial"/>
              </a:rPr>
              <a:t>      </a:t>
            </a:r>
            <a:endParaRPr lang="en-US" altLang="zh-TW" sz="1400" b="1" kern="0" dirty="0" smtClean="0">
              <a:latin typeface="標楷體" panose="03000509000000000000" pitchFamily="65" charset="-120"/>
              <a:ea typeface="標楷體" panose="03000509000000000000" pitchFamily="65" charset="-120"/>
              <a:cs typeface="Arial"/>
            </a:endParaRPr>
          </a:p>
          <a:p>
            <a:pPr algn="ctr"/>
            <a:r>
              <a:rPr lang="en-US" altLang="zh-TW" sz="1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例證</a:t>
            </a:r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68513" y="571072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最苦與最</a:t>
            </a:r>
            <a:r>
              <a:rPr lang="zh-TW" altLang="en-US" sz="28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樂</a:t>
            </a:r>
            <a:endParaRPr lang="zh-HK" altLang="en-US" sz="2800" b="1" u="sng" dirty="0"/>
          </a:p>
        </p:txBody>
      </p:sp>
    </p:spTree>
    <p:extLst>
      <p:ext uri="{BB962C8B-B14F-4D97-AF65-F5344CB8AC3E}">
        <p14:creationId xmlns:p14="http://schemas.microsoft.com/office/powerpoint/2010/main" val="777391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1" grpId="0"/>
      <p:bldP spid="22" grpId="0"/>
      <p:bldP spid="23" grpId="0"/>
      <p:bldP spid="28" grpId="0"/>
      <p:bldP spid="30" grpId="0"/>
      <p:bldP spid="3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742286" y="2497976"/>
            <a:ext cx="165942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1500" dirty="0">
                <a:ea typeface="標楷體" panose="03000509000000000000" pitchFamily="65" charset="-120"/>
              </a:rPr>
              <a:t>完</a:t>
            </a:r>
          </a:p>
        </p:txBody>
      </p:sp>
    </p:spTree>
    <p:extLst>
      <p:ext uri="{BB962C8B-B14F-4D97-AF65-F5344CB8AC3E}">
        <p14:creationId xmlns:p14="http://schemas.microsoft.com/office/powerpoint/2010/main" val="402902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簡報4" id="{59A25BB4-7906-4BA9-A12F-B540B2DF64AD}" vid="{2550FC93-FDF7-4062-A19A-79813F96426F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CHIN_ppt-template</Template>
  <TotalTime>4048</TotalTime>
  <Words>4696</Words>
  <Application>Microsoft Office PowerPoint</Application>
  <PresentationFormat>如螢幕大小 (4:3)</PresentationFormat>
  <Paragraphs>648</Paragraphs>
  <Slides>48</Slides>
  <Notes>48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48</vt:i4>
      </vt:variant>
    </vt:vector>
  </HeadingPairs>
  <TitlesOfParts>
    <vt:vector size="49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第一段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文章結構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最苦與最樂 (說明版)</dc:title>
  <dc:creator>CHAN, Yan-nuen Sharon</dc:creator>
  <cp:lastModifiedBy>LI, Sai-ming</cp:lastModifiedBy>
  <cp:revision>437</cp:revision>
  <cp:lastPrinted>2016-01-14T09:59:56Z</cp:lastPrinted>
  <dcterms:created xsi:type="dcterms:W3CDTF">2015-05-20T01:59:24Z</dcterms:created>
  <dcterms:modified xsi:type="dcterms:W3CDTF">2016-03-16T03:46:44Z</dcterms:modified>
</cp:coreProperties>
</file>