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85" r:id="rId5"/>
    <p:sldId id="286" r:id="rId6"/>
    <p:sldId id="287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1" r:id="rId19"/>
    <p:sldId id="282" r:id="rId20"/>
    <p:sldId id="284" r:id="rId21"/>
    <p:sldId id="283" r:id="rId22"/>
    <p:sldId id="278" r:id="rId23"/>
    <p:sldId id="279" r:id="rId24"/>
    <p:sldId id="280" r:id="rId25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5A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51" autoAdjust="0"/>
    <p:restoredTop sz="94660"/>
  </p:normalViewPr>
  <p:slideViewPr>
    <p:cSldViewPr snapToGrid="0" showGuides="1">
      <p:cViewPr>
        <p:scale>
          <a:sx n="77" d="100"/>
          <a:sy n="77" d="100"/>
        </p:scale>
        <p:origin x="-942" y="258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B50FF-17A3-4AFA-9E6C-7AF5CA9B153A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6C7C-278A-4443-9322-D48D9FE51D6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5831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56659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64808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41254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72366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39803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11515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70855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60768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1852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9113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98801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64638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09641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64683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75494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82036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5840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02823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67714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0948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6C7C-278A-4443-9322-D48D9FE51D6F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333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13/3/2016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6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16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5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16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0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57.png"/><Relationship Id="rId10" Type="http://schemas.openxmlformats.org/officeDocument/2006/relationships/image" Target="../media/image65.png"/><Relationship Id="rId4" Type="http://schemas.openxmlformats.org/officeDocument/2006/relationships/image" Target="../media/image55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57.png"/><Relationship Id="rId10" Type="http://schemas.openxmlformats.org/officeDocument/2006/relationships/image" Target="../media/image72.png"/><Relationship Id="rId4" Type="http://schemas.openxmlformats.org/officeDocument/2006/relationships/image" Target="../media/image55.png"/><Relationship Id="rId9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7.png"/><Relationship Id="rId7" Type="http://schemas.openxmlformats.org/officeDocument/2006/relationships/image" Target="../media/image7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18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5" Type="http://schemas.openxmlformats.org/officeDocument/2006/relationships/image" Target="../media/image1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13599" y="2954774"/>
            <a:ext cx="40174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整數指數定律 </a:t>
            </a:r>
            <a:endParaRPr lang="zh-HK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07107" y="3452941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386317"/>
            <a:ext cx="63672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混淆不同的正整數指數定律來化簡數式</a:t>
            </a:r>
            <a:endParaRPr lang="en-US" altLang="zh-TW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2695400" y="3380125"/>
                <a:ext cx="3714478" cy="34778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化簡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4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400" b="1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p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zh-TW" sz="4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p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zh-TW" sz="4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endParaRPr lang="en-US" altLang="zh-TW" sz="4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學生常犯錯誤</a:t>
                </a:r>
                <a:r>
                  <a:rPr lang="en-US" altLang="zh-TW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4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sz="4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altLang="zh-TW" sz="4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4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p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altLang="zh-TW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400" y="3380125"/>
                <a:ext cx="3714478" cy="3477875"/>
              </a:xfrm>
              <a:prstGeom prst="rect">
                <a:avLst/>
              </a:prstGeom>
              <a:blipFill rotWithShape="0">
                <a:blip r:embed="rId5"/>
                <a:stretch>
                  <a:fillRect l="-6568" t="-3503" r="-6076" b="-7356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433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69010" y="1384979"/>
            <a:ext cx="6347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化簡數式時，經常忽略「一次方」的情況</a:t>
            </a:r>
            <a:endParaRPr lang="en-US" altLang="zh-TW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307108" y="3450265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2652671" y="3364800"/>
                <a:ext cx="3714478" cy="35664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化簡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4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  <m:sSup>
                      <m:sSupPr>
                        <m:ctrlPr>
                          <a:rPr lang="en-US" altLang="zh-TW" sz="4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sz="4400" b="1" i="1">
                            <a:latin typeface="Cambria Math" panose="02040503050406030204" pitchFamily="18" charset="0"/>
                          </a:rPr>
                          <m:t>𝟏𝟒</m:t>
                        </m:r>
                      </m:sup>
                    </m:sSup>
                    <m:r>
                      <a:rPr lang="en-US" altLang="zh-TW" sz="44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altLang="zh-TW" sz="4400" b="1" dirty="0"/>
              </a:p>
              <a:p>
                <a:endParaRPr lang="en-US" altLang="zh-TW" sz="4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學生常犯錯誤</a:t>
                </a:r>
                <a:r>
                  <a:rPr lang="en-US" altLang="zh-TW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4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  <m:sSup>
                        <m:sSupPr>
                          <m:ctrlPr>
                            <a:rPr lang="en-US" altLang="zh-TW" sz="4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altLang="zh-TW" sz="4400" b="1" i="1">
                              <a:latin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  <m:r>
                        <a:rPr lang="en-US" altLang="zh-TW" sz="4400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altLang="zh-TW" sz="4400" b="1" dirty="0"/>
              </a:p>
              <a:p>
                <a:r>
                  <a:rPr lang="en-US" altLang="zh-TW" sz="4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4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sz="44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</m:sup>
                    </m:sSup>
                  </m:oMath>
                </a14:m>
                <a:endParaRPr lang="en-US" altLang="zh-TW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671" y="3364800"/>
                <a:ext cx="3714478" cy="3566489"/>
              </a:xfrm>
              <a:prstGeom prst="rect">
                <a:avLst/>
              </a:prstGeom>
              <a:blipFill rotWithShape="0">
                <a:blip r:embed="rId5"/>
                <a:stretch>
                  <a:fillRect l="-6568" t="-3590" r="-6076" b="-615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89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19" name="文字方塊 18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259951" y="5635869"/>
            <a:ext cx="3979768" cy="63304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797220" y="3556856"/>
            <a:ext cx="3206104" cy="6282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6151170" y="2514600"/>
            <a:ext cx="2801244" cy="65942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5363302" y="4607165"/>
            <a:ext cx="3613969" cy="5976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4368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3751936" y="4766840"/>
            <a:ext cx="5169873" cy="165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2395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1627842" y="1658388"/>
            <a:ext cx="6482117" cy="18537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207415" y="3570882"/>
            <a:ext cx="8227284" cy="1001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2642350" y="435883"/>
            <a:ext cx="5937628" cy="11583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8396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4021594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針對學習難點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83550" y="2608366"/>
            <a:ext cx="59240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鞏固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條指數定律</a:t>
            </a:r>
          </a:p>
          <a:p>
            <a:pPr marL="536575" indent="-536575"/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找出錯處</a:t>
            </a:r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，加強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對定律的</a:t>
            </a:r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</a:t>
            </a:r>
            <a:endParaRPr lang="zh-HK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5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264847" y="2274673"/>
            <a:ext cx="7333640" cy="3688423"/>
            <a:chOff x="1264847" y="2274673"/>
            <a:chExt cx="7333640" cy="3688423"/>
          </a:xfrm>
        </p:grpSpPr>
        <p:sp>
          <p:nvSpPr>
            <p:cNvPr id="3" name="矩形 2"/>
            <p:cNvSpPr/>
            <p:nvPr/>
          </p:nvSpPr>
          <p:spPr>
            <a:xfrm>
              <a:off x="2319368" y="2274673"/>
              <a:ext cx="35702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第一部分</a:t>
              </a:r>
              <a:endParaRPr lang="zh-HK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64847" y="3747254"/>
              <a:ext cx="6614311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鞏固</a:t>
              </a:r>
              <a:r>
                <a:rPr lang="en-US" altLang="zh-TW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條指數定律</a:t>
              </a:r>
              <a:endParaRPr lang="zh-HK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159828" y="4704269"/>
              <a:ext cx="1438659" cy="1258827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47" y="2299454"/>
              <a:ext cx="1054521" cy="105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931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1207545"/>
            <a:ext cx="7832712" cy="49922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10038" y="1283745"/>
            <a:ext cx="1923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HK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指數</a:t>
            </a:r>
            <a:r>
              <a:rPr lang="zh-TW" altLang="zh-HK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定律</a:t>
            </a:r>
            <a:r>
              <a:rPr lang="zh-TW" altLang="en-US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4424" y="204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化簡下列各數式。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87466" y="5049516"/>
            <a:ext cx="6550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因為看見數式中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</a:t>
            </a:r>
            <a:r>
              <a:rPr lang="en-US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所以化簡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en-US" altLang="zh-TW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HK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14452" y="5132396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相同的底</a:t>
            </a:r>
            <a:endParaRPr lang="zh-HK" altLang="en-US" sz="2000" b="1" dirty="0"/>
          </a:p>
        </p:txBody>
      </p:sp>
      <p:sp>
        <p:nvSpPr>
          <p:cNvPr id="12" name="矩形 11"/>
          <p:cNvSpPr/>
          <p:nvPr/>
        </p:nvSpPr>
        <p:spPr>
          <a:xfrm>
            <a:off x="5886523" y="513239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相乘</a:t>
            </a:r>
            <a:endParaRPr lang="zh-HK" altLang="en-US" sz="2000" b="1" dirty="0"/>
          </a:p>
        </p:txBody>
      </p:sp>
      <p:sp>
        <p:nvSpPr>
          <p:cNvPr id="13" name="矩形 12"/>
          <p:cNvSpPr/>
          <p:nvPr/>
        </p:nvSpPr>
        <p:spPr>
          <a:xfrm>
            <a:off x="3344782" y="5592482"/>
            <a:ext cx="21323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個底及指數相加</a:t>
            </a:r>
            <a:endParaRPr lang="zh-HK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1652499" y="2596136"/>
                <a:ext cx="2949981" cy="714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TW" altLang="en-US" sz="2000" b="1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sz="2000" b="1" i="1" kern="10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altLang="zh-TW" sz="2000" b="1" i="1" kern="10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sz="2000" b="1" i="1" kern="10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altLang="zh-TW" sz="2000" b="1" kern="100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marL="365125" algn="just">
                  <a:spcAft>
                    <a:spcPts val="0"/>
                  </a:spcAft>
                </a:pPr>
                <a:r>
                  <a:rPr lang="en-US" altLang="zh-TW" sz="2000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TW" sz="2000" b="1" i="1" kern="1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</m:oMath>
                </a14:m>
                <a:endParaRPr lang="en-US" altLang="zh-TW" sz="2000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499" y="2596136"/>
                <a:ext cx="2949981" cy="714876"/>
              </a:xfrm>
              <a:prstGeom prst="rect">
                <a:avLst/>
              </a:prstGeom>
              <a:blipFill rotWithShape="0">
                <a:blip r:embed="rId4"/>
                <a:stretch>
                  <a:fillRect b="-1453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2013059" y="3278274"/>
                <a:ext cx="666593" cy="411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TW" sz="2000" b="1" kern="100" dirty="0" smtClean="0">
                    <a:solidFill>
                      <a:srgbClr val="FF0000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zh-HK" altLang="en-US" sz="2000" b="1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059" y="3278274"/>
                <a:ext cx="666593" cy="411651"/>
              </a:xfrm>
              <a:prstGeom prst="rect">
                <a:avLst/>
              </a:prstGeom>
              <a:blipFill rotWithShape="0">
                <a:blip r:embed="rId5"/>
                <a:stretch>
                  <a:fillRect l="-9091" t="-5970" b="-26866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602480" y="2596136"/>
                <a:ext cx="2954049" cy="4116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TW" altLang="en-US" sz="2000" b="1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sz="2000" b="1" i="1" kern="10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altLang="zh-TW" sz="2000" b="1" i="1" kern="10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sz="2000" b="1" i="1" kern="10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TW" sz="2000" b="1" i="1" kern="10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en-US" altLang="zh-TW" sz="2000" b="1" kern="100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480" y="2596136"/>
                <a:ext cx="2954049" cy="41165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4880493" y="2981235"/>
                <a:ext cx="2704138" cy="7134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TW" sz="2000" b="1" kern="100" dirty="0">
                    <a:solidFill>
                      <a:srgbClr val="FF0000"/>
                    </a:solidFill>
                    <a:latin typeface="新細明體" panose="02020500000000000000" pitchFamily="18" charset="-120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altLang="zh-TW" sz="2000" b="1" kern="100" dirty="0">
                  <a:solidFill>
                    <a:srgbClr val="FF0000"/>
                  </a:solidFill>
                  <a:latin typeface="新細明體" panose="02020500000000000000" pitchFamily="18" charset="-120"/>
                </a:endParaRPr>
              </a:p>
              <a:p>
                <a:r>
                  <a:rPr lang="en-US" altLang="zh-TW" sz="2000" b="1" kern="100" dirty="0">
                    <a:solidFill>
                      <a:srgbClr val="FF0000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endParaRPr lang="zh-HK" altLang="en-US" sz="2000" b="1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493" y="2981235"/>
                <a:ext cx="2704138" cy="713400"/>
              </a:xfrm>
              <a:prstGeom prst="rect">
                <a:avLst/>
              </a:prstGeom>
              <a:blipFill rotWithShape="0">
                <a:blip r:embed="rId7"/>
                <a:stretch>
                  <a:fillRect l="-2483" t="-4274" b="-1453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1652498" y="3823773"/>
                <a:ext cx="2949982" cy="406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sz="2000" b="1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HK" sz="2000" b="1" i="1" kern="100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altLang="zh-HK" sz="2000" b="1" i="1" kern="10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HK" sz="2000" b="1" i="1" kern="10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HK" sz="2000" b="1" i="1" kern="10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altLang="zh-HK" sz="2000" b="1" i="1" kern="100"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endParaRPr lang="en-US" altLang="zh-HK" sz="2000" b="1" kern="100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498" y="3823773"/>
                <a:ext cx="2949982" cy="4062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2016497" y="4152995"/>
                <a:ext cx="1892634" cy="719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TW" sz="2000" b="1" kern="100" dirty="0">
                    <a:solidFill>
                      <a:srgbClr val="FF0000"/>
                    </a:solidFill>
                    <a:latin typeface="新細明體" panose="02020500000000000000" pitchFamily="18" charset="-120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TW" sz="2000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</m:oMath>
                </a14:m>
                <a:endParaRPr lang="en-US" altLang="zh-TW" sz="2000" b="1" kern="100" dirty="0">
                  <a:solidFill>
                    <a:srgbClr val="FF0000"/>
                  </a:solidFill>
                  <a:latin typeface="新細明體" panose="02020500000000000000" pitchFamily="18" charset="-120"/>
                </a:endParaRPr>
              </a:p>
              <a:p>
                <a:r>
                  <a:rPr lang="en-US" altLang="zh-TW" sz="2000" b="1" kern="100" dirty="0">
                    <a:solidFill>
                      <a:srgbClr val="FF0000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altLang="zh-TW" sz="2000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zh-HK" altLang="en-US" sz="2000" b="1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497" y="4152995"/>
                <a:ext cx="1892634" cy="719428"/>
              </a:xfrm>
              <a:prstGeom prst="rect">
                <a:avLst/>
              </a:prstGeom>
              <a:blipFill rotWithShape="0">
                <a:blip r:embed="rId9"/>
                <a:stretch>
                  <a:fillRect l="-3548" t="-4237" b="-1440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4602480" y="3823773"/>
                <a:ext cx="2949982" cy="10547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sz="2000" b="1" kern="1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000" b="1" i="1" kern="10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zh-TW" sz="2000" b="1" i="1" kern="10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p>
                        <m:r>
                          <a:rPr lang="en-US" altLang="zh-TW" sz="2000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𝟓𝟐𝟎</m:t>
                        </m:r>
                      </m:sup>
                    </m:sSup>
                    <m:r>
                      <a:rPr lang="en-US" altLang="zh-TW" sz="2000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sz="2000" b="1" i="1" kern="10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2000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p>
                        <m:r>
                          <a:rPr lang="en-US" altLang="zh-TW" sz="2000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𝟏𝟑𝟒</m:t>
                        </m:r>
                      </m:sup>
                    </m:sSup>
                  </m:oMath>
                </a14:m>
                <a:endParaRPr lang="en-US" altLang="zh-HK" sz="2000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marL="441325">
                  <a:spcAft>
                    <a:spcPts val="0"/>
                  </a:spcAft>
                </a:pPr>
                <a:endParaRPr lang="en-US" altLang="zh-TW" sz="2000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marL="441325">
                  <a:spcAft>
                    <a:spcPts val="0"/>
                  </a:spcAft>
                </a:pPr>
                <a:r>
                  <a:rPr lang="en-US" altLang="zh-TW" sz="2000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=_______________</a:t>
                </a:r>
                <a:endParaRPr lang="en-US" altLang="zh-TW" sz="2000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480" y="3823773"/>
                <a:ext cx="2949982" cy="1054776"/>
              </a:xfrm>
              <a:prstGeom prst="rect">
                <a:avLst/>
              </a:prstGeom>
              <a:blipFill rotWithShape="0">
                <a:blip r:embed="rId10"/>
                <a:stretch>
                  <a:fillRect b="-924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/>
          <p:cNvSpPr/>
          <p:nvPr/>
        </p:nvSpPr>
        <p:spPr>
          <a:xfrm>
            <a:off x="762441" y="2064039"/>
            <a:ext cx="675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Q.1a</a:t>
            </a:r>
            <a:endParaRPr lang="zh-HK" altLang="en-US" sz="2000" dirty="0"/>
          </a:p>
        </p:txBody>
      </p:sp>
      <p:sp>
        <p:nvSpPr>
          <p:cNvPr id="30" name="矩形 29"/>
          <p:cNvSpPr/>
          <p:nvPr/>
        </p:nvSpPr>
        <p:spPr>
          <a:xfrm>
            <a:off x="774363" y="5158523"/>
            <a:ext cx="6864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Q.1b</a:t>
            </a:r>
            <a:endParaRPr lang="zh-HK" altLang="en-US" sz="2000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1629060" y="261190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</a:t>
            </a:r>
            <a:r>
              <a:rPr lang="en-US" altLang="zh-TW" b="1" dirty="0" err="1" smtClean="0"/>
              <a:t>i</a:t>
            </a:r>
            <a:r>
              <a:rPr lang="en-US" altLang="zh-TW" b="1" dirty="0" smtClean="0"/>
              <a:t>)</a:t>
            </a:r>
            <a:endParaRPr lang="zh-HK" altLang="en-US" b="1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4646210" y="261190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(ii)</a:t>
            </a:r>
            <a:endParaRPr lang="zh-HK" altLang="en-US" b="1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1629060" y="3829406"/>
            <a:ext cx="47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(iii)</a:t>
            </a:r>
            <a:endParaRPr lang="zh-HK" altLang="en-US" b="1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4646210" y="3829406"/>
            <a:ext cx="47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(iv)</a:t>
            </a:r>
            <a:endParaRPr lang="zh-HK" altLang="en-US" b="1" dirty="0"/>
          </a:p>
        </p:txBody>
      </p:sp>
      <p:grpSp>
        <p:nvGrpSpPr>
          <p:cNvPr id="35" name="群組 34"/>
          <p:cNvGrpSpPr/>
          <p:nvPr/>
        </p:nvGrpSpPr>
        <p:grpSpPr>
          <a:xfrm>
            <a:off x="4646210" y="418374"/>
            <a:ext cx="4344965" cy="689693"/>
            <a:chOff x="4646210" y="418374"/>
            <a:chExt cx="4344965" cy="689693"/>
          </a:xfrm>
        </p:grpSpPr>
        <p:grpSp>
          <p:nvGrpSpPr>
            <p:cNvPr id="36" name="群組 35"/>
            <p:cNvGrpSpPr/>
            <p:nvPr/>
          </p:nvGrpSpPr>
          <p:grpSpPr>
            <a:xfrm>
              <a:off x="4646210" y="418374"/>
              <a:ext cx="4344965" cy="689693"/>
              <a:chOff x="4646210" y="418374"/>
              <a:chExt cx="4344965" cy="689693"/>
            </a:xfrm>
          </p:grpSpPr>
          <p:pic>
            <p:nvPicPr>
              <p:cNvPr id="38" name="圖片 37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6210" y="418374"/>
                <a:ext cx="4344965" cy="689693"/>
              </a:xfrm>
              <a:prstGeom prst="rect">
                <a:avLst/>
              </a:prstGeom>
            </p:spPr>
          </p:pic>
          <p:sp>
            <p:nvSpPr>
              <p:cNvPr id="39" name="矩形 38"/>
              <p:cNvSpPr/>
              <p:nvPr/>
            </p:nvSpPr>
            <p:spPr>
              <a:xfrm>
                <a:off x="4927458" y="599370"/>
                <a:ext cx="21323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學習指數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定律</a:t>
                </a:r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  <a:endParaRPr lang="zh-HK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矩形 36"/>
                <p:cNvSpPr/>
                <p:nvPr/>
              </p:nvSpPr>
              <p:spPr>
                <a:xfrm>
                  <a:off x="7059773" y="563165"/>
                  <a:ext cx="181139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37" name="矩形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9773" y="563165"/>
                  <a:ext cx="1811393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5369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7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122288" y="1493701"/>
            <a:ext cx="8899424" cy="4586877"/>
            <a:chOff x="122288" y="1493701"/>
            <a:chExt cx="8899424" cy="4586877"/>
          </a:xfrm>
        </p:grpSpPr>
        <p:grpSp>
          <p:nvGrpSpPr>
            <p:cNvPr id="7" name="群組 6"/>
            <p:cNvGrpSpPr/>
            <p:nvPr/>
          </p:nvGrpSpPr>
          <p:grpSpPr>
            <a:xfrm>
              <a:off x="122288" y="1493701"/>
              <a:ext cx="8899424" cy="4586877"/>
              <a:chOff x="122288" y="1707061"/>
              <a:chExt cx="8899424" cy="4586877"/>
            </a:xfrm>
          </p:grpSpPr>
          <p:grpSp>
            <p:nvGrpSpPr>
              <p:cNvPr id="5" name="群組 4"/>
              <p:cNvGrpSpPr/>
              <p:nvPr/>
            </p:nvGrpSpPr>
            <p:grpSpPr>
              <a:xfrm>
                <a:off x="122288" y="1707061"/>
                <a:ext cx="8899424" cy="4388757"/>
                <a:chOff x="122288" y="1707061"/>
                <a:chExt cx="8899424" cy="4388757"/>
              </a:xfrm>
            </p:grpSpPr>
            <p:pic>
              <p:nvPicPr>
                <p:cNvPr id="2" name="圖片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288" y="1707061"/>
                  <a:ext cx="8899424" cy="4388757"/>
                </a:xfrm>
                <a:prstGeom prst="rect">
                  <a:avLst/>
                </a:prstGeom>
              </p:spPr>
            </p:pic>
            <p:sp>
              <p:nvSpPr>
                <p:cNvPr id="3" name="矩形 2"/>
                <p:cNvSpPr/>
                <p:nvPr/>
              </p:nvSpPr>
              <p:spPr>
                <a:xfrm>
                  <a:off x="722102" y="1802772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4" name="圖片 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1752781"/>
                  <a:ext cx="571532" cy="500091"/>
                </a:xfrm>
                <a:prstGeom prst="rect">
                  <a:avLst/>
                </a:prstGeom>
              </p:spPr>
            </p:pic>
          </p:grpSp>
          <p:pic>
            <p:nvPicPr>
              <p:cNvPr id="6" name="圖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21623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12" name="群組 11"/>
            <p:cNvGrpSpPr/>
            <p:nvPr/>
          </p:nvGrpSpPr>
          <p:grpSpPr>
            <a:xfrm>
              <a:off x="304800" y="2150525"/>
              <a:ext cx="8534400" cy="3416321"/>
              <a:chOff x="304800" y="2363885"/>
              <a:chExt cx="8534400" cy="341632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304800" y="2363885"/>
                <a:ext cx="85344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老師先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完成 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i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)-(iii)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，然後再問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「有沒有同學可以出來黑板寫出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520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次乘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134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次展開式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04800" y="301021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如果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沒有的話，老師可以先問能力較弱的同學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「如果不想寫展開式，那麼你如何化簡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520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次乘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134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你可以從題目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i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)-(iii)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中看到當中的關係嗎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04800" y="393354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當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學生完成討論後，老師可以透過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Q1b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的句子結構「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因為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看見數式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1)_____(2)______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所以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__________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。」。這樣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可以幫助學生鞏固所發現的定律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應用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04800" y="485687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鼓勵學生創作口訣，幫助記得這個定律中各詞彙的關係及數學概念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建議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口訣為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同底相乘，指數相加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專科詞彙與學科概念聯繫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27" name="群組 26"/>
          <p:cNvGrpSpPr/>
          <p:nvPr/>
        </p:nvGrpSpPr>
        <p:grpSpPr>
          <a:xfrm>
            <a:off x="4646210" y="418374"/>
            <a:ext cx="4344965" cy="689693"/>
            <a:chOff x="4646210" y="418374"/>
            <a:chExt cx="4344965" cy="689693"/>
          </a:xfrm>
        </p:grpSpPr>
        <p:grpSp>
          <p:nvGrpSpPr>
            <p:cNvPr id="23" name="群組 22"/>
            <p:cNvGrpSpPr/>
            <p:nvPr/>
          </p:nvGrpSpPr>
          <p:grpSpPr>
            <a:xfrm>
              <a:off x="4646210" y="418374"/>
              <a:ext cx="4344965" cy="689693"/>
              <a:chOff x="4646210" y="418374"/>
              <a:chExt cx="4344965" cy="689693"/>
            </a:xfrm>
          </p:grpSpPr>
          <p:pic>
            <p:nvPicPr>
              <p:cNvPr id="25" name="圖片 2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6210" y="418374"/>
                <a:ext cx="4344965" cy="689693"/>
              </a:xfrm>
              <a:prstGeom prst="rect">
                <a:avLst/>
              </a:prstGeom>
            </p:spPr>
          </p:pic>
          <p:sp>
            <p:nvSpPr>
              <p:cNvPr id="26" name="矩形 25"/>
              <p:cNvSpPr/>
              <p:nvPr/>
            </p:nvSpPr>
            <p:spPr>
              <a:xfrm>
                <a:off x="4927458" y="599370"/>
                <a:ext cx="21323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學習指數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定律</a:t>
                </a:r>
                <a:r>
                  <a:rPr lang="en-US" altLang="zh-TW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  <a:endParaRPr lang="zh-HK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/>
                <p:cNvSpPr/>
                <p:nvPr/>
              </p:nvSpPr>
              <p:spPr>
                <a:xfrm>
                  <a:off x="7059773" y="563165"/>
                  <a:ext cx="181139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20" name="矩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9773" y="563165"/>
                  <a:ext cx="1811393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8862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1207545"/>
            <a:ext cx="7832712" cy="55651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10038" y="1283745"/>
            <a:ext cx="1923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HK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指數</a:t>
            </a:r>
            <a:r>
              <a:rPr lang="zh-TW" altLang="zh-HK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定律</a:t>
            </a:r>
            <a:r>
              <a:rPr lang="zh-TW" altLang="en-US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4424" y="204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化簡下列各數式。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441" y="2064039"/>
            <a:ext cx="675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Q.2a</a:t>
            </a:r>
            <a:endParaRPr lang="zh-HK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774363" y="5728733"/>
            <a:ext cx="6864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Q.2b</a:t>
            </a:r>
            <a:endParaRPr lang="zh-HK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1587466" y="5617697"/>
            <a:ext cx="6550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因為看見數式中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</a:t>
            </a:r>
            <a:r>
              <a:rPr lang="en-US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所以化簡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en-US" altLang="zh-TW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HK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14452" y="5700577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相同的底</a:t>
            </a:r>
            <a:endParaRPr lang="zh-HK" altLang="en-US" sz="2000" b="1" dirty="0"/>
          </a:p>
        </p:txBody>
      </p:sp>
      <p:sp>
        <p:nvSpPr>
          <p:cNvPr id="12" name="矩形 11"/>
          <p:cNvSpPr/>
          <p:nvPr/>
        </p:nvSpPr>
        <p:spPr>
          <a:xfrm>
            <a:off x="5886522" y="5700577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相除</a:t>
            </a:r>
            <a:endParaRPr lang="zh-HK" altLang="en-US" sz="2000" b="1" dirty="0"/>
          </a:p>
        </p:txBody>
      </p:sp>
      <p:sp>
        <p:nvSpPr>
          <p:cNvPr id="13" name="矩形 12"/>
          <p:cNvSpPr/>
          <p:nvPr/>
        </p:nvSpPr>
        <p:spPr>
          <a:xfrm>
            <a:off x="3344782" y="6160663"/>
            <a:ext cx="21323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個底及指數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相減</a:t>
            </a:r>
            <a:endParaRPr lang="zh-HK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2016497" y="2618599"/>
                <a:ext cx="2949981" cy="6592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41325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1" i="1" kern="1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1" i="1" kern="10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altLang="zh-TW" b="1" i="1" kern="10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TW" b="1" i="1" kern="1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1" i="1" kern="10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altLang="zh-TW" b="1" i="1" kern="10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TW" b="1" kern="100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497" y="2618599"/>
                <a:ext cx="2949981" cy="65928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2037251" y="3202366"/>
                <a:ext cx="1923091" cy="853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1" i="1" kern="1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1" i="1" kern="10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num>
                        <m:den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US" altLang="zh-TW" kern="100" dirty="0" smtClean="0">
                  <a:solidFill>
                    <a:srgbClr val="FF0000"/>
                  </a:solidFill>
                </a:endParaRPr>
              </a:p>
              <a:p>
                <a:r>
                  <a:rPr lang="zh-TW" altLang="en-US" kern="1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TW" altLang="en-US" kern="1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zh-HK" altLang="en-US" b="1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251" y="3202366"/>
                <a:ext cx="1923091" cy="8538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850306" y="2752417"/>
                <a:ext cx="2954049" cy="4005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altLang="zh-TW" b="1" kern="1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306" y="2752417"/>
                <a:ext cx="2954049" cy="40055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4866799" y="3140822"/>
                <a:ext cx="2497800" cy="9259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1" i="1" kern="1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1" i="1" kern="10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den>
                      </m:f>
                    </m:oMath>
                  </m:oMathPara>
                </a14:m>
                <a:endParaRPr lang="en-US" altLang="zh-TW" b="1" kern="100" dirty="0" smtClean="0">
                  <a:solidFill>
                    <a:srgbClr val="FF0000"/>
                  </a:solidFill>
                </a:endParaRPr>
              </a:p>
              <a:p>
                <a:r>
                  <a:rPr lang="zh-TW" altLang="en-US" b="1" kern="1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endParaRPr lang="zh-HK" altLang="en-US" b="1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799" y="3140822"/>
                <a:ext cx="2497800" cy="92595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2016496" y="4250493"/>
                <a:ext cx="2949982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HK" b="1" i="1" kern="1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HK" b="1" i="1" kern="100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altLang="zh-HK" b="1" i="1" kern="100"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US" altLang="zh-HK" b="1" i="1" kern="100"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en-US" altLang="zh-HK" b="1" i="1" kern="10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altLang="zh-HK" b="1" kern="100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496" y="4250493"/>
                <a:ext cx="2949982" cy="37555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2031737" y="4652534"/>
                <a:ext cx="2158732" cy="857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1" i="1" kern="1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num>
                        <m:den>
                          <m:r>
                            <a:rPr lang="en-US" altLang="zh-TW" b="1" i="1" kern="1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den>
                      </m:f>
                    </m:oMath>
                  </m:oMathPara>
                </a14:m>
                <a:endParaRPr lang="en-US" altLang="zh-TW" kern="100" dirty="0" smtClean="0">
                  <a:solidFill>
                    <a:srgbClr val="FF0000"/>
                  </a:solidFill>
                </a:endParaRPr>
              </a:p>
              <a:p>
                <a:r>
                  <a:rPr lang="zh-TW" altLang="en-US" kern="100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zh-HK" altLang="en-US" b="1" dirty="0"/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737" y="4652534"/>
                <a:ext cx="2158732" cy="85799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4513810" y="4267269"/>
                <a:ext cx="2949982" cy="9545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𝟏𝟐𝟑</m:t>
                          </m:r>
                        </m:sup>
                      </m:sSup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𝟐𝟒</m:t>
                          </m:r>
                        </m:sup>
                      </m:sSup>
                    </m:oMath>
                  </m:oMathPara>
                </a14:m>
                <a:endParaRPr lang="en-US" altLang="zh-HK" b="1" kern="100" dirty="0">
                  <a:solidFill>
                    <a:schemeClr val="tx1"/>
                  </a:solidFill>
                </a:endParaRPr>
              </a:p>
              <a:p>
                <a:pPr marL="441325" algn="just">
                  <a:spcAft>
                    <a:spcPts val="0"/>
                  </a:spcAft>
                </a:pPr>
                <a:endParaRPr lang="en-US" altLang="zh-TW" b="1" kern="100" dirty="0">
                  <a:solidFill>
                    <a:schemeClr val="tx1"/>
                  </a:solidFill>
                </a:endParaRPr>
              </a:p>
              <a:p>
                <a:pPr marL="441325" algn="just"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altLang="zh-TW" b="1" i="1" kern="1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kern="1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b="1" kern="100" dirty="0" smtClean="0">
                    <a:solidFill>
                      <a:schemeClr val="tx1"/>
                    </a:solidFill>
                  </a:rPr>
                  <a:t>_______________</a:t>
                </a:r>
                <a:endParaRPr lang="en-US" altLang="zh-TW" b="1" kern="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810" y="4267269"/>
                <a:ext cx="2949982" cy="954557"/>
              </a:xfrm>
              <a:prstGeom prst="rect">
                <a:avLst/>
              </a:prstGeom>
              <a:blipFill rotWithShape="0">
                <a:blip r:embed="rId10"/>
                <a:stretch>
                  <a:fillRect b="-891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字方塊 27"/>
          <p:cNvSpPr txBox="1"/>
          <p:nvPr/>
        </p:nvSpPr>
        <p:spPr>
          <a:xfrm>
            <a:off x="1629060" y="279224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</a:t>
            </a:r>
            <a:r>
              <a:rPr lang="en-US" altLang="zh-TW" b="1" dirty="0" err="1" smtClean="0"/>
              <a:t>i</a:t>
            </a:r>
            <a:r>
              <a:rPr lang="en-US" altLang="zh-TW" b="1" dirty="0" smtClean="0"/>
              <a:t>)</a:t>
            </a:r>
            <a:endParaRPr lang="zh-HK" altLang="en-US" b="1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646210" y="279224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(ii)</a:t>
            </a:r>
            <a:endParaRPr lang="zh-HK" altLang="en-US" b="1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629060" y="4239176"/>
            <a:ext cx="47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(iii)</a:t>
            </a:r>
            <a:endParaRPr lang="zh-HK" altLang="en-US" b="1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4646210" y="4239176"/>
            <a:ext cx="47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(iv)</a:t>
            </a:r>
            <a:endParaRPr lang="zh-HK" altLang="en-US" b="1" dirty="0"/>
          </a:p>
        </p:txBody>
      </p:sp>
      <p:grpSp>
        <p:nvGrpSpPr>
          <p:cNvPr id="32" name="群組 31"/>
          <p:cNvGrpSpPr/>
          <p:nvPr/>
        </p:nvGrpSpPr>
        <p:grpSpPr>
          <a:xfrm>
            <a:off x="4646210" y="410549"/>
            <a:ext cx="4344965" cy="697518"/>
            <a:chOff x="4646210" y="410549"/>
            <a:chExt cx="4344965" cy="697518"/>
          </a:xfrm>
        </p:grpSpPr>
        <p:grpSp>
          <p:nvGrpSpPr>
            <p:cNvPr id="33" name="群組 32"/>
            <p:cNvGrpSpPr/>
            <p:nvPr/>
          </p:nvGrpSpPr>
          <p:grpSpPr>
            <a:xfrm>
              <a:off x="4646210" y="418374"/>
              <a:ext cx="4344965" cy="689693"/>
              <a:chOff x="4646210" y="418374"/>
              <a:chExt cx="4344965" cy="689693"/>
            </a:xfrm>
          </p:grpSpPr>
          <p:pic>
            <p:nvPicPr>
              <p:cNvPr id="35" name="圖片 34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6210" y="418374"/>
                <a:ext cx="4344965" cy="689693"/>
              </a:xfrm>
              <a:prstGeom prst="rect">
                <a:avLst/>
              </a:prstGeom>
            </p:spPr>
          </p:pic>
          <p:sp>
            <p:nvSpPr>
              <p:cNvPr id="36" name="矩形 35"/>
              <p:cNvSpPr/>
              <p:nvPr/>
            </p:nvSpPr>
            <p:spPr>
              <a:xfrm>
                <a:off x="4927458" y="599370"/>
                <a:ext cx="21323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學習指數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定律</a:t>
                </a:r>
                <a:r>
                  <a:rPr lang="en-US" altLang="zh-TW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  <a:endParaRPr lang="zh-HK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/>
                <p:cNvSpPr/>
                <p:nvPr/>
              </p:nvSpPr>
              <p:spPr>
                <a:xfrm>
                  <a:off x="7120733" y="410549"/>
                  <a:ext cx="1520224" cy="6836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p>
                          </m:den>
                        </m:f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34" name="矩形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0733" y="410549"/>
                  <a:ext cx="1520224" cy="68364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7353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7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122288" y="1493701"/>
            <a:ext cx="8899424" cy="4586877"/>
            <a:chOff x="122288" y="1493701"/>
            <a:chExt cx="8899424" cy="4586877"/>
          </a:xfrm>
        </p:grpSpPr>
        <p:grpSp>
          <p:nvGrpSpPr>
            <p:cNvPr id="7" name="群組 6"/>
            <p:cNvGrpSpPr/>
            <p:nvPr/>
          </p:nvGrpSpPr>
          <p:grpSpPr>
            <a:xfrm>
              <a:off x="122288" y="1493701"/>
              <a:ext cx="8899424" cy="4586877"/>
              <a:chOff x="122288" y="1707061"/>
              <a:chExt cx="8899424" cy="4586877"/>
            </a:xfrm>
          </p:grpSpPr>
          <p:grpSp>
            <p:nvGrpSpPr>
              <p:cNvPr id="5" name="群組 4"/>
              <p:cNvGrpSpPr/>
              <p:nvPr/>
            </p:nvGrpSpPr>
            <p:grpSpPr>
              <a:xfrm>
                <a:off x="122288" y="1707061"/>
                <a:ext cx="8899424" cy="4388757"/>
                <a:chOff x="122288" y="1707061"/>
                <a:chExt cx="8899424" cy="4388757"/>
              </a:xfrm>
            </p:grpSpPr>
            <p:pic>
              <p:nvPicPr>
                <p:cNvPr id="2" name="圖片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288" y="1707061"/>
                  <a:ext cx="8899424" cy="4388757"/>
                </a:xfrm>
                <a:prstGeom prst="rect">
                  <a:avLst/>
                </a:prstGeom>
              </p:spPr>
            </p:pic>
            <p:sp>
              <p:nvSpPr>
                <p:cNvPr id="3" name="矩形 2"/>
                <p:cNvSpPr/>
                <p:nvPr/>
              </p:nvSpPr>
              <p:spPr>
                <a:xfrm>
                  <a:off x="722102" y="1802772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4" name="圖片 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1752781"/>
                  <a:ext cx="571532" cy="500091"/>
                </a:xfrm>
                <a:prstGeom prst="rect">
                  <a:avLst/>
                </a:prstGeom>
              </p:spPr>
            </p:pic>
          </p:grpSp>
          <p:pic>
            <p:nvPicPr>
              <p:cNvPr id="6" name="圖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21623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12" name="群組 11"/>
            <p:cNvGrpSpPr/>
            <p:nvPr/>
          </p:nvGrpSpPr>
          <p:grpSpPr>
            <a:xfrm>
              <a:off x="304800" y="2150525"/>
              <a:ext cx="8534400" cy="3416321"/>
              <a:chOff x="304800" y="2363885"/>
              <a:chExt cx="8534400" cy="341632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304800" y="2363885"/>
                <a:ext cx="85344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老師先請學生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完成 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i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)-(iii)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，然後再問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「有沒有同學可以出來黑板寫出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123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次除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24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次展開式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04800" y="301021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如果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沒有的話，老師可以先問能力較弱的同學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「如果不想寫展開式，那麼你如何化簡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123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次除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24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你可以從題目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i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)-(iii)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中看到當中的關係嗎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04800" y="393354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當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學生完成討論後，老師可以透過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Q2b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的句子結構「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因為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看見數式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1)_____(2)______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所以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__________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。」。這樣可以幫助學生鞏固所發現的定律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和 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04800" y="485687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鼓勵學生創作口訣，幫助記得這個定律中各詞彙的關係及數學概念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建議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口訣為「同底相除，指數相減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專科詞彙與學科概念聯繫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22" name="群組 21"/>
          <p:cNvGrpSpPr/>
          <p:nvPr/>
        </p:nvGrpSpPr>
        <p:grpSpPr>
          <a:xfrm>
            <a:off x="4646210" y="410549"/>
            <a:ext cx="4344965" cy="697518"/>
            <a:chOff x="4646210" y="410549"/>
            <a:chExt cx="4344965" cy="697518"/>
          </a:xfrm>
        </p:grpSpPr>
        <p:grpSp>
          <p:nvGrpSpPr>
            <p:cNvPr id="18" name="群組 17"/>
            <p:cNvGrpSpPr/>
            <p:nvPr/>
          </p:nvGrpSpPr>
          <p:grpSpPr>
            <a:xfrm>
              <a:off x="4646210" y="418374"/>
              <a:ext cx="4344965" cy="689693"/>
              <a:chOff x="4646210" y="418374"/>
              <a:chExt cx="4344965" cy="689693"/>
            </a:xfrm>
          </p:grpSpPr>
          <p:pic>
            <p:nvPicPr>
              <p:cNvPr id="19" name="圖片 1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6210" y="418374"/>
                <a:ext cx="4344965" cy="689693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/>
            </p:nvSpPr>
            <p:spPr>
              <a:xfrm>
                <a:off x="4927458" y="599370"/>
                <a:ext cx="21323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學習指數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定律</a:t>
                </a:r>
                <a:r>
                  <a:rPr lang="en-US" altLang="zh-TW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zh-TW" altLang="en-US" sz="20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  <a:endParaRPr lang="zh-HK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矩形 15"/>
                <p:cNvSpPr/>
                <p:nvPr/>
              </p:nvSpPr>
              <p:spPr>
                <a:xfrm>
                  <a:off x="7120733" y="410549"/>
                  <a:ext cx="1520224" cy="6836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p>
                          </m:den>
                        </m:f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16" name="矩形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0733" y="410549"/>
                  <a:ext cx="1520224" cy="68364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2978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1207545"/>
            <a:ext cx="7832712" cy="49922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10038" y="1283745"/>
            <a:ext cx="1923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HK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指數</a:t>
            </a:r>
            <a:r>
              <a:rPr lang="zh-TW" altLang="zh-HK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定律</a:t>
            </a:r>
            <a:r>
              <a:rPr lang="zh-TW" altLang="en-US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4424" y="204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化簡下列各數式。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87466" y="5049516"/>
            <a:ext cx="6550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因為看見數式中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</a:t>
            </a:r>
            <a:r>
              <a:rPr lang="en-US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所以化簡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en-US" altLang="zh-TW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HK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42693" y="5132396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一個底</a:t>
            </a:r>
            <a:endParaRPr lang="zh-HK" altLang="en-US" sz="2000" b="1" dirty="0"/>
          </a:p>
        </p:txBody>
      </p:sp>
      <p:sp>
        <p:nvSpPr>
          <p:cNvPr id="12" name="矩形 11"/>
          <p:cNvSpPr/>
          <p:nvPr/>
        </p:nvSpPr>
        <p:spPr>
          <a:xfrm>
            <a:off x="5886522" y="5132396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自乘</a:t>
            </a:r>
            <a:endParaRPr lang="zh-HK" altLang="en-US" sz="2000" b="1" dirty="0"/>
          </a:p>
        </p:txBody>
      </p:sp>
      <p:sp>
        <p:nvSpPr>
          <p:cNvPr id="13" name="矩形 12"/>
          <p:cNvSpPr/>
          <p:nvPr/>
        </p:nvSpPr>
        <p:spPr>
          <a:xfrm>
            <a:off x="3344782" y="5592482"/>
            <a:ext cx="21323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個底及指數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相乘</a:t>
            </a:r>
            <a:endParaRPr lang="zh-HK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1652499" y="2596136"/>
                <a:ext cx="2949981" cy="7499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TW" altLang="en-US" b="1" kern="1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b="1" i="1" kern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b="1" i="1" kern="10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1" i="1" kern="10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TW" b="1" i="1" kern="100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1" i="1" kern="1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altLang="zh-TW" b="1" i="1" kern="1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altLang="zh-TW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altLang="zh-TW" b="1" kern="100" dirty="0">
                  <a:latin typeface="Times New Roman" panose="02020603050405020304" pitchFamily="18" charset="0"/>
                  <a:ea typeface="Cambria Math" panose="02040503050406030204" pitchFamily="18" charset="0"/>
                </a:endParaRPr>
              </a:p>
              <a:p>
                <a:pPr marL="365125" indent="-365125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altLang="zh-TW" b="1" kern="1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499" y="2596136"/>
                <a:ext cx="2949981" cy="74994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2013059" y="3278274"/>
                <a:ext cx="611001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TW" b="1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endParaRPr lang="zh-HK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059" y="3278274"/>
                <a:ext cx="611001" cy="375552"/>
              </a:xfrm>
              <a:prstGeom prst="rect">
                <a:avLst/>
              </a:prstGeom>
              <a:blipFill rotWithShape="0">
                <a:blip r:embed="rId5"/>
                <a:stretch>
                  <a:fillRect l="-8000" t="-9836" b="-2459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602480" y="2596136"/>
                <a:ext cx="2954049" cy="4708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TW" altLang="en-US" b="1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b="1" i="1" kern="10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zh-TW" altLang="en-US" b="1" i="1" kern="10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TW" b="1" i="1" kern="10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TW" b="1" i="1" kern="10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1" i="1" kern="10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p>
                                <m:r>
                                  <a:rPr lang="en-US" altLang="zh-TW" b="1" i="1" kern="10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altLang="zh-TW" b="1" i="1" kern="100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en-US" altLang="zh-TW" b="1" kern="1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480" y="2596136"/>
                <a:ext cx="2954049" cy="470835"/>
              </a:xfrm>
              <a:prstGeom prst="rect">
                <a:avLst/>
              </a:prstGeom>
              <a:blipFill rotWithShape="0">
                <a:blip r:embed="rId6"/>
                <a:stretch>
                  <a:fillRect b="-259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4884014" y="3007723"/>
                <a:ext cx="2685030" cy="662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altLang="zh-TW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=</a:t>
                </a:r>
                <a:r>
                  <a:rPr lang="zh-TW" altLang="en-US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altLang="zh-TW" b="1" kern="100" dirty="0" smtClean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TW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=</a:t>
                </a:r>
                <a:r>
                  <a:rPr lang="zh-TW" altLang="en-US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sup>
                    </m:sSup>
                  </m:oMath>
                </a14:m>
                <a:endParaRPr lang="zh-TW" altLang="zh-HK" kern="1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014" y="3007723"/>
                <a:ext cx="2685030" cy="662874"/>
              </a:xfrm>
              <a:prstGeom prst="rect">
                <a:avLst/>
              </a:prstGeom>
              <a:blipFill rotWithShape="0">
                <a:blip r:embed="rId7"/>
                <a:stretch>
                  <a:fillRect l="-1814" t="-3670" b="-13761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/>
          <p:cNvSpPr/>
          <p:nvPr/>
        </p:nvSpPr>
        <p:spPr>
          <a:xfrm>
            <a:off x="762441" y="2064039"/>
            <a:ext cx="675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Q.3a</a:t>
            </a:r>
            <a:endParaRPr lang="zh-HK" altLang="en-US" sz="2000" dirty="0"/>
          </a:p>
        </p:txBody>
      </p:sp>
      <p:sp>
        <p:nvSpPr>
          <p:cNvPr id="30" name="矩形 29"/>
          <p:cNvSpPr/>
          <p:nvPr/>
        </p:nvSpPr>
        <p:spPr>
          <a:xfrm>
            <a:off x="774363" y="5158523"/>
            <a:ext cx="6864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Q.3b</a:t>
            </a:r>
            <a:endParaRPr lang="zh-HK" altLang="en-US" sz="20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1629060" y="261190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</a:t>
            </a:r>
            <a:r>
              <a:rPr lang="en-US" altLang="zh-TW" b="1" dirty="0" err="1" smtClean="0"/>
              <a:t>i</a:t>
            </a:r>
            <a:r>
              <a:rPr lang="en-US" altLang="zh-TW" b="1" dirty="0" smtClean="0"/>
              <a:t>)</a:t>
            </a:r>
            <a:endParaRPr lang="zh-HK" altLang="en-US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4646210" y="261190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(ii)</a:t>
            </a:r>
            <a:endParaRPr lang="zh-HK" altLang="en-US" b="1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629060" y="3829406"/>
            <a:ext cx="47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(iii)</a:t>
            </a:r>
            <a:endParaRPr lang="zh-HK" altLang="en-US" b="1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4646210" y="3829406"/>
            <a:ext cx="47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(iv)</a:t>
            </a:r>
            <a:endParaRPr lang="zh-HK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1652498" y="3823773"/>
                <a:ext cx="2949982" cy="466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b="1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HK" b="1" i="1" kern="10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HK" b="1" i="1" kern="10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HK" b="1" i="1" kern="10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b="1" i="1" kern="100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r>
                                  <a:rPr lang="en-US" altLang="zh-HK" b="1" i="1" kern="10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altLang="zh-HK" b="1" i="1" kern="10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altLang="zh-HK" b="1" kern="100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498" y="3823773"/>
                <a:ext cx="2949982" cy="46673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/>
              <p:cNvSpPr/>
              <p:nvPr/>
            </p:nvSpPr>
            <p:spPr>
              <a:xfrm>
                <a:off x="2063617" y="4170663"/>
                <a:ext cx="1095043" cy="6580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altLang="zh-TW" b="1" kern="100" dirty="0" smtClean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</a:t>
                </a:r>
                <a:r>
                  <a:rPr lang="zh-TW" altLang="en-US" b="1" kern="100" dirty="0" smtClean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endParaRPr lang="en-US" altLang="zh-TW" b="1" kern="100" dirty="0" smtClean="0">
                  <a:solidFill>
                    <a:srgbClr val="FF0000"/>
                  </a:solidFill>
                  <a:latin typeface="新細明體" panose="02020500000000000000" pitchFamily="18" charset="-12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TW" b="1" kern="100" dirty="0" smtClean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</a:t>
                </a:r>
                <a:r>
                  <a:rPr lang="zh-TW" altLang="en-US" b="1" kern="100" dirty="0" smtClean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endParaRPr lang="zh-HK" altLang="en-US" b="1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33" name="矩形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617" y="4170663"/>
                <a:ext cx="1095043" cy="658065"/>
              </a:xfrm>
              <a:prstGeom prst="rect">
                <a:avLst/>
              </a:prstGeom>
              <a:blipFill rotWithShape="0">
                <a:blip r:embed="rId9"/>
                <a:stretch>
                  <a:fillRect l="-5028" t="-2778" b="-14815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4602480" y="3823773"/>
                <a:ext cx="2949982" cy="1086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sz="2000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kern="100">
                        <a:latin typeface="Cambria Math" panose="02040503050406030204" pitchFamily="18" charset="0"/>
                      </a:rPr>
                      <m:t>  </m:t>
                    </m:r>
                    <m:r>
                      <a:rPr lang="zh-TW" altLang="en-US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i="1" kern="10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b="1" i="1" kern="10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1" i="1" kern="10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TW" b="1" i="1" kern="10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b="1" i="1" kern="100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p>
                                <m:r>
                                  <a:rPr lang="en-US" altLang="zh-TW" b="1" i="1" kern="100">
                                    <a:latin typeface="Cambria Math" panose="02040503050406030204" pitchFamily="18" charset="0"/>
                                  </a:rPr>
                                  <m:t>𝟖𝟖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altLang="zh-TW" b="1" i="1" kern="100">
                            <a:latin typeface="Cambria Math" panose="02040503050406030204" pitchFamily="18" charset="0"/>
                          </a:rPr>
                          <m:t>𝟓𝟐𝟎</m:t>
                        </m:r>
                      </m:sup>
                    </m:sSup>
                  </m:oMath>
                </a14:m>
                <a:endParaRPr lang="en-US" altLang="zh-HK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marL="441325">
                  <a:spcAft>
                    <a:spcPts val="0"/>
                  </a:spcAft>
                </a:pPr>
                <a:endParaRPr lang="en-US" altLang="zh-TW" sz="2000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marL="274638">
                  <a:spcAft>
                    <a:spcPts val="0"/>
                  </a:spcAft>
                </a:pPr>
                <a:r>
                  <a:rPr lang="en-US" altLang="zh-TW" sz="2000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</a:t>
                </a:r>
                <a:r>
                  <a:rPr lang="zh-TW" altLang="en-US" sz="2000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</a:t>
                </a:r>
                <a:r>
                  <a:rPr lang="en-US" altLang="zh-TW" sz="2000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_______________</a:t>
                </a:r>
                <a:endParaRPr lang="en-US" altLang="zh-TW" sz="2000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480" y="3823773"/>
                <a:ext cx="2949982" cy="1086388"/>
              </a:xfrm>
              <a:prstGeom prst="rect">
                <a:avLst/>
              </a:prstGeom>
              <a:blipFill rotWithShape="0">
                <a:blip r:embed="rId10"/>
                <a:stretch>
                  <a:fillRect b="-9551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群組 34"/>
          <p:cNvGrpSpPr/>
          <p:nvPr/>
        </p:nvGrpSpPr>
        <p:grpSpPr>
          <a:xfrm>
            <a:off x="4646210" y="418374"/>
            <a:ext cx="4344965" cy="689693"/>
            <a:chOff x="4646210" y="418374"/>
            <a:chExt cx="4344965" cy="689693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6210" y="418374"/>
              <a:ext cx="4344965" cy="689693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4927458" y="599370"/>
              <a:ext cx="21323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學習指數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定律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zh-HK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矩形 37"/>
                <p:cNvSpPr/>
                <p:nvPr/>
              </p:nvSpPr>
              <p:spPr>
                <a:xfrm>
                  <a:off x="7059773" y="563165"/>
                  <a:ext cx="17226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TW" sz="20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38" name="矩形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9773" y="563165"/>
                  <a:ext cx="17226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6345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7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0" y="1493701"/>
            <a:ext cx="9021712" cy="4586877"/>
            <a:chOff x="0" y="1493701"/>
            <a:chExt cx="9021712" cy="4586877"/>
          </a:xfrm>
        </p:grpSpPr>
        <p:grpSp>
          <p:nvGrpSpPr>
            <p:cNvPr id="7" name="群組 6"/>
            <p:cNvGrpSpPr/>
            <p:nvPr/>
          </p:nvGrpSpPr>
          <p:grpSpPr>
            <a:xfrm>
              <a:off x="122288" y="1493701"/>
              <a:ext cx="8899424" cy="4586877"/>
              <a:chOff x="122288" y="1707061"/>
              <a:chExt cx="8899424" cy="4586877"/>
            </a:xfrm>
          </p:grpSpPr>
          <p:grpSp>
            <p:nvGrpSpPr>
              <p:cNvPr id="5" name="群組 4"/>
              <p:cNvGrpSpPr/>
              <p:nvPr/>
            </p:nvGrpSpPr>
            <p:grpSpPr>
              <a:xfrm>
                <a:off x="122288" y="1707061"/>
                <a:ext cx="8899424" cy="4388757"/>
                <a:chOff x="122288" y="1707061"/>
                <a:chExt cx="8899424" cy="4388757"/>
              </a:xfrm>
            </p:grpSpPr>
            <p:pic>
              <p:nvPicPr>
                <p:cNvPr id="2" name="圖片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288" y="1707061"/>
                  <a:ext cx="8899424" cy="4388757"/>
                </a:xfrm>
                <a:prstGeom prst="rect">
                  <a:avLst/>
                </a:prstGeom>
              </p:spPr>
            </p:pic>
            <p:sp>
              <p:nvSpPr>
                <p:cNvPr id="3" name="矩形 2"/>
                <p:cNvSpPr/>
                <p:nvPr/>
              </p:nvSpPr>
              <p:spPr>
                <a:xfrm>
                  <a:off x="722102" y="1802772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4" name="圖片 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1752781"/>
                  <a:ext cx="571532" cy="500091"/>
                </a:xfrm>
                <a:prstGeom prst="rect">
                  <a:avLst/>
                </a:prstGeom>
              </p:spPr>
            </p:pic>
          </p:grpSp>
          <p:pic>
            <p:nvPicPr>
              <p:cNvPr id="6" name="圖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21623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12" name="群組 11"/>
            <p:cNvGrpSpPr/>
            <p:nvPr/>
          </p:nvGrpSpPr>
          <p:grpSpPr>
            <a:xfrm>
              <a:off x="0" y="2150525"/>
              <a:ext cx="8839200" cy="3416321"/>
              <a:chOff x="0" y="2363885"/>
              <a:chExt cx="8839200" cy="341632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矩形 7"/>
                  <p:cNvSpPr/>
                  <p:nvPr/>
                </p:nvSpPr>
                <p:spPr>
                  <a:xfrm>
                    <a:off x="304800" y="2363885"/>
                    <a:ext cx="8534400" cy="6463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274638" indent="-274638"/>
                    <a:r>
                      <a: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1.</a:t>
                    </a:r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 老師先請學生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完成 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(</a:t>
                    </a:r>
                    <a:r>
                      <a:rPr lang="en-US" altLang="zh-TW" dirty="0" err="1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i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)-(iii)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，然後再問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: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「有沒有同學可以出來黑板寫出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88</m:t>
                            </m:r>
                          </m:sup>
                        </m:sSup>
                      </m:oMath>
                    </a14:m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的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520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次展開式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?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」</a:t>
                    </a:r>
                    <a:endParaRPr lang="en-US" altLang="zh-TW" dirty="0"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p:txBody>
              </p:sp>
            </mc:Choice>
            <mc:Fallback xmlns="">
              <p:sp>
                <p:nvSpPr>
                  <p:cNvPr id="8" name="矩形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2363885"/>
                    <a:ext cx="8534400" cy="646331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571" t="-5660" r="-571" b="-14151"/>
                    </a:stretch>
                  </a:blipFill>
                </p:spPr>
                <p:txBody>
                  <a:bodyPr/>
                  <a:lstStyle/>
                  <a:p>
                    <a:r>
                      <a:rPr lang="zh-HK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" name="矩形 8"/>
              <p:cNvSpPr/>
              <p:nvPr/>
            </p:nvSpPr>
            <p:spPr>
              <a:xfrm>
                <a:off x="0" y="3010216"/>
                <a:ext cx="88392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17538" indent="-342900">
                  <a:buFont typeface="+mj-lt"/>
                  <a:buAutoNum type="arabicPeriod" startAt="2"/>
                </a:pP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如果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沒有的話，老師可以先問能力較弱的同學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「為甚麼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你不想寫出展開式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如果不想寫展開式，那麼你如何化簡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d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88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次的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520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你可以從題目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 err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i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)-(iii)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中看到當中的關係嗎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04800" y="393354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當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學生完成討論後，老師可以透過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Q3b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的句子結構「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因為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看見數式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1)_____(2)______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所以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__________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。」。這樣可以幫助學生鞏固所發現的定律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應用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04800" y="4856876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鼓勵學生創作口訣，幫助記得這個定律中各詞彙的關係及數學概念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建議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口訣為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一底自乘，指數相乘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專科詞彙與學科概念聯繫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4646210" y="418374"/>
            <a:ext cx="4344965" cy="689693"/>
            <a:chOff x="4646210" y="418374"/>
            <a:chExt cx="4344965" cy="689693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6210" y="418374"/>
              <a:ext cx="4344965" cy="689693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927458" y="599370"/>
              <a:ext cx="21323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學習指數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定律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zh-HK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7059773" y="563165"/>
                  <a:ext cx="17226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TW" sz="20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24" name="矩形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9773" y="563165"/>
                  <a:ext cx="1722651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375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1207545"/>
            <a:ext cx="7832712" cy="55651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10038" y="1283745"/>
            <a:ext cx="1923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HK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指數</a:t>
            </a:r>
            <a:r>
              <a:rPr lang="zh-TW" altLang="zh-HK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定律</a:t>
            </a:r>
            <a:r>
              <a:rPr lang="zh-TW" altLang="en-US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4424" y="204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化簡下列各數式。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441" y="2064039"/>
            <a:ext cx="675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Q.4a</a:t>
            </a:r>
            <a:endParaRPr lang="zh-HK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774363" y="5728733"/>
            <a:ext cx="6864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dirty="0" smtClean="0">
                <a:cs typeface="Times New Roman" panose="02020603050405020304" pitchFamily="18" charset="0"/>
              </a:rPr>
              <a:t>Q.4b</a:t>
            </a:r>
            <a:endParaRPr lang="zh-HK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1587466" y="5617697"/>
            <a:ext cx="6550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因為看見數式中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</a:t>
            </a:r>
            <a:r>
              <a:rPr lang="en-US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</a:t>
            </a:r>
            <a:r>
              <a:rPr lang="en-US" altLang="zh-HK" sz="20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HK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所以化簡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en-US" altLang="zh-TW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</a:t>
            </a:r>
            <a:r>
              <a:rPr lang="en-US" altLang="zh-TW" sz="20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</a:t>
            </a:r>
            <a:r>
              <a:rPr lang="zh-TW" altLang="zh-HK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HK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42693" y="5700577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多個底</a:t>
            </a:r>
            <a:endParaRPr lang="zh-HK" altLang="en-US" sz="2000" b="1" dirty="0"/>
          </a:p>
        </p:txBody>
      </p:sp>
      <p:sp>
        <p:nvSpPr>
          <p:cNvPr id="12" name="矩形 11"/>
          <p:cNvSpPr/>
          <p:nvPr/>
        </p:nvSpPr>
        <p:spPr>
          <a:xfrm>
            <a:off x="5886523" y="5700577"/>
            <a:ext cx="69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自乘</a:t>
            </a:r>
            <a:endParaRPr lang="zh-HK" altLang="en-US" sz="2000" b="1" dirty="0"/>
          </a:p>
        </p:txBody>
      </p:sp>
      <p:sp>
        <p:nvSpPr>
          <p:cNvPr id="13" name="矩形 12"/>
          <p:cNvSpPr/>
          <p:nvPr/>
        </p:nvSpPr>
        <p:spPr>
          <a:xfrm>
            <a:off x="3159661" y="6160663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個底及分開指數與指數相乘</a:t>
            </a:r>
            <a:endParaRPr lang="zh-HK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1806523" y="2786220"/>
                <a:ext cx="2949981" cy="1218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altLang="zh-TW" b="1" kern="100" dirty="0" smtClean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b="1" i="1" kern="10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sSup>
                          <m:sSupPr>
                            <m:ctrlPr>
                              <a:rPr lang="en-US" altLang="zh-TW" b="1" i="1" kern="10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1" i="1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altLang="zh-TW" b="1" i="1" kern="1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US" altLang="zh-TW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b="1" i="1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sSup>
                        <m:sSupPr>
                          <m:ctrlP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altLang="zh-TW" b="1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TW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TW" b="1" kern="100" dirty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</a:t>
                </a:r>
                <a:r>
                  <a:rPr lang="en-US" altLang="zh-TW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TW" b="1" i="1" kern="1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TW" b="1" i="1" kern="1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altLang="zh-TW" b="1" kern="100" dirty="0" smtClean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TW" b="1" kern="100" dirty="0" smtClean="0">
                    <a:latin typeface="新細明體" panose="02020500000000000000" pitchFamily="18" charset="-120"/>
                  </a:rPr>
                  <a:t>= </a:t>
                </a:r>
                <a:endParaRPr lang="en-US" altLang="zh-TW" b="1" kern="100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523" y="2786220"/>
                <a:ext cx="2949981" cy="1218988"/>
              </a:xfrm>
              <a:prstGeom prst="rect">
                <a:avLst/>
              </a:prstGeom>
              <a:blipFill rotWithShape="0">
                <a:blip r:embed="rId4"/>
                <a:stretch>
                  <a:fillRect l="-1653" b="-750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850306" y="2594767"/>
                <a:ext cx="2954049" cy="6324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b="1" i="1" kern="10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1" i="1" kern="10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1" i="1" kern="100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TW" b="1" i="1" kern="10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b="1" i="1" kern="100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</m:e>
                                    <m:sup>
                                      <m:r>
                                        <a:rPr lang="en-US" altLang="zh-TW" b="1" i="1" kern="100">
                                          <a:latin typeface="Cambria Math" panose="02040503050406030204" pitchFamily="18" charset="0"/>
                                        </a:rPr>
                                        <m:t>𝟑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altLang="zh-TW" b="1" kern="100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306" y="2594767"/>
                <a:ext cx="2954049" cy="63241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4977535" y="3140822"/>
                <a:ext cx="1136401" cy="8413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altLang="zh-TW" kern="100" dirty="0">
                    <a:solidFill>
                      <a:srgbClr val="FF0000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</a:t>
                </a:r>
                <a:r>
                  <a:rPr lang="en-US" altLang="zh-TW" kern="100" dirty="0" smtClean="0">
                    <a:solidFill>
                      <a:srgbClr val="FF0000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sSup>
                          <m:sSupPr>
                            <m:ctrlP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f>
                      <m:f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sSup>
                          <m:sSupPr>
                            <m:ctrlP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  <m:r>
                      <a:rPr lang="en-US" altLang="zh-TW" b="1" i="1" kern="1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kern="100" dirty="0">
                  <a:solidFill>
                    <a:srgbClr val="FF000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TW" kern="100" dirty="0">
                    <a:solidFill>
                      <a:srgbClr val="FF0000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altLang="zh-TW" b="1" i="1" kern="1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TW" b="1" i="1" kern="1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endParaRPr lang="zh-HK" altLang="en-US" b="1" dirty="0"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535" y="3140822"/>
                <a:ext cx="1136401" cy="841321"/>
              </a:xfrm>
              <a:prstGeom prst="rect">
                <a:avLst/>
              </a:prstGeom>
              <a:blipFill rotWithShape="0">
                <a:blip r:embed="rId6"/>
                <a:stretch>
                  <a:fillRect l="-4839" r="-1613" b="-4348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2016496" y="4250493"/>
                <a:ext cx="2949982" cy="466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 kern="10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b="1" i="1" kern="10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b="1" i="1" kern="10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1" i="1" kern="10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altLang="zh-TW" b="1" i="1" kern="10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TW" b="1" i="1" kern="10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1" i="1" kern="10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en-US" altLang="zh-TW" b="1" i="1" kern="10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TW" b="1" i="1" kern="10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altLang="zh-HK" b="1" kern="100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496" y="4250493"/>
                <a:ext cx="2949982" cy="466731"/>
              </a:xfrm>
              <a:prstGeom prst="rect">
                <a:avLst/>
              </a:prstGeom>
              <a:blipFill rotWithShape="0">
                <a:blip r:embed="rId7"/>
                <a:stretch>
                  <a:fillRect b="-259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2031737" y="4652534"/>
                <a:ext cx="231826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1" i="1" kern="1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zh-TW" altLang="en-US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 </a:t>
                </a:r>
                <a:r>
                  <a:rPr lang="en-US" altLang="zh-TW" b="1" kern="100" dirty="0" smtClean="0">
                    <a:solidFill>
                      <a:schemeClr val="tx1"/>
                    </a:solidFill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________________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b="1" i="1" kern="1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b="1" i="1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__________________</m:t>
                      </m:r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_</m:t>
                      </m:r>
                      <m:r>
                        <a:rPr lang="en-US" altLang="zh-TW" b="1" i="1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_</m:t>
                      </m:r>
                      <m:r>
                        <a:rPr lang="en-US" altLang="zh-TW" b="1" i="1" kern="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_</m:t>
                      </m:r>
                    </m:oMath>
                  </m:oMathPara>
                </a14:m>
                <a:endParaRPr lang="zh-HK" altLang="en-US" b="1" dirty="0">
                  <a:solidFill>
                    <a:schemeClr val="tx1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737" y="4652534"/>
                <a:ext cx="2318263" cy="646331"/>
              </a:xfrm>
              <a:prstGeom prst="rect">
                <a:avLst/>
              </a:prstGeom>
              <a:blipFill rotWithShape="0">
                <a:blip r:embed="rId8"/>
                <a:stretch>
                  <a:fillRect t="-377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4452850" y="4160626"/>
                <a:ext cx="2949982" cy="1263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zh-TW" altLang="en-US" sz="2000" b="1" kern="100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b="1" i="1" kern="10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b="1" i="1" kern="10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b="1" i="1" kern="10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b="1" i="1" kern="100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TW" b="1" i="1" kern="10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1" i="1" kern="10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altLang="zh-TW" b="1" i="1" kern="100">
                                        <a:latin typeface="Cambria Math" panose="02040503050406030204" pitchFamily="18" charset="0"/>
                                      </a:rPr>
                                      <m:t>𝟏𝟓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TW" b="1" i="1" kern="10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b="1" i="1" kern="10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en-US" altLang="zh-TW" b="1" i="1" kern="100">
                                        <a:latin typeface="Cambria Math" panose="02040503050406030204" pitchFamily="18" charset="0"/>
                                      </a:rPr>
                                      <m:t>𝟏𝟖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TW" b="1" i="1" kern="100">
                            <a:latin typeface="Cambria Math" panose="02040503050406030204" pitchFamily="18" charset="0"/>
                          </a:rPr>
                          <m:t>𝟓𝟐𝟎</m:t>
                        </m:r>
                      </m:sup>
                    </m:sSup>
                  </m:oMath>
                </a14:m>
                <a:endParaRPr lang="en-US" altLang="zh-HK" sz="2000" b="1" kern="100" dirty="0">
                  <a:solidFill>
                    <a:schemeClr val="tx1"/>
                  </a:solidFill>
                </a:endParaRPr>
              </a:p>
              <a:p>
                <a:pPr marL="441325" algn="just">
                  <a:spcAft>
                    <a:spcPts val="0"/>
                  </a:spcAft>
                </a:pPr>
                <a:endParaRPr lang="en-US" altLang="zh-TW" sz="2000" b="1" kern="100" dirty="0" smtClean="0"/>
              </a:p>
              <a:p>
                <a:pPr marL="441325"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altLang="zh-TW" sz="2000" b="1" i="1" kern="1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2000" b="1" kern="1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000" b="1" kern="100" dirty="0" smtClean="0">
                    <a:solidFill>
                      <a:schemeClr val="tx1"/>
                    </a:solidFill>
                  </a:rPr>
                  <a:t>_______________</a:t>
                </a:r>
                <a:endParaRPr lang="en-US" altLang="zh-TW" sz="2000" b="1" kern="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850" y="4160626"/>
                <a:ext cx="2949982" cy="1263551"/>
              </a:xfrm>
              <a:prstGeom prst="rect">
                <a:avLst/>
              </a:prstGeom>
              <a:blipFill rotWithShape="0">
                <a:blip r:embed="rId9"/>
                <a:stretch>
                  <a:fillRect b="-772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群組 2"/>
          <p:cNvGrpSpPr/>
          <p:nvPr/>
        </p:nvGrpSpPr>
        <p:grpSpPr>
          <a:xfrm>
            <a:off x="4646210" y="418374"/>
            <a:ext cx="4344965" cy="689693"/>
            <a:chOff x="4646210" y="418374"/>
            <a:chExt cx="4344965" cy="689693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6210" y="418374"/>
              <a:ext cx="4344965" cy="68969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6806814" y="577589"/>
                  <a:ext cx="21727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TW" sz="20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p>
                                </m:sSup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𝒎𝒏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24" name="矩形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14" y="577589"/>
                  <a:ext cx="2172774" cy="40011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矩形 26"/>
            <p:cNvSpPr/>
            <p:nvPr/>
          </p:nvSpPr>
          <p:spPr>
            <a:xfrm>
              <a:off x="4927458" y="599370"/>
              <a:ext cx="21323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學習指數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定律</a:t>
              </a:r>
              <a:r>
                <a: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zh-HK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8" name="文字方塊 27"/>
          <p:cNvSpPr txBox="1"/>
          <p:nvPr/>
        </p:nvSpPr>
        <p:spPr>
          <a:xfrm>
            <a:off x="1629060" y="279224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</a:t>
            </a:r>
            <a:r>
              <a:rPr lang="en-US" altLang="zh-TW" b="1" dirty="0" err="1" smtClean="0"/>
              <a:t>i</a:t>
            </a:r>
            <a:r>
              <a:rPr lang="en-US" altLang="zh-TW" b="1" dirty="0" smtClean="0"/>
              <a:t>)</a:t>
            </a:r>
            <a:endParaRPr lang="zh-HK" altLang="en-US" b="1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646210" y="2792243"/>
            <a:ext cx="40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(ii)</a:t>
            </a:r>
            <a:endParaRPr lang="zh-HK" altLang="en-US" b="1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629060" y="4239176"/>
            <a:ext cx="47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(iii)</a:t>
            </a:r>
            <a:endParaRPr lang="zh-HK" altLang="en-US" b="1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4646210" y="4239176"/>
            <a:ext cx="47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dirty="0" smtClean="0"/>
              <a:t>(iv)</a:t>
            </a:r>
            <a:endParaRPr lang="zh-HK" altLang="en-US" b="1" dirty="0"/>
          </a:p>
        </p:txBody>
      </p:sp>
    </p:spTree>
    <p:extLst>
      <p:ext uri="{BB962C8B-B14F-4D97-AF65-F5344CB8AC3E}">
        <p14:creationId xmlns:p14="http://schemas.microsoft.com/office/powerpoint/2010/main" val="327081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/>
          <p:cNvGrpSpPr/>
          <p:nvPr/>
        </p:nvGrpSpPr>
        <p:grpSpPr>
          <a:xfrm>
            <a:off x="0" y="1180476"/>
            <a:ext cx="9021712" cy="4900102"/>
            <a:chOff x="0" y="1180476"/>
            <a:chExt cx="9021712" cy="4900102"/>
          </a:xfrm>
        </p:grpSpPr>
        <p:grpSp>
          <p:nvGrpSpPr>
            <p:cNvPr id="25" name="群組 24"/>
            <p:cNvGrpSpPr/>
            <p:nvPr/>
          </p:nvGrpSpPr>
          <p:grpSpPr>
            <a:xfrm>
              <a:off x="122288" y="1180476"/>
              <a:ext cx="8899424" cy="4900102"/>
              <a:chOff x="122288" y="1180476"/>
              <a:chExt cx="8899424" cy="4900102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1180476"/>
                <a:ext cx="8899424" cy="4803251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/>
            </p:nvSpPr>
            <p:spPr>
              <a:xfrm>
                <a:off x="722102" y="1269372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4" name="圖片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1219381"/>
                <a:ext cx="571532" cy="500091"/>
              </a:xfrm>
              <a:prstGeom prst="rect">
                <a:avLst/>
              </a:prstGeom>
            </p:spPr>
          </p:pic>
          <p:pic>
            <p:nvPicPr>
              <p:cNvPr id="6" name="圖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00287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26" name="群組 25"/>
            <p:cNvGrpSpPr/>
            <p:nvPr/>
          </p:nvGrpSpPr>
          <p:grpSpPr>
            <a:xfrm>
              <a:off x="0" y="1803166"/>
              <a:ext cx="8839200" cy="3796913"/>
              <a:chOff x="0" y="1803166"/>
              <a:chExt cx="8839200" cy="379691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矩形 7"/>
                  <p:cNvSpPr/>
                  <p:nvPr/>
                </p:nvSpPr>
                <p:spPr>
                  <a:xfrm>
                    <a:off x="304800" y="1803166"/>
                    <a:ext cx="8534400" cy="8351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274638" indent="-274638"/>
                    <a:r>
                      <a: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1.</a:t>
                    </a:r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 老師先請學生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完成 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(</a:t>
                    </a:r>
                    <a:r>
                      <a:rPr lang="en-US" altLang="zh-TW" dirty="0" err="1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i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)-(iii)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，然後再問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: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「有沒有同學可以出來黑板寫出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TW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TW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sup>
                            </m:sSup>
                          </m:den>
                        </m:f>
                      </m:oMath>
                    </a14:m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的</a:t>
                    </a:r>
                    <a:r>
                      <a:rPr lang="en-US" altLang="zh-TW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520</a:t>
                    </a:r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次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展開式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?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」</a:t>
                    </a:r>
                    <a:endParaRPr lang="en-US" altLang="zh-TW" dirty="0">
                      <a:latin typeface="微軟正黑體" panose="020B0604030504040204" pitchFamily="34" charset="-120"/>
                      <a:ea typeface="微軟正黑體" panose="020B0604030504040204" pitchFamily="34" charset="-120"/>
                    </a:endParaRPr>
                  </a:p>
                </p:txBody>
              </p:sp>
            </mc:Choice>
            <mc:Fallback xmlns="">
              <p:sp>
                <p:nvSpPr>
                  <p:cNvPr id="8" name="矩形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1803166"/>
                    <a:ext cx="8534400" cy="8351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571" b="-10949"/>
                    </a:stretch>
                  </a:blipFill>
                </p:spPr>
                <p:txBody>
                  <a:bodyPr/>
                  <a:lstStyle/>
                  <a:p>
                    <a:r>
                      <a:rPr lang="zh-HK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矩形 8"/>
                  <p:cNvSpPr/>
                  <p:nvPr/>
                </p:nvSpPr>
                <p:spPr>
                  <a:xfrm>
                    <a:off x="0" y="2638331"/>
                    <a:ext cx="8839200" cy="111216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617538" indent="-342900">
                      <a:buFont typeface="+mj-lt"/>
                      <a:buAutoNum type="arabicPeriod" startAt="2"/>
                    </a:pPr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如果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沒有的話，老師可以先問能力較弱的同學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: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「</a:t>
                    </a:r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為甚麼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你不想寫出展開式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?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如果不想寫展開式，那麼你如何化簡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altLang="zh-TW" i="1" dirty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TW" i="1" dirty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TW" i="1" dirty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</m:sup>
                            </m:sSup>
                          </m:den>
                        </m:f>
                      </m:oMath>
                    </a14:m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的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520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次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?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 你可以從題目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(</a:t>
                    </a:r>
                    <a:r>
                      <a:rPr lang="en-US" altLang="zh-TW" dirty="0" err="1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i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)-(iii)</a:t>
                    </a:r>
                    <a:r>
                      <a: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中看到當中的關係嗎</a:t>
                    </a:r>
                    <a:r>
                      <a: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?</a:t>
                    </a:r>
                    <a:r>
                      <a:rPr lang="zh-TW" altLang="en-US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」</a:t>
                    </a:r>
                    <a:r>
                      <a:rPr lang="en-US" altLang="zh-TW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(</a:t>
                    </a:r>
                    <a:r>
                      <a:rPr lang="zh-TW" altLang="en-US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應用邏輯關係</a:t>
                    </a:r>
                    <a:r>
                      <a:rPr lang="en-US" altLang="zh-TW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/</a:t>
                    </a:r>
                    <a:r>
                      <a:rPr lang="zh-TW" altLang="en-US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專科語體</a:t>
                    </a:r>
                    <a:r>
                      <a:rPr lang="en-US" altLang="zh-TW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a:t>)</a:t>
                    </a:r>
                  </a:p>
                </p:txBody>
              </p:sp>
            </mc:Choice>
            <mc:Fallback xmlns="">
              <p:sp>
                <p:nvSpPr>
                  <p:cNvPr id="9" name="矩形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638331"/>
                    <a:ext cx="8839200" cy="1112164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t="-6044" b="-8242"/>
                    </a:stretch>
                  </a:blipFill>
                </p:spPr>
                <p:txBody>
                  <a:bodyPr/>
                  <a:lstStyle/>
                  <a:p>
                    <a:r>
                      <a:rPr lang="zh-HK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矩形 9"/>
              <p:cNvSpPr/>
              <p:nvPr/>
            </p:nvSpPr>
            <p:spPr>
              <a:xfrm>
                <a:off x="304800" y="3750495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當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學生完成討論後，老師可以透過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Q4b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的句子結構「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因為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看見數式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中的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1)_____(2)______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b="1" i="1" u="sng" dirty="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所以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__________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。」。這樣可以幫助學生鞏固所發現的定律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應用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04800" y="4676749"/>
                <a:ext cx="853440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鼓勵學生創作口訣，幫助記得這個定律中各詞彙的關係及數學概念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建議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口訣為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多底自乘，指數分完再相乘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/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專科詞彙與學科概念聯繫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4646210" y="418374"/>
            <a:ext cx="4344965" cy="689693"/>
            <a:chOff x="4646210" y="418374"/>
            <a:chExt cx="4344965" cy="689693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6210" y="418374"/>
              <a:ext cx="4344965" cy="68969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/>
                <p:cNvSpPr/>
                <p:nvPr/>
              </p:nvSpPr>
              <p:spPr>
                <a:xfrm>
                  <a:off x="6806814" y="577589"/>
                  <a:ext cx="21727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20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TW" sz="20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altLang="zh-TW" sz="2000" b="1" i="1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p>
                                </m:sSup>
                                <m:r>
                                  <a:rPr lang="en-US" altLang="zh-TW" sz="2000" b="1" i="1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𝒎𝒏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sz="20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en-US" altLang="zh-TW" sz="20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zh-HK" altLang="en-US" sz="2000" b="1" dirty="0"/>
                </a:p>
              </p:txBody>
            </p:sp>
          </mc:Choice>
          <mc:Fallback xmlns="">
            <p:sp>
              <p:nvSpPr>
                <p:cNvPr id="20" name="矩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14" y="577589"/>
                  <a:ext cx="2172774" cy="40011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矩形 20"/>
            <p:cNvSpPr/>
            <p:nvPr/>
          </p:nvSpPr>
          <p:spPr>
            <a:xfrm>
              <a:off x="4927458" y="599370"/>
              <a:ext cx="21323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學習指數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定律</a:t>
              </a:r>
              <a:r>
                <a:rPr lang="en-US" altLang="zh-TW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zh-HK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033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247594" y="1515549"/>
            <a:ext cx="7676896" cy="4282783"/>
            <a:chOff x="1264847" y="2274673"/>
            <a:chExt cx="7676896" cy="4282783"/>
          </a:xfrm>
        </p:grpSpPr>
        <p:sp>
          <p:nvSpPr>
            <p:cNvPr id="3" name="矩形 2"/>
            <p:cNvSpPr/>
            <p:nvPr/>
          </p:nvSpPr>
          <p:spPr>
            <a:xfrm>
              <a:off x="2319368" y="2274673"/>
              <a:ext cx="35702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第二部分</a:t>
              </a:r>
              <a:endParaRPr lang="zh-HK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64847" y="3429000"/>
              <a:ext cx="7676896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找出錯處</a:t>
              </a:r>
              <a:r>
                <a:rPr lang="zh-TW" altLang="en-US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en-US" altLang="zh-TW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加強</a:t>
              </a:r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對定律的運用</a:t>
              </a:r>
              <a:endParaRPr lang="zh-HK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159828" y="5298629"/>
              <a:ext cx="1438659" cy="1258827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47" y="2299454"/>
              <a:ext cx="1054521" cy="105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499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9" y="588781"/>
            <a:ext cx="6991534" cy="625397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7058961" y="3429000"/>
            <a:ext cx="2017609" cy="1181147"/>
            <a:chOff x="6762506" y="1819791"/>
            <a:chExt cx="2017609" cy="1181147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506" y="1819791"/>
              <a:ext cx="2017609" cy="1181147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820606" y="2210309"/>
              <a:ext cx="190140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有關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定律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67428" y="12217"/>
            <a:ext cx="9009143" cy="615645"/>
            <a:chOff x="67428" y="118897"/>
            <a:chExt cx="9009143" cy="615645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8" y="118897"/>
              <a:ext cx="9009143" cy="61564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36927" y="257442"/>
              <a:ext cx="866509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批改以下題目。如果是答案是錯的，嘗試列出正確的答案在右邊 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同時列出你用了那一個定律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93065" y="614146"/>
            <a:ext cx="1980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化簡下列各數式</a:t>
            </a:r>
            <a:endParaRPr lang="zh-HK" altLang="en-US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69946" y="61414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改正</a:t>
            </a:r>
            <a:endParaRPr lang="zh-HK" altLang="en-US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7081" y="1089654"/>
            <a:ext cx="1846018" cy="852573"/>
            <a:chOff x="107081" y="1377936"/>
            <a:chExt cx="1846018" cy="8525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/>
                <p:cNvSpPr/>
                <p:nvPr/>
              </p:nvSpPr>
              <p:spPr>
                <a:xfrm>
                  <a:off x="734484" y="1399512"/>
                  <a:ext cx="1218615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16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TW" altLang="en-US" sz="1600" i="1">
                            <a:latin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ctrlPr>
                              <a:rPr lang="en-US" altLang="zh-TW" sz="160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TW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TW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en-US" altLang="zh-TW" sz="1600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TW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TW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oMath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2×3</m:t>
                            </m:r>
                          </m:sup>
                        </m:sSup>
                      </m:oMath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14" name="矩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1399512"/>
                  <a:ext cx="1218615" cy="83099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矩形 14"/>
            <p:cNvSpPr/>
            <p:nvPr/>
          </p:nvSpPr>
          <p:spPr>
            <a:xfrm>
              <a:off x="107081" y="137793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例子：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3517475" y="1213043"/>
                <a:ext cx="3553866" cy="587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根據定律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(1</a:t>
                </a:r>
                <a:r>
                  <a:rPr lang="en-US" altLang="zh-TW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-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「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同底相乘，指數相加」</a:t>
                </a:r>
                <a:endPara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正確答案應該是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sz="1600" i="1">
                            <a:latin typeface="Cambria Math" panose="02040503050406030204" pitchFamily="18" charset="0"/>
                          </a:rPr>
                          <m:t>2+3</m:t>
                        </m:r>
                      </m:sup>
                    </m:sSup>
                    <m:r>
                      <a:rPr lang="en-US" altLang="zh-TW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TW" sz="16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475" y="1213043"/>
                <a:ext cx="3553866" cy="587597"/>
              </a:xfrm>
              <a:prstGeom prst="rect">
                <a:avLst/>
              </a:prstGeom>
              <a:blipFill rotWithShape="0">
                <a:blip r:embed="rId7"/>
                <a:stretch>
                  <a:fillRect l="-858" t="-4167" r="-4288" b="-1250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群組 29"/>
          <p:cNvGrpSpPr/>
          <p:nvPr/>
        </p:nvGrpSpPr>
        <p:grpSpPr>
          <a:xfrm>
            <a:off x="107081" y="1947697"/>
            <a:ext cx="2437999" cy="900350"/>
            <a:chOff x="107081" y="2161156"/>
            <a:chExt cx="2437999" cy="900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/>
                <p:cNvSpPr/>
                <p:nvPr/>
              </p:nvSpPr>
              <p:spPr>
                <a:xfrm>
                  <a:off x="734484" y="2230509"/>
                  <a:ext cx="1810596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HK" sz="1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/>
                </a:p>
                <a:p>
                  <a:r>
                    <a:rPr lang="en-US" altLang="zh-HK" sz="1600" dirty="0"/>
                    <a:t> </a:t>
                  </a:r>
                  <a14:m>
                    <m:oMath xmlns:m="http://schemas.openxmlformats.org/officeDocument/2006/math">
                      <m:r>
                        <a:rPr lang="en-US" altLang="zh-HK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HK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3×3×4</m:t>
                          </m:r>
                        </m:sup>
                      </m:sSup>
                    </m:oMath>
                  </a14:m>
                  <a:endParaRPr lang="en-US" altLang="zh-HK" sz="1600" dirty="0"/>
                </a:p>
                <a:p>
                  <a:r>
                    <a:rPr lang="en-US" altLang="zh-HK" sz="1600" dirty="0"/>
                    <a:t> </a:t>
                  </a:r>
                  <a14:m>
                    <m:oMath xmlns:m="http://schemas.openxmlformats.org/officeDocument/2006/math">
                      <m:r>
                        <a:rPr lang="en-US" altLang="zh-HK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HK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HK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17" name="矩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2230509"/>
                  <a:ext cx="1810596" cy="83099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矩形 17"/>
            <p:cNvSpPr/>
            <p:nvPr/>
          </p:nvSpPr>
          <p:spPr>
            <a:xfrm>
              <a:off x="107081" y="2161156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547370" y="1977238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0" name="矩形 19"/>
          <p:cNvSpPr/>
          <p:nvPr/>
        </p:nvSpPr>
        <p:spPr>
          <a:xfrm>
            <a:off x="3547370" y="2975115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1" name="矩形 20"/>
          <p:cNvSpPr/>
          <p:nvPr/>
        </p:nvSpPr>
        <p:spPr>
          <a:xfrm>
            <a:off x="3547370" y="3972992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2" name="矩形 21"/>
          <p:cNvSpPr/>
          <p:nvPr/>
        </p:nvSpPr>
        <p:spPr>
          <a:xfrm>
            <a:off x="3547370" y="4970869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grpSp>
        <p:nvGrpSpPr>
          <p:cNvPr id="31" name="群組 30"/>
          <p:cNvGrpSpPr/>
          <p:nvPr/>
        </p:nvGrpSpPr>
        <p:grpSpPr>
          <a:xfrm>
            <a:off x="107081" y="2908833"/>
            <a:ext cx="2437999" cy="903171"/>
            <a:chOff x="107081" y="3088735"/>
            <a:chExt cx="2437999" cy="9031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734484" y="3158088"/>
                  <a:ext cx="1810596" cy="8338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TW" altLang="en-US" sz="1600" dirty="0" smtClean="0"/>
                    <a:t> </a:t>
                  </a:r>
                  <a14:m>
                    <m:oMath xmlns:m="http://schemas.openxmlformats.org/officeDocument/2006/math">
                      <m:r>
                        <a:rPr lang="zh-TW" alt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16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160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TW" sz="1600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600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sz="16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∙2</m:t>
                      </m:r>
                      <m:sSup>
                        <m:sSupPr>
                          <m:ctrlPr>
                            <a:rPr lang="en-US" altLang="zh-TW" sz="1600" i="1" dirty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en-US" altLang="zh-HK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HK" sz="16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HK" sz="1600" i="1"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2+3 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>
                    <a:ea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=2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HK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24" name="矩形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3158088"/>
                  <a:ext cx="1810596" cy="83381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矩形 24"/>
            <p:cNvSpPr/>
            <p:nvPr/>
          </p:nvSpPr>
          <p:spPr>
            <a:xfrm>
              <a:off x="107081" y="3088735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07081" y="3886010"/>
            <a:ext cx="2437999" cy="900350"/>
            <a:chOff x="107081" y="4007738"/>
            <a:chExt cx="2437999" cy="900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矩形 25"/>
                <p:cNvSpPr/>
                <p:nvPr/>
              </p:nvSpPr>
              <p:spPr>
                <a:xfrm>
                  <a:off x="734484" y="4077091"/>
                  <a:ext cx="1810596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TW" altLang="en-US" sz="1600" dirty="0" smtClean="0"/>
                    <a:t> </a:t>
                  </a:r>
                  <a14:m>
                    <m:oMath xmlns:m="http://schemas.openxmlformats.org/officeDocument/2006/math">
                      <m:r>
                        <a:rPr lang="zh-TW" alt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16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16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HK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HK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HK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HK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altLang="zh-HK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−5</m:t>
                          </m:r>
                          <m:sSup>
                            <m:sSupPr>
                              <m:ctrlPr>
                                <a:rPr lang="en-US" altLang="zh-HK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HK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HK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=2×</m:t>
                        </m:r>
                        <m:d>
                          <m:d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2×4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=−10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26" name="矩形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4077091"/>
                  <a:ext cx="1810596" cy="83099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矩形 26"/>
            <p:cNvSpPr/>
            <p:nvPr/>
          </p:nvSpPr>
          <p:spPr>
            <a:xfrm>
              <a:off x="107081" y="4007738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107081" y="4838758"/>
            <a:ext cx="1846018" cy="2021041"/>
            <a:chOff x="107081" y="4914958"/>
            <a:chExt cx="1846018" cy="20210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/>
                <p:cNvSpPr/>
                <p:nvPr/>
              </p:nvSpPr>
              <p:spPr>
                <a:xfrm>
                  <a:off x="734484" y="4984311"/>
                  <a:ext cx="1218615" cy="195168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182563" algn="just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HK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d>
                            <m:d>
                              <m:d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HK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3+2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28" name="矩形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4984311"/>
                  <a:ext cx="1218615" cy="195168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313"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矩形 28"/>
            <p:cNvSpPr/>
            <p:nvPr/>
          </p:nvSpPr>
          <p:spPr>
            <a:xfrm>
              <a:off x="107081" y="4914958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群組 44"/>
          <p:cNvGrpSpPr/>
          <p:nvPr/>
        </p:nvGrpSpPr>
        <p:grpSpPr>
          <a:xfrm>
            <a:off x="122288" y="1493701"/>
            <a:ext cx="8899424" cy="3727779"/>
            <a:chOff x="122288" y="1493701"/>
            <a:chExt cx="8899424" cy="4586877"/>
          </a:xfrm>
        </p:grpSpPr>
        <p:grpSp>
          <p:nvGrpSpPr>
            <p:cNvPr id="29" name="群組 28"/>
            <p:cNvGrpSpPr/>
            <p:nvPr/>
          </p:nvGrpSpPr>
          <p:grpSpPr>
            <a:xfrm>
              <a:off x="122288" y="1493701"/>
              <a:ext cx="8899424" cy="4586877"/>
              <a:chOff x="122288" y="1707061"/>
              <a:chExt cx="8899424" cy="4586877"/>
            </a:xfrm>
          </p:grpSpPr>
          <p:grpSp>
            <p:nvGrpSpPr>
              <p:cNvPr id="35" name="群組 34"/>
              <p:cNvGrpSpPr/>
              <p:nvPr/>
            </p:nvGrpSpPr>
            <p:grpSpPr>
              <a:xfrm>
                <a:off x="122288" y="1707061"/>
                <a:ext cx="8899424" cy="4388757"/>
                <a:chOff x="122288" y="1707061"/>
                <a:chExt cx="8899424" cy="4388757"/>
              </a:xfrm>
            </p:grpSpPr>
            <p:pic>
              <p:nvPicPr>
                <p:cNvPr id="37" name="圖片 3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288" y="1707061"/>
                  <a:ext cx="8899424" cy="4388757"/>
                </a:xfrm>
                <a:prstGeom prst="rect">
                  <a:avLst/>
                </a:prstGeom>
              </p:spPr>
            </p:pic>
            <p:sp>
              <p:nvSpPr>
                <p:cNvPr id="38" name="矩形 37"/>
                <p:cNvSpPr/>
                <p:nvPr/>
              </p:nvSpPr>
              <p:spPr>
                <a:xfrm>
                  <a:off x="722102" y="1802772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39" name="圖片 3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1752781"/>
                  <a:ext cx="571532" cy="500091"/>
                </a:xfrm>
                <a:prstGeom prst="rect">
                  <a:avLst/>
                </a:prstGeom>
              </p:spPr>
            </p:pic>
          </p:grpSp>
          <p:pic>
            <p:nvPicPr>
              <p:cNvPr id="36" name="圖片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21623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44" name="群組 43"/>
            <p:cNvGrpSpPr/>
            <p:nvPr/>
          </p:nvGrpSpPr>
          <p:grpSpPr>
            <a:xfrm>
              <a:off x="341934" y="2225007"/>
              <a:ext cx="8512506" cy="2491451"/>
              <a:chOff x="341934" y="2225007"/>
              <a:chExt cx="8512506" cy="2491451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341934" y="2225007"/>
                <a:ext cx="8512506" cy="11361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3050" indent="-273050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 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先問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「你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認為這條題目的答案是對還是錯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如果是錯的話，你覺得它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做 錯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了哪一個部分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辨識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關鍵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資料 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應用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934" y="3266530"/>
                <a:ext cx="8512506" cy="795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請你用口頭解釋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為甚麼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這一個部分是錯。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應用邏輯關係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/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專科語體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341934" y="4008572"/>
                <a:ext cx="851250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2000" b="1" i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*老師可以自由增加題目的數量，使學生可以在題目中找錯處</a:t>
                </a:r>
                <a:r>
                  <a:rPr lang="zh-TW" altLang="en-US" sz="2000" b="1" i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en-US" altLang="zh-TW" sz="2000" b="1" i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sz="2000" b="1" i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zh-TW" altLang="en-US" sz="2000" b="1" i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加強</a:t>
                </a:r>
                <a:r>
                  <a:rPr lang="zh-TW" altLang="en-US" sz="2000" b="1" i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他們運用定律及辨別簡化數式的關鍵資料</a:t>
                </a:r>
                <a:endParaRPr lang="en-US" altLang="zh-TW" sz="2000" b="1" i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08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9" y="566901"/>
            <a:ext cx="6991534" cy="6253979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7058961" y="3429000"/>
            <a:ext cx="2017609" cy="1181147"/>
            <a:chOff x="6762506" y="1819791"/>
            <a:chExt cx="2017609" cy="1181147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506" y="1819791"/>
              <a:ext cx="2017609" cy="1181147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820606" y="2210309"/>
              <a:ext cx="190140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有關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定律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67428" y="12217"/>
            <a:ext cx="9009143" cy="615645"/>
            <a:chOff x="67428" y="118897"/>
            <a:chExt cx="9009143" cy="615645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8" y="118897"/>
              <a:ext cx="9009143" cy="61564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36927" y="257442"/>
              <a:ext cx="866509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批改以下題目。如果是答案是錯的，嘗試列出正確的答案在右邊 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同時列出你用了那一個定律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107081" y="998214"/>
            <a:ext cx="1846018" cy="660790"/>
            <a:chOff x="107081" y="1377936"/>
            <a:chExt cx="1846018" cy="6607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/>
                <p:cNvSpPr/>
                <p:nvPr/>
              </p:nvSpPr>
              <p:spPr>
                <a:xfrm>
                  <a:off x="734484" y="1399512"/>
                  <a:ext cx="1218615" cy="63921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16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TW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16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altLang="zh-TW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TW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altLang="zh-TW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20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23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14" name="矩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1399512"/>
                  <a:ext cx="1218615" cy="63921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矩形 14"/>
            <p:cNvSpPr/>
            <p:nvPr/>
          </p:nvSpPr>
          <p:spPr>
            <a:xfrm>
              <a:off x="107081" y="137793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例子：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3517475" y="1045403"/>
                <a:ext cx="355386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根據定律</a:t>
                </a:r>
                <a:r>
                  <a:rPr lang="en-US" altLang="zh-TW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(3)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-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「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一底自乘，指數相乘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正確答案應該是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TW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HK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HK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475" y="1045403"/>
                <a:ext cx="3553866" cy="584775"/>
              </a:xfrm>
              <a:prstGeom prst="rect">
                <a:avLst/>
              </a:prstGeom>
              <a:blipFill rotWithShape="0">
                <a:blip r:embed="rId7"/>
                <a:stretch>
                  <a:fillRect l="-858" t="-4167" r="-4288" b="-11458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群組 36"/>
          <p:cNvGrpSpPr/>
          <p:nvPr/>
        </p:nvGrpSpPr>
        <p:grpSpPr>
          <a:xfrm>
            <a:off x="107080" y="1598712"/>
            <a:ext cx="2438000" cy="839390"/>
            <a:chOff x="107080" y="1659672"/>
            <a:chExt cx="2438000" cy="8393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/>
                <p:cNvSpPr/>
                <p:nvPr/>
              </p:nvSpPr>
              <p:spPr>
                <a:xfrm>
                  <a:off x="734484" y="1668065"/>
                  <a:ext cx="1810596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indent="274638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US" altLang="zh-HK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/>
                </a:p>
                <a:p>
                  <a:r>
                    <a:rPr lang="en-US" altLang="zh-HK" sz="1600" dirty="0"/>
                    <a:t> </a:t>
                  </a:r>
                  <a14:m>
                    <m:oMath xmlns:m="http://schemas.openxmlformats.org/officeDocument/2006/math">
                      <m:r>
                        <a:rPr lang="en-US" altLang="zh-HK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K" sz="1600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altLang="zh-HK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2×3</m:t>
                          </m:r>
                        </m:sup>
                      </m:sSup>
                    </m:oMath>
                  </a14:m>
                  <a:endParaRPr lang="en-US" altLang="zh-HK" sz="1600" dirty="0"/>
                </a:p>
                <a:p>
                  <a:r>
                    <a:rPr lang="en-US" altLang="zh-HK" sz="1600" dirty="0"/>
                    <a:t> </a:t>
                  </a:r>
                  <a14:m>
                    <m:oMath xmlns:m="http://schemas.openxmlformats.org/officeDocument/2006/math">
                      <m:r>
                        <a:rPr lang="en-US" altLang="zh-HK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HK" sz="1600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altLang="zh-HK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HK" sz="16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17" name="矩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1668065"/>
                  <a:ext cx="1810596" cy="83099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矩形 17"/>
            <p:cNvSpPr/>
            <p:nvPr/>
          </p:nvSpPr>
          <p:spPr>
            <a:xfrm>
              <a:off x="107080" y="1659672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547370" y="1614660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0" name="矩形 19"/>
          <p:cNvSpPr/>
          <p:nvPr/>
        </p:nvSpPr>
        <p:spPr>
          <a:xfrm>
            <a:off x="3547370" y="2405048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1" name="矩形 20"/>
          <p:cNvSpPr/>
          <p:nvPr/>
        </p:nvSpPr>
        <p:spPr>
          <a:xfrm>
            <a:off x="3547370" y="3195436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2" name="矩形 21"/>
          <p:cNvSpPr/>
          <p:nvPr/>
        </p:nvSpPr>
        <p:spPr>
          <a:xfrm>
            <a:off x="3547370" y="4879000"/>
            <a:ext cx="199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根據定律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grpSp>
        <p:nvGrpSpPr>
          <p:cNvPr id="35" name="群組 34"/>
          <p:cNvGrpSpPr/>
          <p:nvPr/>
        </p:nvGrpSpPr>
        <p:grpSpPr>
          <a:xfrm>
            <a:off x="107080" y="2376968"/>
            <a:ext cx="2438000" cy="839390"/>
            <a:chOff x="107080" y="2437928"/>
            <a:chExt cx="2438000" cy="8393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734484" y="2446321"/>
                  <a:ext cx="1810596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indent="182563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sz="1600" i="1" dirty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1600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TW" sz="1600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p>
                                  <m:sSupPr>
                                    <m:ctrlPr>
                                      <a:rPr lang="en-US" altLang="zh-TW" sz="160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1600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altLang="zh-TW" sz="1600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altLang="zh-TW" sz="160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1600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altLang="zh-TW" sz="1600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TW" sz="1600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altLang="zh-TW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=3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2×4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3×4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=3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24" name="矩形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2446321"/>
                  <a:ext cx="1810596" cy="83099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矩形 24"/>
            <p:cNvSpPr/>
            <p:nvPr/>
          </p:nvSpPr>
          <p:spPr>
            <a:xfrm>
              <a:off x="107080" y="2437928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07080" y="3156025"/>
            <a:ext cx="2438000" cy="1721875"/>
            <a:chOff x="107080" y="3216985"/>
            <a:chExt cx="2438000" cy="17218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矩形 25"/>
                <p:cNvSpPr/>
                <p:nvPr/>
              </p:nvSpPr>
              <p:spPr>
                <a:xfrm>
                  <a:off x="734484" y="3240446"/>
                  <a:ext cx="1810596" cy="169841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indent="182563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14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HK" sz="16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HK" sz="16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HK" sz="16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en-US" altLang="zh-HK" sz="16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altLang="zh-HK" sz="16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HK" sz="16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en-US" altLang="zh-HK" sz="16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14</m:t>
                            </m:r>
                          </m:sup>
                        </m:sSup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14−2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sup>
                        </m:sSup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sup>
                        </m:sSup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26" name="矩形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3240446"/>
                  <a:ext cx="1810596" cy="169841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矩形 26"/>
            <p:cNvSpPr/>
            <p:nvPr/>
          </p:nvSpPr>
          <p:spPr>
            <a:xfrm>
              <a:off x="107080" y="3216985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07080" y="4793038"/>
            <a:ext cx="1846019" cy="2075113"/>
            <a:chOff x="107080" y="4853998"/>
            <a:chExt cx="1846019" cy="20751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/>
                <p:cNvSpPr/>
                <p:nvPr/>
              </p:nvSpPr>
              <p:spPr>
                <a:xfrm>
                  <a:off x="734484" y="4862391"/>
                  <a:ext cx="1218615" cy="20667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HK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altLang="zh-HK" sz="16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HK" sz="16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en-US" altLang="zh-HK" sz="16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altLang="zh-HK" sz="16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2×4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16</m:t>
                            </m:r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8−3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HK" sz="16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HK" sz="16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HK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HK" sz="1600" i="1">
                                <a:latin typeface="Cambria Math" panose="02040503050406030204" pitchFamily="18" charset="0"/>
                              </a:rPr>
                              <m:t>16</m:t>
                            </m:r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HK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HK" sz="1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zh-HK" altLang="en-US" sz="1600" dirty="0"/>
                </a:p>
              </p:txBody>
            </p:sp>
          </mc:Choice>
          <mc:Fallback xmlns="">
            <p:sp>
              <p:nvSpPr>
                <p:cNvPr id="28" name="矩形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484" y="4862391"/>
                  <a:ext cx="1218615" cy="206672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矩形 28"/>
            <p:cNvSpPr/>
            <p:nvPr/>
          </p:nvSpPr>
          <p:spPr>
            <a:xfrm>
              <a:off x="107080" y="4853998"/>
              <a:ext cx="404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r>
                <a:rPr lang="en-US" altLang="zh-TW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793065" y="614146"/>
            <a:ext cx="1980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化簡下列各數式</a:t>
            </a:r>
            <a:endParaRPr lang="zh-HK" altLang="en-US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969946" y="61414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改正</a:t>
            </a:r>
            <a:endParaRPr lang="zh-HK" altLang="en-US" sz="2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597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122288" y="1493701"/>
            <a:ext cx="8899424" cy="3257761"/>
            <a:chOff x="122288" y="1707061"/>
            <a:chExt cx="8899424" cy="4586877"/>
          </a:xfrm>
        </p:grpSpPr>
        <p:grpSp>
          <p:nvGrpSpPr>
            <p:cNvPr id="9" name="群組 8"/>
            <p:cNvGrpSpPr/>
            <p:nvPr/>
          </p:nvGrpSpPr>
          <p:grpSpPr>
            <a:xfrm>
              <a:off x="122288" y="1707061"/>
              <a:ext cx="8899424" cy="4388757"/>
              <a:chOff x="122288" y="1707061"/>
              <a:chExt cx="8899424" cy="4388757"/>
            </a:xfrm>
          </p:grpSpPr>
          <p:pic>
            <p:nvPicPr>
              <p:cNvPr id="11" name="圖片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1707061"/>
                <a:ext cx="8899424" cy="4388757"/>
              </a:xfrm>
              <a:prstGeom prst="rect">
                <a:avLst/>
              </a:prstGeom>
            </p:spPr>
          </p:pic>
          <p:sp>
            <p:nvSpPr>
              <p:cNvPr id="12" name="矩形 11"/>
              <p:cNvSpPr/>
              <p:nvPr/>
            </p:nvSpPr>
            <p:spPr>
              <a:xfrm>
                <a:off x="722102" y="1802772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3" name="圖片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1752781"/>
                <a:ext cx="571532" cy="500091"/>
              </a:xfrm>
              <a:prstGeom prst="rect">
                <a:avLst/>
              </a:prstGeom>
            </p:spPr>
          </p:pic>
        </p:grp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047" y="5216231"/>
              <a:ext cx="1231665" cy="1077707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341934" y="2088037"/>
            <a:ext cx="85125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先問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「你認為這條題目的答案是對還是錯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如果是錯的話，你覺得它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  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了哪一個部分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和 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1934" y="2934488"/>
            <a:ext cx="8512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請你用口頭解釋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為甚麼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這一個部分是錯。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1934" y="3537549"/>
            <a:ext cx="8512505" cy="575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*老師可以自由增加題目的數量，使學生可以在題目中找錯處</a:t>
            </a:r>
            <a:r>
              <a:rPr lang="zh-TW" altLang="en-US" sz="20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0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加強</a:t>
            </a:r>
            <a:r>
              <a:rPr lang="zh-TW" altLang="en-US" sz="20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他們運用定律及辨別簡化數式的關鍵資料</a:t>
            </a:r>
            <a:endParaRPr lang="en-US" altLang="zh-TW" sz="20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801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69008" y="2607027"/>
            <a:ext cx="6347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提升學生對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次方的敏銳度</a:t>
            </a:r>
            <a:endParaRPr lang="en-US" altLang="zh-TW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7" y="274638"/>
            <a:ext cx="396177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針對學習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群組 20"/>
          <p:cNvGrpSpPr/>
          <p:nvPr/>
        </p:nvGrpSpPr>
        <p:grpSpPr>
          <a:xfrm>
            <a:off x="655644" y="257409"/>
            <a:ext cx="7832712" cy="3291568"/>
            <a:chOff x="655644" y="257409"/>
            <a:chExt cx="7832712" cy="3291568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644" y="257409"/>
              <a:ext cx="7832712" cy="3291568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722102" y="350582"/>
              <a:ext cx="323037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>
                  <a:solidFill>
                    <a:schemeClr val="accent5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你看見多少個數字</a:t>
              </a:r>
              <a:r>
                <a:rPr lang="en-US" altLang="zh-TW" sz="2800" b="1" dirty="0">
                  <a:solidFill>
                    <a:schemeClr val="accent5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endParaRPr lang="zh-HK" altLang="en-US" sz="28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22288" y="3121901"/>
            <a:ext cx="8899424" cy="3815780"/>
            <a:chOff x="122288" y="3121901"/>
            <a:chExt cx="8899424" cy="3815780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88" y="3121901"/>
              <a:ext cx="8899424" cy="3815780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722102" y="3228945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3178954"/>
              <a:ext cx="571532" cy="500091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288145" y="3737576"/>
            <a:ext cx="85677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老師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在黑板寫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en-US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」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，然後問學生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「你看見甚麼字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如所有人都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r>
              <a:rPr lang="zh-TW" altLang="en-US" sz="1600" dirty="0">
                <a:latin typeface="新細明體" panose="02020500000000000000" pitchFamily="18" charset="-120"/>
              </a:rPr>
              <a:t>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600" dirty="0" smtClean="0">
                <a:latin typeface="新細明體" panose="02020500000000000000" pitchFamily="18" charset="-120"/>
              </a:rPr>
              <a:t>」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其實這裡有兩個數字。你知道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是哪兩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個嗎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」如沒有學生可以成功作答，老師便可以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給予提示：「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一個數字是顯而易見的，另一個是隱形的。」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8146" y="4568573"/>
            <a:ext cx="85677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老師在</a:t>
            </a:r>
            <a:r>
              <a:rPr lang="zh-TW" altLang="en-US" sz="1600" dirty="0" smtClean="0">
                <a:latin typeface="新細明體" panose="02020500000000000000" pitchFamily="18" charset="-120"/>
              </a:rPr>
              <a:t>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600" dirty="0">
                <a:latin typeface="新細明體" panose="02020500000000000000" pitchFamily="18" charset="-120"/>
              </a:rPr>
              <a:t>」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下面加上分數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線及「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」，再問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學生：「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現在，你覺得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這個</a:t>
            </a:r>
            <a:r>
              <a:rPr lang="en-US" altLang="zh-TW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『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 </a:t>
            </a:r>
            <a:r>
              <a:rPr lang="en-US" altLang="zh-TW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』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</a:t>
            </a:r>
            <a:r>
              <a:rPr lang="en-US" altLang="zh-TW" sz="1600" dirty="0" smtClean="0">
                <a:latin typeface="新細明體" panose="02020500000000000000" pitchFamily="18" charset="-120"/>
              </a:rPr>
              <a:t>『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</a:t>
            </a:r>
            <a:r>
              <a:rPr lang="en-US" altLang="zh-TW" sz="1600" dirty="0" smtClean="0">
                <a:latin typeface="新細明體" panose="02020500000000000000" pitchFamily="18" charset="-120"/>
              </a:rPr>
              <a:t>』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1600" dirty="0" smtClean="0">
                <a:latin typeface="新細明體" panose="02020500000000000000" pitchFamily="18" charset="-120"/>
              </a:rPr>
              <a:t>『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存在</a:t>
            </a:r>
            <a:r>
              <a:rPr lang="en-US" altLang="zh-TW" sz="1600" dirty="0" smtClean="0">
                <a:latin typeface="新細明體" panose="02020500000000000000" pitchFamily="18" charset="-120"/>
              </a:rPr>
              <a:t>』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」老師強調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這個</a:t>
            </a:r>
            <a:r>
              <a:rPr lang="zh-TW" altLang="en-US" sz="1600" dirty="0" smtClean="0">
                <a:latin typeface="新細明體" panose="02020500000000000000" pitchFamily="18" charset="-120"/>
              </a:rPr>
              <a:t>「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 smtClean="0">
                <a:latin typeface="新細明體" panose="02020500000000000000" pitchFamily="18" charset="-120"/>
              </a:rPr>
              <a:t>」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省略不寫的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638" indent="-274638"/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(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 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 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8145" y="5399570"/>
            <a:ext cx="85677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「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現在，還有另外一個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隱形</a:t>
            </a:r>
            <a:r>
              <a:rPr lang="en-US" altLang="zh-TW" sz="1600" dirty="0">
                <a:latin typeface="新細明體" panose="02020500000000000000" pitchFamily="18" charset="-120"/>
              </a:rPr>
              <a:t>『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 </a:t>
            </a:r>
            <a:r>
              <a:rPr lang="en-US" altLang="zh-TW" sz="1600" dirty="0">
                <a:latin typeface="新細明體" panose="02020500000000000000" pitchFamily="18" charset="-120"/>
              </a:rPr>
              <a:t>』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你可以把它找出來嗎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」能力中等或較強的同學應該能發現「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次方」。老師可以帶出這個「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次方」是存在及正確的，但是平日都會省略不寫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638"/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8144" y="6230567"/>
            <a:ext cx="8733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老師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小結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「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我們會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省略</a:t>
            </a:r>
            <a:r>
              <a:rPr lang="en-US" altLang="zh-TW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『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正確</a:t>
            </a:r>
            <a:r>
              <a:rPr lang="en-US" altLang="zh-TW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』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『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存在</a:t>
            </a:r>
            <a:r>
              <a:rPr lang="en-US" altLang="zh-TW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』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，但在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化簡指數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時我們不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可以忽略了它們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1600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666396" y="1473546"/>
            <a:ext cx="8082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HK" sz="9600" dirty="0"/>
              <a:t>5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4336643" y="1687995"/>
                <a:ext cx="543739" cy="1140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HK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altLang="zh-HK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643" y="1687995"/>
                <a:ext cx="543739" cy="114076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6742394" y="1657137"/>
                <a:ext cx="748602" cy="1199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36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HK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HK" sz="3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altLang="zh-HK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num>
                        <m:den>
                          <m:r>
                            <a:rPr lang="en-US" altLang="zh-HK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394" y="1657137"/>
                <a:ext cx="748602" cy="119923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圖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15" y="1989090"/>
            <a:ext cx="493735" cy="548595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875" y="1967878"/>
            <a:ext cx="493735" cy="54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1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257409"/>
            <a:ext cx="7832712" cy="3291568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884807" y="350582"/>
            <a:ext cx="2904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你看見多少</a:t>
            </a:r>
            <a:r>
              <a:rPr lang="zh-TW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 </a:t>
            </a:r>
            <a:r>
              <a:rPr lang="en-US" altLang="zh-TW" sz="28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en-US" sz="2800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122288" y="4059865"/>
            <a:ext cx="8899424" cy="2712496"/>
            <a:chOff x="122288" y="4059865"/>
            <a:chExt cx="8899424" cy="2712496"/>
          </a:xfrm>
        </p:grpSpPr>
        <p:grpSp>
          <p:nvGrpSpPr>
            <p:cNvPr id="9" name="群組 8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6" name="圖片 1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10" name="矩形 9"/>
            <p:cNvSpPr/>
            <p:nvPr/>
          </p:nvSpPr>
          <p:spPr>
            <a:xfrm>
              <a:off x="304800" y="4783025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最後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，在黑板上寫上一個代數。老師問學生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「這個代數有多少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</a:t>
              </a:r>
              <a:r>
                <a:rPr lang="en-US" altLang="zh-TW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正確</a:t>
              </a:r>
              <a:r>
                <a:rPr lang="en-US" altLang="zh-TW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存在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可以省略不寫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en-US" altLang="zh-TW" dirty="0">
                  <a:latin typeface="新細明體" panose="02020500000000000000" pitchFamily="18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隱形</a:t>
              </a:r>
              <a:r>
                <a:rPr lang="en-US" altLang="zh-TW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en-US" altLang="zh-TW">
                  <a:latin typeface="新細明體" panose="02020500000000000000" pitchFamily="18" charset="-120"/>
                </a:rPr>
                <a:t> 』</a:t>
              </a:r>
              <a:r>
                <a:rPr lang="en-US" altLang="zh-TW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04800" y="5552629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6.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如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學生找不到「系數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」的話，可以提問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「這裡有多少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indent="274638"/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聯繫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1" name="文字方塊 20"/>
          <p:cNvSpPr txBox="1"/>
          <p:nvPr/>
        </p:nvSpPr>
        <p:spPr>
          <a:xfrm>
            <a:off x="2671651" y="1457729"/>
            <a:ext cx="7745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HK" sz="9600" dirty="0" smtClean="0"/>
              <a:t>a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>
              <a:xfrm>
                <a:off x="5462229" y="1642941"/>
                <a:ext cx="1351396" cy="1199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sz="36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HK" sz="36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HK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HK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altLang="zh-HK" sz="3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altLang="zh-HK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num>
                        <m:den>
                          <m:r>
                            <a:rPr lang="en-US" altLang="zh-HK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229" y="1642941"/>
                <a:ext cx="1351396" cy="119923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圖片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645" y="1968261"/>
            <a:ext cx="493735" cy="54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3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693</TotalTime>
  <Words>3141</Words>
  <Application>Microsoft Office PowerPoint</Application>
  <PresentationFormat>如螢幕大小 (4:3)</PresentationFormat>
  <Paragraphs>339</Paragraphs>
  <Slides>24</Slides>
  <Notes>21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針對學習難點2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Karina</cp:lastModifiedBy>
  <cp:revision>68</cp:revision>
  <cp:lastPrinted>2016-01-19T03:57:52Z</cp:lastPrinted>
  <dcterms:created xsi:type="dcterms:W3CDTF">2015-07-23T06:33:09Z</dcterms:created>
  <dcterms:modified xsi:type="dcterms:W3CDTF">2016-03-13T02:57:04Z</dcterms:modified>
</cp:coreProperties>
</file>