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82" r:id="rId3"/>
    <p:sldId id="280" r:id="rId4"/>
    <p:sldId id="291" r:id="rId5"/>
    <p:sldId id="292" r:id="rId6"/>
    <p:sldId id="293" r:id="rId7"/>
    <p:sldId id="283" r:id="rId8"/>
    <p:sldId id="284" r:id="rId9"/>
    <p:sldId id="285" r:id="rId10"/>
    <p:sldId id="287" r:id="rId11"/>
    <p:sldId id="288" r:id="rId12"/>
    <p:sldId id="289" r:id="rId13"/>
    <p:sldId id="290" r:id="rId14"/>
  </p:sldIdLst>
  <p:sldSz cx="9144000" cy="6858000" type="screen4x3"/>
  <p:notesSz cx="6797675" cy="9874250"/>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AB1C6"/>
    <a:srgbClr val="5ACAE7"/>
    <a:srgbClr val="F26E75"/>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74" autoAdjust="0"/>
    <p:restoredTop sz="94660"/>
  </p:normalViewPr>
  <p:slideViewPr>
    <p:cSldViewPr snapToGrid="0" showGuides="1">
      <p:cViewPr varScale="1">
        <p:scale>
          <a:sx n="78" d="100"/>
          <a:sy n="78" d="100"/>
        </p:scale>
        <p:origin x="878" y="43"/>
      </p:cViewPr>
      <p:guideLst>
        <p:guide orient="horz" pos="2160"/>
        <p:guide pos="2880"/>
      </p:guideLst>
    </p:cSldViewPr>
  </p:slideViewPr>
  <p:notesTextViewPr>
    <p:cViewPr>
      <p:scale>
        <a:sx n="1" d="1"/>
        <a:sy n="1" d="1"/>
      </p:scale>
      <p:origin x="0" y="0"/>
    </p:cViewPr>
  </p:notesTextViewPr>
  <p:sorterViewPr>
    <p:cViewPr>
      <p:scale>
        <a:sx n="100" d="100"/>
        <a:sy n="100" d="100"/>
      </p:scale>
      <p:origin x="0" y="-10470"/>
    </p:cViewPr>
  </p:sorterViewPr>
  <p:notesViewPr>
    <p:cSldViewPr snapToGrid="0" showGuides="1">
      <p:cViewPr varScale="1">
        <p:scale>
          <a:sx n="82" d="100"/>
          <a:sy n="82" d="100"/>
        </p:scale>
        <p:origin x="606" y="60"/>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5427"/>
          </a:xfrm>
          <a:prstGeom prst="rect">
            <a:avLst/>
          </a:prstGeom>
        </p:spPr>
        <p:txBody>
          <a:bodyPr vert="horz" lIns="91440" tIns="45720" rIns="91440" bIns="45720" rtlCol="0"/>
          <a:lstStyle>
            <a:lvl1pPr algn="l">
              <a:defRPr sz="1200"/>
            </a:lvl1pPr>
          </a:lstStyle>
          <a:p>
            <a:endParaRPr lang="zh-HK" altLang="en-US"/>
          </a:p>
        </p:txBody>
      </p:sp>
      <p:sp>
        <p:nvSpPr>
          <p:cNvPr id="3" name="日期版面配置區 2"/>
          <p:cNvSpPr>
            <a:spLocks noGrp="1"/>
          </p:cNvSpPr>
          <p:nvPr>
            <p:ph type="dt" idx="1"/>
          </p:nvPr>
        </p:nvSpPr>
        <p:spPr>
          <a:xfrm>
            <a:off x="3850443" y="0"/>
            <a:ext cx="2945659" cy="495427"/>
          </a:xfrm>
          <a:prstGeom prst="rect">
            <a:avLst/>
          </a:prstGeom>
        </p:spPr>
        <p:txBody>
          <a:bodyPr vert="horz" lIns="91440" tIns="45720" rIns="91440" bIns="45720" rtlCol="0"/>
          <a:lstStyle>
            <a:lvl1pPr algn="r">
              <a:defRPr sz="1200"/>
            </a:lvl1pPr>
          </a:lstStyle>
          <a:p>
            <a:fld id="{32E52FB1-BF4D-4FC0-B56B-CACBCA9A1A7E}" type="datetimeFigureOut">
              <a:rPr lang="zh-HK" altLang="en-US" smtClean="0"/>
              <a:t>15/3/2016</a:t>
            </a:fld>
            <a:endParaRPr lang="zh-HK" altLang="en-US"/>
          </a:p>
        </p:txBody>
      </p:sp>
      <p:sp>
        <p:nvSpPr>
          <p:cNvPr id="4" name="投影片圖像版面配置區 3"/>
          <p:cNvSpPr>
            <a:spLocks noGrp="1" noRot="1" noChangeAspect="1"/>
          </p:cNvSpPr>
          <p:nvPr>
            <p:ph type="sldImg" idx="2"/>
          </p:nvPr>
        </p:nvSpPr>
        <p:spPr>
          <a:xfrm>
            <a:off x="1177925" y="1235075"/>
            <a:ext cx="4441825" cy="3330575"/>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HK" altLang="en-US"/>
          </a:p>
        </p:txBody>
      </p:sp>
      <p:sp>
        <p:nvSpPr>
          <p:cNvPr id="6" name="頁尾版面配置區 5"/>
          <p:cNvSpPr>
            <a:spLocks noGrp="1"/>
          </p:cNvSpPr>
          <p:nvPr>
            <p:ph type="ftr" sz="quarter" idx="4"/>
          </p:nvPr>
        </p:nvSpPr>
        <p:spPr>
          <a:xfrm>
            <a:off x="0" y="9378824"/>
            <a:ext cx="2945659" cy="495426"/>
          </a:xfrm>
          <a:prstGeom prst="rect">
            <a:avLst/>
          </a:prstGeom>
        </p:spPr>
        <p:txBody>
          <a:bodyPr vert="horz" lIns="91440" tIns="45720" rIns="91440" bIns="45720" rtlCol="0" anchor="b"/>
          <a:lstStyle>
            <a:lvl1pPr algn="l">
              <a:defRPr sz="1200"/>
            </a:lvl1pPr>
          </a:lstStyle>
          <a:p>
            <a:endParaRPr lang="zh-HK" altLang="en-US"/>
          </a:p>
        </p:txBody>
      </p:sp>
      <p:sp>
        <p:nvSpPr>
          <p:cNvPr id="7" name="投影片編號版面配置區 6"/>
          <p:cNvSpPr>
            <a:spLocks noGrp="1"/>
          </p:cNvSpPr>
          <p:nvPr>
            <p:ph type="sldNum" sz="quarter" idx="5"/>
          </p:nvPr>
        </p:nvSpPr>
        <p:spPr>
          <a:xfrm>
            <a:off x="3850443" y="9378824"/>
            <a:ext cx="2945659" cy="495426"/>
          </a:xfrm>
          <a:prstGeom prst="rect">
            <a:avLst/>
          </a:prstGeom>
        </p:spPr>
        <p:txBody>
          <a:bodyPr vert="horz" lIns="91440" tIns="45720" rIns="91440" bIns="45720" rtlCol="0" anchor="b"/>
          <a:lstStyle>
            <a:lvl1pPr algn="r">
              <a:defRPr sz="1200"/>
            </a:lvl1pPr>
          </a:lstStyle>
          <a:p>
            <a:fld id="{7760D9A0-DD94-44C7-A6E3-D3A04C4CF448}" type="slidenum">
              <a:rPr lang="zh-HK" altLang="en-US" smtClean="0"/>
              <a:t>‹#›</a:t>
            </a:fld>
            <a:endParaRPr lang="zh-HK" altLang="en-US"/>
          </a:p>
        </p:txBody>
      </p:sp>
    </p:spTree>
    <p:extLst>
      <p:ext uri="{BB962C8B-B14F-4D97-AF65-F5344CB8AC3E}">
        <p14:creationId xmlns:p14="http://schemas.microsoft.com/office/powerpoint/2010/main" val="1826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7760D9A0-DD94-44C7-A6E3-D3A04C4CF448}" type="slidenum">
              <a:rPr lang="zh-HK" altLang="en-US" smtClean="0"/>
              <a:t>1</a:t>
            </a:fld>
            <a:endParaRPr lang="zh-HK" altLang="en-US"/>
          </a:p>
        </p:txBody>
      </p:sp>
    </p:spTree>
    <p:extLst>
      <p:ext uri="{BB962C8B-B14F-4D97-AF65-F5344CB8AC3E}">
        <p14:creationId xmlns:p14="http://schemas.microsoft.com/office/powerpoint/2010/main" val="4194174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7760D9A0-DD94-44C7-A6E3-D3A04C4CF448}" type="slidenum">
              <a:rPr lang="zh-HK" altLang="en-US" smtClean="0"/>
              <a:t>2</a:t>
            </a:fld>
            <a:endParaRPr lang="zh-HK" altLang="en-US"/>
          </a:p>
        </p:txBody>
      </p:sp>
    </p:spTree>
    <p:extLst>
      <p:ext uri="{BB962C8B-B14F-4D97-AF65-F5344CB8AC3E}">
        <p14:creationId xmlns:p14="http://schemas.microsoft.com/office/powerpoint/2010/main" val="1918483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7760D9A0-DD94-44C7-A6E3-D3A04C4CF448}" type="slidenum">
              <a:rPr lang="zh-HK" altLang="en-US" smtClean="0"/>
              <a:t>3</a:t>
            </a:fld>
            <a:endParaRPr lang="zh-HK" altLang="en-US"/>
          </a:p>
        </p:txBody>
      </p:sp>
    </p:spTree>
    <p:extLst>
      <p:ext uri="{BB962C8B-B14F-4D97-AF65-F5344CB8AC3E}">
        <p14:creationId xmlns:p14="http://schemas.microsoft.com/office/powerpoint/2010/main" val="3971626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7760D9A0-DD94-44C7-A6E3-D3A04C4CF448}" type="slidenum">
              <a:rPr lang="zh-HK" altLang="en-US" smtClean="0"/>
              <a:t>7</a:t>
            </a:fld>
            <a:endParaRPr lang="zh-HK" altLang="en-US"/>
          </a:p>
        </p:txBody>
      </p:sp>
    </p:spTree>
    <p:extLst>
      <p:ext uri="{BB962C8B-B14F-4D97-AF65-F5344CB8AC3E}">
        <p14:creationId xmlns:p14="http://schemas.microsoft.com/office/powerpoint/2010/main" val="2621755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latin typeface="+mn-ea"/>
            </a:endParaRPr>
          </a:p>
        </p:txBody>
      </p:sp>
      <p:sp>
        <p:nvSpPr>
          <p:cNvPr id="4" name="投影片編號版面配置區 3"/>
          <p:cNvSpPr>
            <a:spLocks noGrp="1"/>
          </p:cNvSpPr>
          <p:nvPr>
            <p:ph type="sldNum" sz="quarter" idx="10"/>
          </p:nvPr>
        </p:nvSpPr>
        <p:spPr/>
        <p:txBody>
          <a:bodyPr/>
          <a:lstStyle/>
          <a:p>
            <a:fld id="{7760D9A0-DD94-44C7-A6E3-D3A04C4CF448}" type="slidenum">
              <a:rPr lang="zh-HK" altLang="en-US" smtClean="0"/>
              <a:t>8</a:t>
            </a:fld>
            <a:endParaRPr lang="zh-HK" altLang="en-US"/>
          </a:p>
        </p:txBody>
      </p:sp>
    </p:spTree>
    <p:extLst>
      <p:ext uri="{BB962C8B-B14F-4D97-AF65-F5344CB8AC3E}">
        <p14:creationId xmlns:p14="http://schemas.microsoft.com/office/powerpoint/2010/main" val="504852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fld id="{7760D9A0-DD94-44C7-A6E3-D3A04C4CF448}" type="slidenum">
              <a:rPr lang="zh-HK" altLang="en-US" smtClean="0"/>
              <a:t>9</a:t>
            </a:fld>
            <a:endParaRPr lang="zh-HK" altLang="en-US"/>
          </a:p>
        </p:txBody>
      </p:sp>
    </p:spTree>
    <p:extLst>
      <p:ext uri="{BB962C8B-B14F-4D97-AF65-F5344CB8AC3E}">
        <p14:creationId xmlns:p14="http://schemas.microsoft.com/office/powerpoint/2010/main" val="4134426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7760D9A0-DD94-44C7-A6E3-D3A04C4CF448}" type="slidenum">
              <a:rPr lang="zh-HK" altLang="en-US" smtClean="0"/>
              <a:t>10</a:t>
            </a:fld>
            <a:endParaRPr lang="zh-HK" altLang="en-US"/>
          </a:p>
        </p:txBody>
      </p:sp>
    </p:spTree>
    <p:extLst>
      <p:ext uri="{BB962C8B-B14F-4D97-AF65-F5344CB8AC3E}">
        <p14:creationId xmlns:p14="http://schemas.microsoft.com/office/powerpoint/2010/main" val="1343350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7760D9A0-DD94-44C7-A6E3-D3A04C4CF448}" type="slidenum">
              <a:rPr lang="zh-HK" altLang="en-US" smtClean="0"/>
              <a:t>11</a:t>
            </a:fld>
            <a:endParaRPr lang="zh-HK" altLang="en-US"/>
          </a:p>
        </p:txBody>
      </p:sp>
    </p:spTree>
    <p:extLst>
      <p:ext uri="{BB962C8B-B14F-4D97-AF65-F5344CB8AC3E}">
        <p14:creationId xmlns:p14="http://schemas.microsoft.com/office/powerpoint/2010/main" val="2378081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fld id="{7760D9A0-DD94-44C7-A6E3-D3A04C4CF448}" type="slidenum">
              <a:rPr lang="zh-HK" altLang="en-US" smtClean="0"/>
              <a:t>12</a:t>
            </a:fld>
            <a:endParaRPr lang="zh-HK" altLang="en-US"/>
          </a:p>
        </p:txBody>
      </p:sp>
    </p:spTree>
    <p:extLst>
      <p:ext uri="{BB962C8B-B14F-4D97-AF65-F5344CB8AC3E}">
        <p14:creationId xmlns:p14="http://schemas.microsoft.com/office/powerpoint/2010/main" val="153407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a:p>
        </p:txBody>
      </p:sp>
      <p:sp>
        <p:nvSpPr>
          <p:cNvPr id="4" name="投影片編號版面配置區 3"/>
          <p:cNvSpPr>
            <a:spLocks noGrp="1"/>
          </p:cNvSpPr>
          <p:nvPr>
            <p:ph type="sldNum" sz="quarter" idx="10"/>
          </p:nvPr>
        </p:nvSpPr>
        <p:spPr/>
        <p:txBody>
          <a:bodyPr/>
          <a:lstStyle/>
          <a:p>
            <a:fld id="{7760D9A0-DD94-44C7-A6E3-D3A04C4CF448}" type="slidenum">
              <a:rPr lang="zh-HK" altLang="en-US" smtClean="0"/>
              <a:t>13</a:t>
            </a:fld>
            <a:endParaRPr lang="zh-HK" altLang="en-US"/>
          </a:p>
        </p:txBody>
      </p:sp>
    </p:spTree>
    <p:extLst>
      <p:ext uri="{BB962C8B-B14F-4D97-AF65-F5344CB8AC3E}">
        <p14:creationId xmlns:p14="http://schemas.microsoft.com/office/powerpoint/2010/main" val="8660893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099CCDE1-BABF-4061-B021-7E9648CE471D}" type="datetimeFigureOut">
              <a:rPr lang="zh-HK" altLang="en-US" smtClean="0"/>
              <a:t>15/3/2016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2524755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099CCDE1-BABF-4061-B021-7E9648CE471D}" type="datetimeFigureOut">
              <a:rPr lang="zh-HK" altLang="en-US" smtClean="0"/>
              <a:t>15/3/2016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363955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099CCDE1-BABF-4061-B021-7E9648CE471D}" type="datetimeFigureOut">
              <a:rPr lang="zh-HK" altLang="en-US" smtClean="0"/>
              <a:t>15/3/2016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2782997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099CCDE1-BABF-4061-B021-7E9648CE471D}" type="datetimeFigureOut">
              <a:rPr lang="zh-HK" altLang="en-US" smtClean="0"/>
              <a:t>15/3/2016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421268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099CCDE1-BABF-4061-B021-7E9648CE471D}" type="datetimeFigureOut">
              <a:rPr lang="zh-HK" altLang="en-US" smtClean="0"/>
              <a:t>15/3/2016</a:t>
            </a:fld>
            <a:endParaRPr lang="zh-HK" altLang="en-US"/>
          </a:p>
        </p:txBody>
      </p:sp>
      <p:sp>
        <p:nvSpPr>
          <p:cNvPr id="8" name="Footer Placeholder 7"/>
          <p:cNvSpPr>
            <a:spLocks noGrp="1"/>
          </p:cNvSpPr>
          <p:nvPr>
            <p:ph type="ftr" sz="quarter" idx="11"/>
          </p:nvPr>
        </p:nvSpPr>
        <p:spPr/>
        <p:txBody>
          <a:bodyPr/>
          <a:lstStyle/>
          <a:p>
            <a:endParaRPr lang="zh-HK" altLang="en-US"/>
          </a:p>
        </p:txBody>
      </p:sp>
      <p:sp>
        <p:nvSpPr>
          <p:cNvPr id="9" name="Slide Number Placeholder 8"/>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4237098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099CCDE1-BABF-4061-B021-7E9648CE471D}" type="datetimeFigureOut">
              <a:rPr lang="zh-HK" altLang="en-US" smtClean="0"/>
              <a:t>15/3/2016</a:t>
            </a:fld>
            <a:endParaRPr lang="zh-HK" altLang="en-US"/>
          </a:p>
        </p:txBody>
      </p:sp>
      <p:sp>
        <p:nvSpPr>
          <p:cNvPr id="4" name="Footer Placeholder 3"/>
          <p:cNvSpPr>
            <a:spLocks noGrp="1"/>
          </p:cNvSpPr>
          <p:nvPr>
            <p:ph type="ftr" sz="quarter" idx="11"/>
          </p:nvPr>
        </p:nvSpPr>
        <p:spPr/>
        <p:txBody>
          <a:bodyPr/>
          <a:lstStyle/>
          <a:p>
            <a:endParaRPr lang="zh-HK" altLang="en-US"/>
          </a:p>
        </p:txBody>
      </p:sp>
      <p:sp>
        <p:nvSpPr>
          <p:cNvPr id="5" name="Slide Number Placeholder 4"/>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3481236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9CCDE1-BABF-4061-B021-7E9648CE471D}" type="datetimeFigureOut">
              <a:rPr lang="zh-HK" altLang="en-US" smtClean="0"/>
              <a:t>15/3/2016</a:t>
            </a:fld>
            <a:endParaRPr lang="zh-HK" altLang="en-US"/>
          </a:p>
        </p:txBody>
      </p:sp>
      <p:sp>
        <p:nvSpPr>
          <p:cNvPr id="3" name="Footer Placeholder 2"/>
          <p:cNvSpPr>
            <a:spLocks noGrp="1"/>
          </p:cNvSpPr>
          <p:nvPr>
            <p:ph type="ftr" sz="quarter" idx="11"/>
          </p:nvPr>
        </p:nvSpPr>
        <p:spPr/>
        <p:txBody>
          <a:bodyPr/>
          <a:lstStyle/>
          <a:p>
            <a:endParaRPr lang="zh-HK" altLang="en-US"/>
          </a:p>
        </p:txBody>
      </p:sp>
      <p:sp>
        <p:nvSpPr>
          <p:cNvPr id="4" name="Slide Number Placeholder 3"/>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269533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099CCDE1-BABF-4061-B021-7E9648CE471D}" type="datetimeFigureOut">
              <a:rPr lang="zh-HK" altLang="en-US" smtClean="0"/>
              <a:t>15/3/2016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200629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099CCDE1-BABF-4061-B021-7E9648CE471D}" type="datetimeFigureOut">
              <a:rPr lang="zh-HK" altLang="en-US" smtClean="0"/>
              <a:t>15/3/2016</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2291888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099CCDE1-BABF-4061-B021-7E9648CE471D}" type="datetimeFigureOut">
              <a:rPr lang="zh-HK" altLang="en-US" smtClean="0"/>
              <a:t>15/3/2016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1214114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099CCDE1-BABF-4061-B021-7E9648CE471D}" type="datetimeFigureOut">
              <a:rPr lang="zh-HK" altLang="en-US" smtClean="0"/>
              <a:t>15/3/2016</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1709281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9CCDE1-BABF-4061-B021-7E9648CE471D}" type="datetimeFigureOut">
              <a:rPr lang="zh-HK" altLang="en-US" smtClean="0"/>
              <a:t>15/3/2016</a:t>
            </a:fld>
            <a:endParaRPr lang="zh-HK"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4C0EEB-2591-4164-B41C-66AB75EF86FF}" type="slidenum">
              <a:rPr lang="zh-HK" altLang="en-US" smtClean="0"/>
              <a:t>‹#›</a:t>
            </a:fld>
            <a:endParaRPr lang="zh-HK" altLang="en-US"/>
          </a:p>
        </p:txBody>
      </p:sp>
    </p:spTree>
    <p:extLst>
      <p:ext uri="{BB962C8B-B14F-4D97-AF65-F5344CB8AC3E}">
        <p14:creationId xmlns:p14="http://schemas.microsoft.com/office/powerpoint/2010/main" val="35798430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0.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998882" y="2660185"/>
            <a:ext cx="2646878" cy="1569660"/>
          </a:xfrm>
          <a:prstGeom prst="rect">
            <a:avLst/>
          </a:prstGeom>
        </p:spPr>
        <p:txBody>
          <a:bodyPr wrap="none">
            <a:spAutoFit/>
          </a:bodyPr>
          <a:lstStyle/>
          <a:p>
            <a:pPr algn="ctr"/>
            <a:r>
              <a:rPr lang="zh-HK" altLang="en-US" sz="4800" b="1" dirty="0" smtClean="0">
                <a:latin typeface="微軟正黑體" panose="020B0604030504040204" pitchFamily="34" charset="-120"/>
                <a:ea typeface="微軟正黑體" panose="020B0604030504040204" pitchFamily="34" charset="-120"/>
              </a:rPr>
              <a:t>集中趨勢</a:t>
            </a:r>
            <a:endParaRPr lang="en-US" altLang="zh-HK" sz="4800" b="1" dirty="0" smtClean="0">
              <a:latin typeface="微軟正黑體" panose="020B0604030504040204" pitchFamily="34" charset="-120"/>
              <a:ea typeface="微軟正黑體" panose="020B0604030504040204" pitchFamily="34" charset="-120"/>
            </a:endParaRPr>
          </a:p>
          <a:p>
            <a:pPr algn="ctr"/>
            <a:r>
              <a:rPr lang="zh-TW" altLang="en-US" sz="4800" b="1" dirty="0" smtClean="0">
                <a:latin typeface="微軟正黑體" panose="020B0604030504040204" pitchFamily="34" charset="-120"/>
                <a:ea typeface="微軟正黑體" panose="020B0604030504040204" pitchFamily="34" charset="-120"/>
              </a:rPr>
              <a:t>的量度</a:t>
            </a:r>
            <a:endParaRPr lang="zh-HK" altLang="en-US" sz="48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968962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1969008" y="883397"/>
            <a:ext cx="3176016" cy="1143000"/>
          </a:xfrm>
        </p:spPr>
        <p:txBody>
          <a:bodyPr/>
          <a:lstStyle/>
          <a:p>
            <a:pPr eaLnBrk="1" hangingPunct="1"/>
            <a:r>
              <a:rPr lang="zh-HK" altLang="en-US" sz="4800" b="1" dirty="0" smtClean="0">
                <a:latin typeface="微軟正黑體" panose="020B0604030504040204" pitchFamily="34" charset="-120"/>
                <a:ea typeface="微軟正黑體" panose="020B0604030504040204" pitchFamily="34" charset="-120"/>
              </a:rPr>
              <a:t>學習難點</a:t>
            </a:r>
            <a:r>
              <a:rPr lang="en-US" altLang="zh-HK" sz="4800" b="1" dirty="0">
                <a:latin typeface="微軟正黑體" panose="020B0604030504040204" pitchFamily="34" charset="-120"/>
                <a:ea typeface="微軟正黑體" panose="020B0604030504040204" pitchFamily="34" charset="-120"/>
              </a:rPr>
              <a:t>1</a:t>
            </a:r>
            <a:endParaRPr lang="zh-HK" altLang="zh-HK" sz="4800" b="1" dirty="0" smtClean="0">
              <a:latin typeface="微軟正黑體" panose="020B0604030504040204" pitchFamily="34" charset="-120"/>
              <a:ea typeface="微軟正黑體" panose="020B0604030504040204" pitchFamily="34" charset="-120"/>
            </a:endParaRP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3104" y="964534"/>
            <a:ext cx="755904" cy="755904"/>
          </a:xfrm>
          <a:prstGeom prst="rect">
            <a:avLst/>
          </a:prstGeom>
        </p:spPr>
      </p:pic>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230728">
            <a:off x="7209255" y="5248405"/>
            <a:ext cx="1738237" cy="1448531"/>
          </a:xfrm>
          <a:prstGeom prst="rect">
            <a:avLst/>
          </a:prstGeom>
        </p:spPr>
      </p:pic>
      <p:sp>
        <p:nvSpPr>
          <p:cNvPr id="8" name="矩形 7"/>
          <p:cNvSpPr/>
          <p:nvPr/>
        </p:nvSpPr>
        <p:spPr>
          <a:xfrm>
            <a:off x="1969008" y="2370445"/>
            <a:ext cx="6626352" cy="2123658"/>
          </a:xfrm>
          <a:prstGeom prst="rect">
            <a:avLst/>
          </a:prstGeom>
        </p:spPr>
        <p:txBody>
          <a:bodyPr wrap="square">
            <a:spAutoFit/>
          </a:bodyPr>
          <a:lstStyle/>
          <a:p>
            <a:r>
              <a:rPr lang="zh-TW" altLang="zh-HK" sz="4400" b="1" dirty="0">
                <a:latin typeface="微軟正黑體" panose="020B0604030504040204" pitchFamily="34" charset="-120"/>
                <a:ea typeface="微軟正黑體" panose="020B0604030504040204" pitchFamily="34" charset="-120"/>
              </a:rPr>
              <a:t>學生對統計學基本概念的理解</a:t>
            </a:r>
            <a:r>
              <a:rPr lang="zh-TW" altLang="en-US" sz="4400" b="1" dirty="0">
                <a:latin typeface="微軟正黑體" panose="020B0604030504040204" pitchFamily="34" charset="-120"/>
                <a:ea typeface="微軟正黑體" panose="020B0604030504040204" pitchFamily="34" charset="-120"/>
              </a:rPr>
              <a:t>有混淆</a:t>
            </a:r>
            <a:r>
              <a:rPr lang="zh-TW" altLang="zh-HK" sz="4400" b="1" dirty="0">
                <a:latin typeface="微軟正黑體" panose="020B0604030504040204" pitchFamily="34" charset="-120"/>
                <a:ea typeface="微軟正黑體" panose="020B0604030504040204" pitchFamily="34" charset="-120"/>
              </a:rPr>
              <a:t>，例如</a:t>
            </a:r>
            <a:r>
              <a:rPr lang="zh-TW" altLang="en-US" sz="4400" b="1" dirty="0">
                <a:latin typeface="微軟正黑體" panose="020B0604030504040204" pitchFamily="34" charset="-120"/>
                <a:ea typeface="微軟正黑體" panose="020B0604030504040204" pitchFamily="34" charset="-120"/>
              </a:rPr>
              <a:t>：</a:t>
            </a:r>
            <a:r>
              <a:rPr lang="zh-TW" altLang="zh-HK" sz="4400" b="1" dirty="0">
                <a:latin typeface="微軟正黑體" panose="020B0604030504040204" pitchFamily="34" charset="-120"/>
                <a:ea typeface="微軟正黑體" panose="020B0604030504040204" pitchFamily="34" charset="-120"/>
              </a:rPr>
              <a:t>平均數、中位數、</a:t>
            </a:r>
            <a:r>
              <a:rPr lang="zh-TW" altLang="en-US" sz="4400" b="1" dirty="0">
                <a:latin typeface="微軟正黑體" panose="020B0604030504040204" pitchFamily="34" charset="-120"/>
                <a:ea typeface="微軟正黑體" panose="020B0604030504040204" pitchFamily="34" charset="-120"/>
              </a:rPr>
              <a:t>眾</a:t>
            </a:r>
            <a:r>
              <a:rPr lang="zh-TW" altLang="en-US" sz="4400" b="1" dirty="0" smtClean="0">
                <a:latin typeface="微軟正黑體" panose="020B0604030504040204" pitchFamily="34" charset="-120"/>
                <a:ea typeface="微軟正黑體" panose="020B0604030504040204" pitchFamily="34" charset="-120"/>
              </a:rPr>
              <a:t>數等</a:t>
            </a:r>
            <a:endParaRPr lang="zh-HK" altLang="en-US" sz="44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585562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圖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6514" y="3745839"/>
            <a:ext cx="7369455" cy="2870979"/>
          </a:xfrm>
          <a:prstGeom prst="rect">
            <a:avLst/>
          </a:prstGeom>
        </p:spPr>
      </p:pic>
      <p:sp>
        <p:nvSpPr>
          <p:cNvPr id="3" name="Rectangle 2"/>
          <p:cNvSpPr>
            <a:spLocks noGrp="1" noChangeArrowheads="1"/>
          </p:cNvSpPr>
          <p:nvPr>
            <p:ph type="title"/>
          </p:nvPr>
        </p:nvSpPr>
        <p:spPr>
          <a:xfrm>
            <a:off x="1969008" y="274638"/>
            <a:ext cx="3176016" cy="1143000"/>
          </a:xfrm>
        </p:spPr>
        <p:txBody>
          <a:bodyPr/>
          <a:lstStyle/>
          <a:p>
            <a:pPr eaLnBrk="1" hangingPunct="1"/>
            <a:r>
              <a:rPr lang="zh-HK" altLang="en-US" sz="4800" b="1" dirty="0" smtClean="0">
                <a:latin typeface="微軟正黑體" panose="020B0604030504040204" pitchFamily="34" charset="-120"/>
                <a:ea typeface="微軟正黑體" panose="020B0604030504040204" pitchFamily="34" charset="-120"/>
              </a:rPr>
              <a:t>學習難點</a:t>
            </a:r>
            <a:r>
              <a:rPr lang="en-US" altLang="zh-HK" sz="4800" b="1" dirty="0">
                <a:latin typeface="微軟正黑體" panose="020B0604030504040204" pitchFamily="34" charset="-120"/>
                <a:ea typeface="微軟正黑體" panose="020B0604030504040204" pitchFamily="34" charset="-120"/>
              </a:rPr>
              <a:t>2</a:t>
            </a:r>
            <a:endParaRPr lang="zh-HK" altLang="zh-HK" sz="4800" b="1" dirty="0" smtClean="0">
              <a:latin typeface="微軟正黑體" panose="020B0604030504040204" pitchFamily="34" charset="-120"/>
              <a:ea typeface="微軟正黑體" panose="020B0604030504040204" pitchFamily="34" charset="-120"/>
            </a:endParaRPr>
          </a:p>
        </p:txBody>
      </p:sp>
      <p:sp>
        <p:nvSpPr>
          <p:cNvPr id="4" name="Rectangle 3"/>
          <p:cNvSpPr txBox="1">
            <a:spLocks noChangeArrowheads="1"/>
          </p:cNvSpPr>
          <p:nvPr/>
        </p:nvSpPr>
        <p:spPr bwMode="auto">
          <a:xfrm>
            <a:off x="1213104" y="3306509"/>
            <a:ext cx="1194816" cy="614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b="1" dirty="0" smtClean="0">
                <a:latin typeface="微軟正黑體" panose="020B0604030504040204" pitchFamily="34" charset="-120"/>
                <a:ea typeface="微軟正黑體" panose="020B0604030504040204" pitchFamily="34" charset="-120"/>
              </a:rPr>
              <a:t>例子：</a:t>
            </a:r>
            <a:endParaRPr lang="en-US" altLang="zh-TW" b="1" dirty="0">
              <a:latin typeface="微軟正黑體" panose="020B0604030504040204" pitchFamily="34" charset="-120"/>
              <a:ea typeface="微軟正黑體" panose="020B0604030504040204" pitchFamily="34" charset="-120"/>
            </a:endParaRPr>
          </a:p>
        </p:txBody>
      </p:sp>
      <p:sp>
        <p:nvSpPr>
          <p:cNvPr id="5" name="矩形 4"/>
          <p:cNvSpPr/>
          <p:nvPr/>
        </p:nvSpPr>
        <p:spPr>
          <a:xfrm>
            <a:off x="1969008" y="1386317"/>
            <a:ext cx="6367271" cy="1754326"/>
          </a:xfrm>
          <a:prstGeom prst="rect">
            <a:avLst/>
          </a:prstGeom>
        </p:spPr>
        <p:txBody>
          <a:bodyPr wrap="square">
            <a:spAutoFit/>
          </a:bodyPr>
          <a:lstStyle/>
          <a:p>
            <a:r>
              <a:rPr lang="zh-TW" altLang="zh-HK" sz="3600" b="1" dirty="0">
                <a:latin typeface="微軟正黑體" panose="020B0604030504040204" pitchFamily="34" charset="-120"/>
                <a:ea typeface="微軟正黑體" panose="020B0604030504040204" pitchFamily="34" charset="-120"/>
              </a:rPr>
              <a:t>學生處理數據和閱讀統計圖的能力</a:t>
            </a:r>
            <a:r>
              <a:rPr lang="zh-TW" altLang="en-US" sz="3600" b="1" dirty="0">
                <a:latin typeface="微軟正黑體" panose="020B0604030504040204" pitchFamily="34" charset="-120"/>
                <a:ea typeface="微軟正黑體" panose="020B0604030504040204" pitchFamily="34" charset="-120"/>
              </a:rPr>
              <a:t>較弱，未能有效在圖表中提取正確的資料</a:t>
            </a:r>
            <a:endParaRPr lang="zh-HK" altLang="en-US" sz="3600" b="1" dirty="0">
              <a:latin typeface="微軟正黑體" panose="020B0604030504040204" pitchFamily="34" charset="-120"/>
              <a:ea typeface="微軟正黑體" panose="020B0604030504040204" pitchFamily="34" charset="-120"/>
            </a:endParaRPr>
          </a:p>
        </p:txBody>
      </p:sp>
      <p:pic>
        <p:nvPicPr>
          <p:cNvPr id="6" name="圖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3104" y="355775"/>
            <a:ext cx="755904" cy="755904"/>
          </a:xfrm>
          <a:prstGeom prst="rect">
            <a:avLst/>
          </a:prstGeom>
        </p:spPr>
      </p:pic>
      <p:pic>
        <p:nvPicPr>
          <p:cNvPr id="7" name="圖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230728">
            <a:off x="7209257" y="165088"/>
            <a:ext cx="1738237" cy="1448531"/>
          </a:xfrm>
          <a:prstGeom prst="rect">
            <a:avLst/>
          </a:prstGeom>
        </p:spPr>
      </p:pic>
      <p:sp>
        <p:nvSpPr>
          <p:cNvPr id="2" name="矩形 1"/>
          <p:cNvSpPr/>
          <p:nvPr/>
        </p:nvSpPr>
        <p:spPr>
          <a:xfrm>
            <a:off x="2130914" y="3850054"/>
            <a:ext cx="5260486" cy="400110"/>
          </a:xfrm>
          <a:prstGeom prst="rect">
            <a:avLst/>
          </a:prstGeom>
        </p:spPr>
        <p:txBody>
          <a:bodyPr wrap="square">
            <a:spAutoFit/>
          </a:bodyPr>
          <a:lstStyle/>
          <a:p>
            <a:r>
              <a:rPr lang="zh-TW" altLang="en-US" sz="2000" dirty="0">
                <a:latin typeface="微軟正黑體" panose="020B0604030504040204" pitchFamily="34" charset="-120"/>
                <a:ea typeface="微軟正黑體" panose="020B0604030504040204" pitchFamily="34" charset="-120"/>
              </a:rPr>
              <a:t>下表列出</a:t>
            </a:r>
            <a:r>
              <a:rPr lang="en-US" altLang="zh-TW" sz="2000" dirty="0">
                <a:latin typeface="微軟正黑體" panose="020B0604030504040204" pitchFamily="34" charset="-120"/>
                <a:ea typeface="微軟正黑體" panose="020B0604030504040204" pitchFamily="34" charset="-120"/>
              </a:rPr>
              <a:t>29</a:t>
            </a:r>
            <a:r>
              <a:rPr lang="zh-TW" altLang="en-US" sz="2000" dirty="0">
                <a:latin typeface="微軟正黑體" panose="020B0604030504040204" pitchFamily="34" charset="-120"/>
                <a:ea typeface="微軟正黑體" panose="020B0604030504040204" pitchFamily="34" charset="-120"/>
              </a:rPr>
              <a:t>個家庭的家庭成員人數。</a:t>
            </a:r>
            <a:endParaRPr lang="en-US" altLang="zh-TW" sz="2000" dirty="0">
              <a:latin typeface="微軟正黑體" panose="020B0604030504040204" pitchFamily="34" charset="-120"/>
              <a:ea typeface="微軟正黑體" panose="020B0604030504040204" pitchFamily="34" charset="-120"/>
            </a:endParaRPr>
          </a:p>
        </p:txBody>
      </p:sp>
      <p:sp>
        <p:nvSpPr>
          <p:cNvPr id="8" name="矩形 7"/>
          <p:cNvSpPr/>
          <p:nvPr/>
        </p:nvSpPr>
        <p:spPr>
          <a:xfrm>
            <a:off x="3277441" y="6106307"/>
            <a:ext cx="4235879" cy="400110"/>
          </a:xfrm>
          <a:prstGeom prst="rect">
            <a:avLst/>
          </a:prstGeom>
        </p:spPr>
        <p:txBody>
          <a:bodyPr wrap="square">
            <a:spAutoFit/>
          </a:bodyPr>
          <a:lstStyle/>
          <a:p>
            <a:pPr algn="ctr"/>
            <a:r>
              <a:rPr lang="en-US" altLang="zh-TW" sz="2000" dirty="0">
                <a:latin typeface="微軟正黑體" panose="020B0604030504040204" pitchFamily="34" charset="-120"/>
                <a:ea typeface="微軟正黑體" panose="020B0604030504040204" pitchFamily="34" charset="-120"/>
              </a:rPr>
              <a:t>29</a:t>
            </a:r>
            <a:r>
              <a:rPr lang="zh-TW" altLang="en-US" sz="2000" dirty="0">
                <a:latin typeface="微軟正黑體" panose="020B0604030504040204" pitchFamily="34" charset="-120"/>
                <a:ea typeface="微軟正黑體" panose="020B0604030504040204" pitchFamily="34" charset="-120"/>
              </a:rPr>
              <a:t>個家庭的家庭成員中數的眾數是</a:t>
            </a:r>
            <a:r>
              <a:rPr lang="en-US" altLang="zh-TW" sz="2000" dirty="0">
                <a:latin typeface="微軟正黑體" panose="020B0604030504040204" pitchFamily="34" charset="-120"/>
                <a:ea typeface="微軟正黑體" panose="020B0604030504040204" pitchFamily="34" charset="-120"/>
              </a:rPr>
              <a:t>8</a:t>
            </a:r>
            <a:endParaRPr lang="zh-HK" altLang="en-US" sz="2000" dirty="0">
              <a:latin typeface="微軟正黑體" panose="020B0604030504040204" pitchFamily="34" charset="-120"/>
              <a:ea typeface="微軟正黑體" panose="020B0604030504040204" pitchFamily="34" charset="-120"/>
            </a:endParaRPr>
          </a:p>
        </p:txBody>
      </p:sp>
      <p:sp>
        <p:nvSpPr>
          <p:cNvPr id="10" name="矩形 9"/>
          <p:cNvSpPr/>
          <p:nvPr/>
        </p:nvSpPr>
        <p:spPr>
          <a:xfrm>
            <a:off x="2482194" y="5672295"/>
            <a:ext cx="1789272" cy="400110"/>
          </a:xfrm>
          <a:prstGeom prst="rect">
            <a:avLst/>
          </a:prstGeom>
        </p:spPr>
        <p:txBody>
          <a:bodyPr wrap="none">
            <a:spAutoFit/>
          </a:bodyPr>
          <a:lstStyle/>
          <a:p>
            <a:r>
              <a:rPr lang="zh-TW" altLang="en-US" sz="2000" b="1" dirty="0">
                <a:latin typeface="微軟正黑體" panose="020B0604030504040204" pitchFamily="34" charset="-120"/>
                <a:ea typeface="微軟正黑體" panose="020B0604030504040204" pitchFamily="34" charset="-120"/>
              </a:rPr>
              <a:t>學生常犯錯誤</a:t>
            </a:r>
            <a:r>
              <a:rPr lang="en-US" altLang="zh-TW" sz="2000" b="1" dirty="0">
                <a:latin typeface="微軟正黑體" panose="020B0604030504040204" pitchFamily="34" charset="-120"/>
                <a:ea typeface="微軟正黑體" panose="020B0604030504040204" pitchFamily="34" charset="-120"/>
              </a:rPr>
              <a:t>:</a:t>
            </a:r>
          </a:p>
        </p:txBody>
      </p:sp>
      <p:sp>
        <p:nvSpPr>
          <p:cNvPr id="11" name="矩形 10"/>
          <p:cNvSpPr/>
          <p:nvPr/>
        </p:nvSpPr>
        <p:spPr>
          <a:xfrm>
            <a:off x="2207114" y="4271618"/>
            <a:ext cx="1569660" cy="369332"/>
          </a:xfrm>
          <a:prstGeom prst="rect">
            <a:avLst/>
          </a:prstGeom>
        </p:spPr>
        <p:txBody>
          <a:bodyPr wrap="none">
            <a:spAutoFit/>
          </a:bodyPr>
          <a:lstStyle/>
          <a:p>
            <a:pPr algn="ctr"/>
            <a:r>
              <a:rPr lang="zh-TW" altLang="en-US" b="1" dirty="0">
                <a:solidFill>
                  <a:schemeClr val="bg2">
                    <a:lumMod val="25000"/>
                  </a:schemeClr>
                </a:solidFill>
                <a:latin typeface="微軟正黑體" panose="020B0604030504040204" pitchFamily="34" charset="-120"/>
                <a:ea typeface="微軟正黑體" panose="020B0604030504040204" pitchFamily="34" charset="-120"/>
              </a:rPr>
              <a:t>家庭成員人數</a:t>
            </a:r>
            <a:endParaRPr lang="zh-HK" altLang="en-US" b="1" dirty="0">
              <a:solidFill>
                <a:schemeClr val="bg2">
                  <a:lumMod val="25000"/>
                </a:schemeClr>
              </a:solidFill>
              <a:latin typeface="微軟正黑體" panose="020B0604030504040204" pitchFamily="34" charset="-120"/>
              <a:ea typeface="微軟正黑體" panose="020B0604030504040204" pitchFamily="34" charset="-120"/>
            </a:endParaRPr>
          </a:p>
        </p:txBody>
      </p:sp>
      <p:sp>
        <p:nvSpPr>
          <p:cNvPr id="12" name="矩形 11"/>
          <p:cNvSpPr/>
          <p:nvPr/>
        </p:nvSpPr>
        <p:spPr>
          <a:xfrm>
            <a:off x="2433210" y="4669651"/>
            <a:ext cx="1107996" cy="369332"/>
          </a:xfrm>
          <a:prstGeom prst="rect">
            <a:avLst/>
          </a:prstGeom>
        </p:spPr>
        <p:txBody>
          <a:bodyPr wrap="none">
            <a:spAutoFit/>
          </a:bodyPr>
          <a:lstStyle/>
          <a:p>
            <a:pPr algn="ctr"/>
            <a:r>
              <a:rPr lang="zh-TW" altLang="en-US" b="1" dirty="0">
                <a:solidFill>
                  <a:schemeClr val="bg2">
                    <a:lumMod val="25000"/>
                  </a:schemeClr>
                </a:solidFill>
                <a:latin typeface="微軟正黑體" panose="020B0604030504040204" pitchFamily="34" charset="-120"/>
                <a:ea typeface="微軟正黑體" panose="020B0604030504040204" pitchFamily="34" charset="-120"/>
              </a:rPr>
              <a:t>家庭數目</a:t>
            </a:r>
            <a:endParaRPr lang="zh-HK" altLang="en-US" b="1" dirty="0">
              <a:solidFill>
                <a:schemeClr val="bg2">
                  <a:lumMod val="25000"/>
                </a:schemeClr>
              </a:solidFill>
              <a:latin typeface="微軟正黑體" panose="020B0604030504040204" pitchFamily="34" charset="-120"/>
              <a:ea typeface="微軟正黑體" panose="020B0604030504040204" pitchFamily="34" charset="-120"/>
            </a:endParaRPr>
          </a:p>
        </p:txBody>
      </p:sp>
      <p:sp>
        <p:nvSpPr>
          <p:cNvPr id="13" name="文字方塊 12"/>
          <p:cNvSpPr txBox="1"/>
          <p:nvPr/>
        </p:nvSpPr>
        <p:spPr>
          <a:xfrm>
            <a:off x="4126151" y="4267115"/>
            <a:ext cx="190137" cy="369332"/>
          </a:xfrm>
          <a:prstGeom prst="rect">
            <a:avLst/>
          </a:prstGeom>
          <a:noFill/>
        </p:spPr>
        <p:txBody>
          <a:bodyPr wrap="square" rtlCol="0">
            <a:spAutoFit/>
          </a:bodyPr>
          <a:lstStyle/>
          <a:p>
            <a:pPr algn="ctr"/>
            <a:r>
              <a:rPr lang="en-US" altLang="zh-HK" dirty="0" smtClean="0"/>
              <a:t>2</a:t>
            </a:r>
            <a:endParaRPr lang="zh-HK" altLang="en-US" dirty="0"/>
          </a:p>
        </p:txBody>
      </p:sp>
      <p:sp>
        <p:nvSpPr>
          <p:cNvPr id="14" name="文字方塊 13"/>
          <p:cNvSpPr txBox="1"/>
          <p:nvPr/>
        </p:nvSpPr>
        <p:spPr>
          <a:xfrm>
            <a:off x="4820504" y="4263132"/>
            <a:ext cx="190137" cy="369332"/>
          </a:xfrm>
          <a:prstGeom prst="rect">
            <a:avLst/>
          </a:prstGeom>
          <a:noFill/>
        </p:spPr>
        <p:txBody>
          <a:bodyPr wrap="square" rtlCol="0">
            <a:spAutoFit/>
          </a:bodyPr>
          <a:lstStyle/>
          <a:p>
            <a:pPr algn="ctr"/>
            <a:r>
              <a:rPr lang="en-US" altLang="zh-HK" dirty="0" smtClean="0"/>
              <a:t>3</a:t>
            </a:r>
            <a:endParaRPr lang="zh-HK" altLang="en-US" dirty="0"/>
          </a:p>
        </p:txBody>
      </p:sp>
      <p:sp>
        <p:nvSpPr>
          <p:cNvPr id="15" name="文字方塊 14"/>
          <p:cNvSpPr txBox="1"/>
          <p:nvPr/>
        </p:nvSpPr>
        <p:spPr>
          <a:xfrm>
            <a:off x="5514855" y="4267115"/>
            <a:ext cx="190137" cy="369332"/>
          </a:xfrm>
          <a:prstGeom prst="rect">
            <a:avLst/>
          </a:prstGeom>
          <a:noFill/>
        </p:spPr>
        <p:txBody>
          <a:bodyPr wrap="square" rtlCol="0">
            <a:spAutoFit/>
          </a:bodyPr>
          <a:lstStyle/>
          <a:p>
            <a:pPr algn="ctr"/>
            <a:r>
              <a:rPr lang="en-US" altLang="zh-HK" dirty="0" smtClean="0"/>
              <a:t>4</a:t>
            </a:r>
            <a:endParaRPr lang="zh-HK" altLang="en-US" dirty="0"/>
          </a:p>
        </p:txBody>
      </p:sp>
      <p:sp>
        <p:nvSpPr>
          <p:cNvPr id="16" name="文字方塊 15"/>
          <p:cNvSpPr txBox="1"/>
          <p:nvPr/>
        </p:nvSpPr>
        <p:spPr>
          <a:xfrm>
            <a:off x="6164948" y="4267115"/>
            <a:ext cx="190137" cy="369332"/>
          </a:xfrm>
          <a:prstGeom prst="rect">
            <a:avLst/>
          </a:prstGeom>
          <a:noFill/>
        </p:spPr>
        <p:txBody>
          <a:bodyPr wrap="square" rtlCol="0">
            <a:spAutoFit/>
          </a:bodyPr>
          <a:lstStyle/>
          <a:p>
            <a:pPr algn="ctr"/>
            <a:r>
              <a:rPr lang="en-US" altLang="zh-HK" dirty="0" smtClean="0"/>
              <a:t>5</a:t>
            </a:r>
            <a:endParaRPr lang="zh-HK" altLang="en-US" dirty="0"/>
          </a:p>
        </p:txBody>
      </p:sp>
      <p:sp>
        <p:nvSpPr>
          <p:cNvPr id="17" name="文字方塊 16"/>
          <p:cNvSpPr txBox="1"/>
          <p:nvPr/>
        </p:nvSpPr>
        <p:spPr>
          <a:xfrm>
            <a:off x="6853363" y="4263151"/>
            <a:ext cx="190137" cy="369332"/>
          </a:xfrm>
          <a:prstGeom prst="rect">
            <a:avLst/>
          </a:prstGeom>
          <a:noFill/>
        </p:spPr>
        <p:txBody>
          <a:bodyPr wrap="square" rtlCol="0">
            <a:spAutoFit/>
          </a:bodyPr>
          <a:lstStyle/>
          <a:p>
            <a:pPr algn="ctr"/>
            <a:r>
              <a:rPr lang="en-US" altLang="zh-HK" dirty="0" smtClean="0"/>
              <a:t>6</a:t>
            </a:r>
            <a:endParaRPr lang="zh-HK" altLang="en-US" dirty="0"/>
          </a:p>
        </p:txBody>
      </p:sp>
      <p:sp>
        <p:nvSpPr>
          <p:cNvPr id="18" name="文字方塊 17"/>
          <p:cNvSpPr txBox="1"/>
          <p:nvPr/>
        </p:nvSpPr>
        <p:spPr>
          <a:xfrm>
            <a:off x="7541776" y="4263132"/>
            <a:ext cx="190137" cy="369332"/>
          </a:xfrm>
          <a:prstGeom prst="rect">
            <a:avLst/>
          </a:prstGeom>
          <a:noFill/>
        </p:spPr>
        <p:txBody>
          <a:bodyPr wrap="square" rtlCol="0">
            <a:spAutoFit/>
          </a:bodyPr>
          <a:lstStyle/>
          <a:p>
            <a:pPr algn="ctr"/>
            <a:r>
              <a:rPr lang="en-US" altLang="zh-HK" dirty="0" smtClean="0"/>
              <a:t>7</a:t>
            </a:r>
            <a:endParaRPr lang="zh-HK" altLang="en-US" dirty="0"/>
          </a:p>
        </p:txBody>
      </p:sp>
      <p:sp>
        <p:nvSpPr>
          <p:cNvPr id="19" name="文字方塊 18"/>
          <p:cNvSpPr txBox="1"/>
          <p:nvPr/>
        </p:nvSpPr>
        <p:spPr>
          <a:xfrm>
            <a:off x="4126151" y="4671411"/>
            <a:ext cx="190137" cy="369332"/>
          </a:xfrm>
          <a:prstGeom prst="rect">
            <a:avLst/>
          </a:prstGeom>
          <a:noFill/>
        </p:spPr>
        <p:txBody>
          <a:bodyPr wrap="square" rtlCol="0">
            <a:spAutoFit/>
          </a:bodyPr>
          <a:lstStyle/>
          <a:p>
            <a:pPr algn="ctr"/>
            <a:r>
              <a:rPr lang="en-US" altLang="zh-HK" dirty="0" smtClean="0"/>
              <a:t>5</a:t>
            </a:r>
            <a:endParaRPr lang="zh-HK" altLang="en-US" dirty="0"/>
          </a:p>
        </p:txBody>
      </p:sp>
      <p:sp>
        <p:nvSpPr>
          <p:cNvPr id="20" name="文字方塊 19"/>
          <p:cNvSpPr txBox="1"/>
          <p:nvPr/>
        </p:nvSpPr>
        <p:spPr>
          <a:xfrm>
            <a:off x="4820503" y="4671411"/>
            <a:ext cx="190137" cy="369332"/>
          </a:xfrm>
          <a:prstGeom prst="rect">
            <a:avLst/>
          </a:prstGeom>
          <a:noFill/>
        </p:spPr>
        <p:txBody>
          <a:bodyPr wrap="square" rtlCol="0">
            <a:spAutoFit/>
          </a:bodyPr>
          <a:lstStyle/>
          <a:p>
            <a:pPr algn="ctr"/>
            <a:r>
              <a:rPr lang="en-US" altLang="zh-HK" dirty="0" smtClean="0"/>
              <a:t>7</a:t>
            </a:r>
            <a:endParaRPr lang="zh-HK" altLang="en-US" dirty="0"/>
          </a:p>
        </p:txBody>
      </p:sp>
      <p:sp>
        <p:nvSpPr>
          <p:cNvPr id="21" name="文字方塊 20"/>
          <p:cNvSpPr txBox="1"/>
          <p:nvPr/>
        </p:nvSpPr>
        <p:spPr>
          <a:xfrm>
            <a:off x="5514855" y="4669651"/>
            <a:ext cx="190137" cy="369332"/>
          </a:xfrm>
          <a:prstGeom prst="rect">
            <a:avLst/>
          </a:prstGeom>
          <a:noFill/>
        </p:spPr>
        <p:txBody>
          <a:bodyPr wrap="square" rtlCol="0">
            <a:spAutoFit/>
          </a:bodyPr>
          <a:lstStyle/>
          <a:p>
            <a:pPr algn="ctr"/>
            <a:r>
              <a:rPr lang="en-US" altLang="zh-HK" dirty="0" smtClean="0"/>
              <a:t>5</a:t>
            </a:r>
            <a:endParaRPr lang="zh-HK" altLang="en-US" dirty="0"/>
          </a:p>
        </p:txBody>
      </p:sp>
      <p:sp>
        <p:nvSpPr>
          <p:cNvPr id="22" name="文字方塊 21"/>
          <p:cNvSpPr txBox="1"/>
          <p:nvPr/>
        </p:nvSpPr>
        <p:spPr>
          <a:xfrm>
            <a:off x="6164948" y="4668282"/>
            <a:ext cx="190137" cy="369332"/>
          </a:xfrm>
          <a:prstGeom prst="rect">
            <a:avLst/>
          </a:prstGeom>
          <a:noFill/>
        </p:spPr>
        <p:txBody>
          <a:bodyPr wrap="square" rtlCol="0">
            <a:spAutoFit/>
          </a:bodyPr>
          <a:lstStyle/>
          <a:p>
            <a:pPr algn="ctr"/>
            <a:r>
              <a:rPr lang="en-US" altLang="zh-HK" dirty="0" smtClean="0"/>
              <a:t>4</a:t>
            </a:r>
            <a:endParaRPr lang="zh-HK" altLang="en-US" dirty="0"/>
          </a:p>
        </p:txBody>
      </p:sp>
      <p:sp>
        <p:nvSpPr>
          <p:cNvPr id="23" name="文字方塊 22"/>
          <p:cNvSpPr txBox="1"/>
          <p:nvPr/>
        </p:nvSpPr>
        <p:spPr>
          <a:xfrm>
            <a:off x="6853362" y="4668397"/>
            <a:ext cx="190137" cy="369332"/>
          </a:xfrm>
          <a:prstGeom prst="rect">
            <a:avLst/>
          </a:prstGeom>
          <a:noFill/>
        </p:spPr>
        <p:txBody>
          <a:bodyPr wrap="square" rtlCol="0">
            <a:spAutoFit/>
          </a:bodyPr>
          <a:lstStyle/>
          <a:p>
            <a:pPr algn="ctr"/>
            <a:r>
              <a:rPr lang="en-US" altLang="zh-HK" dirty="0" smtClean="0"/>
              <a:t>3</a:t>
            </a:r>
            <a:endParaRPr lang="zh-HK" altLang="en-US" dirty="0"/>
          </a:p>
        </p:txBody>
      </p:sp>
      <p:sp>
        <p:nvSpPr>
          <p:cNvPr id="24" name="文字方塊 23"/>
          <p:cNvSpPr txBox="1"/>
          <p:nvPr/>
        </p:nvSpPr>
        <p:spPr>
          <a:xfrm>
            <a:off x="7541776" y="4669986"/>
            <a:ext cx="190137" cy="369332"/>
          </a:xfrm>
          <a:prstGeom prst="rect">
            <a:avLst/>
          </a:prstGeom>
          <a:noFill/>
        </p:spPr>
        <p:txBody>
          <a:bodyPr wrap="square" rtlCol="0">
            <a:spAutoFit/>
          </a:bodyPr>
          <a:lstStyle/>
          <a:p>
            <a:pPr algn="ctr"/>
            <a:r>
              <a:rPr lang="en-US" altLang="zh-HK" dirty="0" smtClean="0"/>
              <a:t>2</a:t>
            </a:r>
            <a:endParaRPr lang="zh-HK" altLang="en-US" dirty="0"/>
          </a:p>
        </p:txBody>
      </p:sp>
      <p:sp>
        <p:nvSpPr>
          <p:cNvPr id="28" name="文字方塊 27"/>
          <p:cNvSpPr txBox="1"/>
          <p:nvPr/>
        </p:nvSpPr>
        <p:spPr>
          <a:xfrm>
            <a:off x="8230189" y="4263132"/>
            <a:ext cx="190137" cy="369332"/>
          </a:xfrm>
          <a:prstGeom prst="rect">
            <a:avLst/>
          </a:prstGeom>
          <a:noFill/>
        </p:spPr>
        <p:txBody>
          <a:bodyPr wrap="square" rtlCol="0">
            <a:spAutoFit/>
          </a:bodyPr>
          <a:lstStyle/>
          <a:p>
            <a:pPr algn="ctr"/>
            <a:r>
              <a:rPr lang="en-US" altLang="zh-HK" dirty="0" smtClean="0"/>
              <a:t>8</a:t>
            </a:r>
            <a:endParaRPr lang="zh-HK" altLang="en-US" dirty="0"/>
          </a:p>
        </p:txBody>
      </p:sp>
      <p:sp>
        <p:nvSpPr>
          <p:cNvPr id="29" name="文字方塊 28"/>
          <p:cNvSpPr txBox="1"/>
          <p:nvPr/>
        </p:nvSpPr>
        <p:spPr>
          <a:xfrm>
            <a:off x="8230189" y="4669986"/>
            <a:ext cx="190137" cy="369332"/>
          </a:xfrm>
          <a:prstGeom prst="rect">
            <a:avLst/>
          </a:prstGeom>
          <a:noFill/>
        </p:spPr>
        <p:txBody>
          <a:bodyPr wrap="square" rtlCol="0">
            <a:spAutoFit/>
          </a:bodyPr>
          <a:lstStyle/>
          <a:p>
            <a:pPr algn="ctr"/>
            <a:r>
              <a:rPr lang="en-US" altLang="zh-HK" dirty="0" smtClean="0"/>
              <a:t>3</a:t>
            </a:r>
            <a:endParaRPr lang="zh-HK" altLang="en-US" dirty="0"/>
          </a:p>
        </p:txBody>
      </p:sp>
      <p:sp>
        <p:nvSpPr>
          <p:cNvPr id="30" name="矩形 29"/>
          <p:cNvSpPr/>
          <p:nvPr/>
        </p:nvSpPr>
        <p:spPr>
          <a:xfrm>
            <a:off x="2130914" y="5130709"/>
            <a:ext cx="5260486" cy="461665"/>
          </a:xfrm>
          <a:prstGeom prst="rect">
            <a:avLst/>
          </a:prstGeom>
        </p:spPr>
        <p:txBody>
          <a:bodyPr wrap="square">
            <a:spAutoFit/>
          </a:bodyPr>
          <a:lstStyle/>
          <a:p>
            <a:r>
              <a:rPr lang="zh-TW" altLang="en-US" sz="2400" b="1" dirty="0">
                <a:latin typeface="微軟正黑體" panose="020B0604030504040204" pitchFamily="34" charset="-120"/>
                <a:ea typeface="微軟正黑體" panose="020B0604030504040204" pitchFamily="34" charset="-120"/>
              </a:rPr>
              <a:t>求這</a:t>
            </a:r>
            <a:r>
              <a:rPr lang="en-US" altLang="zh-TW" sz="2400" b="1" dirty="0">
                <a:latin typeface="微軟正黑體" panose="020B0604030504040204" pitchFamily="34" charset="-120"/>
                <a:ea typeface="微軟正黑體" panose="020B0604030504040204" pitchFamily="34" charset="-120"/>
              </a:rPr>
              <a:t>29</a:t>
            </a:r>
            <a:r>
              <a:rPr lang="zh-TW" altLang="en-US" sz="2400" b="1" dirty="0">
                <a:latin typeface="微軟正黑體" panose="020B0604030504040204" pitchFamily="34" charset="-120"/>
                <a:ea typeface="微軟正黑體" panose="020B0604030504040204" pitchFamily="34" charset="-120"/>
              </a:rPr>
              <a:t>個家庭的家庭成員人數的眾數。</a:t>
            </a:r>
          </a:p>
        </p:txBody>
      </p:sp>
    </p:spTree>
    <p:extLst>
      <p:ext uri="{BB962C8B-B14F-4D97-AF65-F5344CB8AC3E}">
        <p14:creationId xmlns:p14="http://schemas.microsoft.com/office/powerpoint/2010/main" val="150031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 y="280676"/>
            <a:ext cx="9143244" cy="6296647"/>
          </a:xfrm>
          <a:prstGeom prst="rect">
            <a:avLst/>
          </a:prstGeom>
        </p:spPr>
      </p:pic>
      <p:sp>
        <p:nvSpPr>
          <p:cNvPr id="5" name="標題 1"/>
          <p:cNvSpPr txBox="1">
            <a:spLocks/>
          </p:cNvSpPr>
          <p:nvPr/>
        </p:nvSpPr>
        <p:spPr>
          <a:xfrm>
            <a:off x="1651000" y="448647"/>
            <a:ext cx="5830888" cy="6852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zh-TW" altLang="en-US" sz="4000" b="1" dirty="0" smtClean="0">
                <a:solidFill>
                  <a:schemeClr val="tx1">
                    <a:lumMod val="75000"/>
                    <a:lumOff val="25000"/>
                  </a:schemeClr>
                </a:solidFill>
                <a:latin typeface="微軟正黑體" panose="020B0604030504040204" pitchFamily="34" charset="-120"/>
                <a:ea typeface="微軟正黑體" panose="020B0604030504040204" pitchFamily="34" charset="-120"/>
              </a:rPr>
              <a:t>語言學習策略</a:t>
            </a:r>
            <a:endParaRPr lang="zh-HK" altLang="en-US" sz="40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8" name="矩形 7"/>
          <p:cNvSpPr/>
          <p:nvPr/>
        </p:nvSpPr>
        <p:spPr>
          <a:xfrm>
            <a:off x="1145104" y="2618548"/>
            <a:ext cx="1310713" cy="430887"/>
          </a:xfrm>
          <a:prstGeom prst="rect">
            <a:avLst/>
          </a:prstGeom>
        </p:spPr>
        <p:txBody>
          <a:bodyPr wrap="square">
            <a:spAutoFit/>
          </a:bodyPr>
          <a:lstStyle/>
          <a:p>
            <a:pPr eaLnBrk="1" fontAlgn="auto" hangingPunct="1">
              <a:spcBef>
                <a:spcPct val="20000"/>
              </a:spcBef>
              <a:spcAft>
                <a:spcPts val="0"/>
              </a:spcAft>
              <a:defRPr/>
            </a:pPr>
            <a:r>
              <a:rPr lang="zh-TW" altLang="zh-HK" sz="2200" b="1" dirty="0">
                <a:solidFill>
                  <a:schemeClr val="tx1">
                    <a:lumMod val="65000"/>
                    <a:lumOff val="35000"/>
                  </a:schemeClr>
                </a:solidFill>
                <a:latin typeface="微軟正黑體" panose="020B0604030504040204" pitchFamily="34" charset="-120"/>
                <a:ea typeface="微軟正黑體" panose="020B0604030504040204" pitchFamily="34" charset="-120"/>
              </a:rPr>
              <a:t>字根</a:t>
            </a:r>
            <a:r>
              <a:rPr lang="zh-TW" altLang="zh-HK" sz="2200" b="1" dirty="0">
                <a:solidFill>
                  <a:schemeClr val="tx1">
                    <a:lumMod val="65000"/>
                    <a:lumOff val="35000"/>
                  </a:schemeClr>
                </a:solidFill>
                <a:latin typeface="微軟正黑體" panose="020B0604030504040204" pitchFamily="34" charset="-120"/>
                <a:ea typeface="微軟正黑體" panose="020B0604030504040204" pitchFamily="34" charset="-120"/>
                <a:cs typeface="Helv"/>
              </a:rPr>
              <a:t>配</a:t>
            </a:r>
            <a:r>
              <a:rPr lang="zh-TW" altLang="zh-HK" sz="2200" b="1" dirty="0" smtClean="0">
                <a:solidFill>
                  <a:schemeClr val="tx1">
                    <a:lumMod val="65000"/>
                    <a:lumOff val="35000"/>
                  </a:schemeClr>
                </a:solidFill>
                <a:latin typeface="微軟正黑體" panose="020B0604030504040204" pitchFamily="34" charset="-120"/>
                <a:ea typeface="微軟正黑體" panose="020B0604030504040204" pitchFamily="34" charset="-120"/>
                <a:cs typeface="Helv"/>
              </a:rPr>
              <a:t>詞</a:t>
            </a:r>
            <a:endParaRPr lang="en-US" altLang="zh-TW" sz="2200" b="1" dirty="0">
              <a:solidFill>
                <a:schemeClr val="tx1">
                  <a:lumMod val="65000"/>
                  <a:lumOff val="35000"/>
                </a:schemeClr>
              </a:solidFill>
              <a:latin typeface="微軟正黑體" panose="020B0604030504040204" pitchFamily="34" charset="-120"/>
              <a:ea typeface="微軟正黑體" panose="020B0604030504040204" pitchFamily="34" charset="-120"/>
              <a:cs typeface="Helv"/>
            </a:endParaRPr>
          </a:p>
        </p:txBody>
      </p:sp>
      <p:sp>
        <p:nvSpPr>
          <p:cNvPr id="9" name="矩形 8"/>
          <p:cNvSpPr/>
          <p:nvPr/>
        </p:nvSpPr>
        <p:spPr>
          <a:xfrm>
            <a:off x="1693327" y="4170146"/>
            <a:ext cx="1350808" cy="430887"/>
          </a:xfrm>
          <a:prstGeom prst="rect">
            <a:avLst/>
          </a:prstGeom>
        </p:spPr>
        <p:txBody>
          <a:bodyPr wrap="square">
            <a:spAutoFit/>
          </a:bodyPr>
          <a:lstStyle/>
          <a:p>
            <a:pPr eaLnBrk="1" fontAlgn="auto" hangingPunct="1">
              <a:spcBef>
                <a:spcPts val="0"/>
              </a:spcBef>
              <a:spcAft>
                <a:spcPts val="0"/>
              </a:spcAft>
              <a:defRPr/>
            </a:pPr>
            <a:r>
              <a:rPr lang="zh-TW" altLang="zh-HK" sz="22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rPr>
              <a:t>詞彙歸類</a:t>
            </a:r>
            <a:endParaRPr lang="en-US" altLang="zh-TW" sz="22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1425996" y="4954499"/>
            <a:ext cx="1882030" cy="430887"/>
          </a:xfrm>
          <a:prstGeom prst="rect">
            <a:avLst/>
          </a:prstGeom>
        </p:spPr>
        <p:txBody>
          <a:bodyPr wrap="square">
            <a:spAutoFit/>
          </a:bodyPr>
          <a:lstStyle/>
          <a:p>
            <a:pPr eaLnBrk="1" fontAlgn="auto" hangingPunct="1">
              <a:spcBef>
                <a:spcPts val="0"/>
              </a:spcBef>
              <a:spcAft>
                <a:spcPts val="0"/>
              </a:spcAft>
              <a:defRPr/>
            </a:pPr>
            <a:r>
              <a:rPr lang="zh-TW" altLang="zh-HK" sz="2200" b="1" dirty="0">
                <a:solidFill>
                  <a:schemeClr val="tx1">
                    <a:lumMod val="65000"/>
                    <a:lumOff val="35000"/>
                  </a:schemeClr>
                </a:solidFill>
                <a:latin typeface="微軟正黑體" panose="020B0604030504040204" pitchFamily="34" charset="-120"/>
                <a:ea typeface="微軟正黑體" panose="020B0604030504040204" pitchFamily="34" charset="-120"/>
              </a:rPr>
              <a:t>上文下</a:t>
            </a:r>
            <a:r>
              <a:rPr lang="zh-TW" altLang="zh-HK" sz="2200" b="1" dirty="0" smtClean="0">
                <a:solidFill>
                  <a:schemeClr val="tx1">
                    <a:lumMod val="65000"/>
                    <a:lumOff val="35000"/>
                  </a:schemeClr>
                </a:solidFill>
                <a:latin typeface="微軟正黑體" panose="020B0604030504040204" pitchFamily="34" charset="-120"/>
                <a:ea typeface="微軟正黑體" panose="020B0604030504040204" pitchFamily="34" charset="-120"/>
              </a:rPr>
              <a:t>理</a:t>
            </a:r>
            <a:r>
              <a:rPr lang="zh-TW" altLang="en-US" sz="22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rPr>
              <a:t>推敲</a:t>
            </a:r>
            <a:endParaRPr lang="zh-HK" altLang="en-US" sz="22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11" name="矩形 10"/>
          <p:cNvSpPr/>
          <p:nvPr/>
        </p:nvSpPr>
        <p:spPr>
          <a:xfrm>
            <a:off x="472776" y="5721999"/>
            <a:ext cx="3294544" cy="430887"/>
          </a:xfrm>
          <a:prstGeom prst="rect">
            <a:avLst/>
          </a:prstGeom>
        </p:spPr>
        <p:txBody>
          <a:bodyPr wrap="square">
            <a:spAutoFit/>
          </a:bodyPr>
          <a:lstStyle/>
          <a:p>
            <a:pPr>
              <a:defRPr/>
            </a:pPr>
            <a:r>
              <a:rPr lang="zh-TW" altLang="en-US" sz="2200" b="1" dirty="0">
                <a:solidFill>
                  <a:schemeClr val="tx1">
                    <a:lumMod val="65000"/>
                    <a:lumOff val="35000"/>
                  </a:schemeClr>
                </a:solidFill>
                <a:latin typeface="微軟正黑體" panose="020B0604030504040204" pitchFamily="34" charset="-120"/>
                <a:ea typeface="微軟正黑體" panose="020B0604030504040204" pitchFamily="34" charset="-120"/>
              </a:rPr>
              <a:t>專科詞彙與學科概念聯繫</a:t>
            </a:r>
            <a:endParaRPr lang="zh-HK" altLang="en-US" sz="22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12" name="矩形 11"/>
          <p:cNvSpPr/>
          <p:nvPr/>
        </p:nvSpPr>
        <p:spPr>
          <a:xfrm>
            <a:off x="1462061" y="3394164"/>
            <a:ext cx="1315973" cy="430887"/>
          </a:xfrm>
          <a:prstGeom prst="rect">
            <a:avLst/>
          </a:prstGeom>
        </p:spPr>
        <p:txBody>
          <a:bodyPr wrap="square">
            <a:spAutoFit/>
          </a:bodyPr>
          <a:lstStyle/>
          <a:p>
            <a:pPr>
              <a:defRPr/>
            </a:pPr>
            <a:r>
              <a:rPr lang="zh-TW" altLang="zh-HK" sz="22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rPr>
              <a:t>詞</a:t>
            </a:r>
            <a:r>
              <a:rPr lang="zh-TW" altLang="en-US" sz="22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rPr>
              <a:t>義聯繫</a:t>
            </a:r>
            <a:endParaRPr lang="en-US" altLang="zh-TW" sz="2200" b="1" kern="1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13" name="矩形 12"/>
          <p:cNvSpPr/>
          <p:nvPr/>
        </p:nvSpPr>
        <p:spPr>
          <a:xfrm>
            <a:off x="6622978" y="2618548"/>
            <a:ext cx="1869381" cy="430887"/>
          </a:xfrm>
          <a:prstGeom prst="rect">
            <a:avLst/>
          </a:prstGeom>
        </p:spPr>
        <p:txBody>
          <a:bodyPr wrap="square">
            <a:spAutoFit/>
          </a:bodyPr>
          <a:lstStyle/>
          <a:p>
            <a:pPr>
              <a:spcBef>
                <a:spcPct val="20000"/>
              </a:spcBef>
              <a:defRPr/>
            </a:pPr>
            <a:r>
              <a:rPr lang="zh-TW" altLang="en-US" sz="2200" b="1" dirty="0">
                <a:solidFill>
                  <a:schemeClr val="tx1">
                    <a:lumMod val="65000"/>
                    <a:lumOff val="35000"/>
                  </a:schemeClr>
                </a:solidFill>
                <a:latin typeface="微軟正黑體" panose="020B0604030504040204" pitchFamily="34" charset="-120"/>
                <a:ea typeface="微軟正黑體" panose="020B0604030504040204" pitchFamily="34" charset="-120"/>
              </a:rPr>
              <a:t>辨識關鍵資料</a:t>
            </a:r>
            <a:endParaRPr lang="en-US" altLang="zh-TW" sz="2200" b="1" dirty="0">
              <a:solidFill>
                <a:schemeClr val="tx1">
                  <a:lumMod val="65000"/>
                  <a:lumOff val="35000"/>
                </a:schemeClr>
              </a:solidFill>
              <a:latin typeface="微軟正黑體" panose="020B0604030504040204" pitchFamily="34" charset="-120"/>
              <a:ea typeface="微軟正黑體" panose="020B0604030504040204" pitchFamily="34" charset="-120"/>
              <a:cs typeface="Helv"/>
            </a:endParaRPr>
          </a:p>
        </p:txBody>
      </p:sp>
      <p:sp>
        <p:nvSpPr>
          <p:cNvPr id="14" name="矩形 13"/>
          <p:cNvSpPr/>
          <p:nvPr/>
        </p:nvSpPr>
        <p:spPr>
          <a:xfrm>
            <a:off x="5843539" y="4684792"/>
            <a:ext cx="2231737" cy="430887"/>
          </a:xfrm>
          <a:prstGeom prst="rect">
            <a:avLst/>
          </a:prstGeom>
        </p:spPr>
        <p:txBody>
          <a:bodyPr wrap="square">
            <a:spAutoFit/>
          </a:bodyPr>
          <a:lstStyle/>
          <a:p>
            <a:pPr>
              <a:defRPr/>
            </a:pPr>
            <a:r>
              <a:rPr lang="zh-TW" altLang="en-US" sz="2200" b="1" kern="100" dirty="0">
                <a:solidFill>
                  <a:schemeClr val="tx1">
                    <a:lumMod val="65000"/>
                    <a:lumOff val="35000"/>
                  </a:schemeClr>
                </a:solidFill>
                <a:latin typeface="微軟正黑體" panose="020B0604030504040204" pitchFamily="34" charset="-120"/>
                <a:ea typeface="微軟正黑體" panose="020B0604030504040204" pitchFamily="34" charset="-120"/>
              </a:rPr>
              <a:t>聯繫前備知識</a:t>
            </a:r>
            <a:endParaRPr lang="en-US" altLang="zh-TW" sz="22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15" name="矩形 14"/>
          <p:cNvSpPr/>
          <p:nvPr/>
        </p:nvSpPr>
        <p:spPr>
          <a:xfrm>
            <a:off x="5419692" y="5721113"/>
            <a:ext cx="2406571" cy="430887"/>
          </a:xfrm>
          <a:prstGeom prst="rect">
            <a:avLst/>
          </a:prstGeom>
        </p:spPr>
        <p:txBody>
          <a:bodyPr wrap="square">
            <a:spAutoFit/>
          </a:bodyPr>
          <a:lstStyle/>
          <a:p>
            <a:pPr>
              <a:defRPr/>
            </a:pPr>
            <a:r>
              <a:rPr lang="zh-TW" altLang="en-US" sz="2200" b="1" dirty="0">
                <a:solidFill>
                  <a:schemeClr val="tx1">
                    <a:lumMod val="65000"/>
                    <a:lumOff val="35000"/>
                  </a:schemeClr>
                </a:solidFill>
                <a:latin typeface="微軟正黑體" panose="020B0604030504040204" pitchFamily="34" charset="-120"/>
                <a:ea typeface="微軟正黑體" panose="020B0604030504040204" pitchFamily="34" charset="-120"/>
              </a:rPr>
              <a:t>引伸思考</a:t>
            </a:r>
            <a:endParaRPr lang="zh-HK" altLang="en-US" sz="22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16" name="矩形 15"/>
          <p:cNvSpPr/>
          <p:nvPr/>
        </p:nvSpPr>
        <p:spPr>
          <a:xfrm>
            <a:off x="6093121" y="3681887"/>
            <a:ext cx="2859293" cy="400110"/>
          </a:xfrm>
          <a:prstGeom prst="rect">
            <a:avLst/>
          </a:prstGeom>
        </p:spPr>
        <p:txBody>
          <a:bodyPr wrap="square">
            <a:spAutoFit/>
          </a:bodyPr>
          <a:lstStyle/>
          <a:p>
            <a:pPr>
              <a:defRPr/>
            </a:pPr>
            <a:r>
              <a:rPr lang="zh-TW" altLang="en-US" sz="2000" b="1" kern="100" dirty="0">
                <a:solidFill>
                  <a:schemeClr val="tx1">
                    <a:lumMod val="65000"/>
                    <a:lumOff val="35000"/>
                  </a:schemeClr>
                </a:solidFill>
                <a:latin typeface="微軟正黑體" panose="020B0604030504040204" pitchFamily="34" charset="-120"/>
                <a:ea typeface="微軟正黑體" panose="020B0604030504040204" pitchFamily="34" charset="-120"/>
              </a:rPr>
              <a:t>應用邏輯</a:t>
            </a:r>
            <a:r>
              <a:rPr lang="zh-TW" altLang="en-US" sz="20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rPr>
              <a:t>關係</a:t>
            </a:r>
            <a:r>
              <a:rPr lang="en-US" altLang="zh-TW" sz="20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rPr>
              <a:t>/</a:t>
            </a:r>
            <a:r>
              <a:rPr lang="zh-TW" altLang="en-US" sz="2000" b="1" kern="100" dirty="0" smtClean="0">
                <a:solidFill>
                  <a:schemeClr val="tx1">
                    <a:lumMod val="65000"/>
                    <a:lumOff val="35000"/>
                  </a:schemeClr>
                </a:solidFill>
                <a:latin typeface="微軟正黑體" panose="020B0604030504040204" pitchFamily="34" charset="-120"/>
                <a:ea typeface="微軟正黑體" panose="020B0604030504040204" pitchFamily="34" charset="-120"/>
              </a:rPr>
              <a:t>專科</a:t>
            </a:r>
            <a:r>
              <a:rPr lang="zh-TW" altLang="en-US" sz="2000" b="1" kern="100" dirty="0">
                <a:solidFill>
                  <a:schemeClr val="tx1">
                    <a:lumMod val="65000"/>
                    <a:lumOff val="35000"/>
                  </a:schemeClr>
                </a:solidFill>
                <a:latin typeface="微軟正黑體" panose="020B0604030504040204" pitchFamily="34" charset="-120"/>
                <a:ea typeface="微軟正黑體" panose="020B0604030504040204" pitchFamily="34" charset="-120"/>
              </a:rPr>
              <a:t>語體</a:t>
            </a:r>
            <a:endParaRPr lang="en-US" altLang="zh-TW" sz="2000" b="1" kern="1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4705634" y="1401692"/>
            <a:ext cx="1445536" cy="1200329"/>
          </a:xfrm>
          <a:prstGeom prst="rect">
            <a:avLst/>
          </a:prstGeom>
          <a:noFill/>
        </p:spPr>
        <p:txBody>
          <a:bodyPr wrap="square" rtlCol="0">
            <a:spAutoFit/>
          </a:bodyPr>
          <a:lstStyle/>
          <a:p>
            <a:r>
              <a:rPr lang="zh-TW" altLang="en-US" sz="3600" b="1" kern="100" dirty="0">
                <a:solidFill>
                  <a:srgbClr val="51354C"/>
                </a:solidFill>
                <a:latin typeface="微軟正黑體" panose="020B0604030504040204" pitchFamily="34" charset="-120"/>
                <a:ea typeface="微軟正黑體" panose="020B0604030504040204" pitchFamily="34" charset="-120"/>
              </a:rPr>
              <a:t>篇章</a:t>
            </a:r>
            <a:r>
              <a:rPr lang="en-US" altLang="zh-TW" sz="3600" b="1" kern="100" dirty="0">
                <a:solidFill>
                  <a:srgbClr val="51354C"/>
                </a:solidFill>
                <a:latin typeface="微軟正黑體" panose="020B0604030504040204" pitchFamily="34" charset="-120"/>
                <a:ea typeface="微軟正黑體" panose="020B0604030504040204" pitchFamily="34" charset="-120"/>
              </a:rPr>
              <a:t>/</a:t>
            </a:r>
            <a:r>
              <a:rPr lang="zh-TW" altLang="en-US" sz="3600" b="1" kern="100" dirty="0" smtClean="0">
                <a:solidFill>
                  <a:srgbClr val="51354C"/>
                </a:solidFill>
                <a:latin typeface="微軟正黑體" panose="020B0604030504040204" pitchFamily="34" charset="-120"/>
                <a:ea typeface="微軟正黑體" panose="020B0604030504040204" pitchFamily="34" charset="-120"/>
              </a:rPr>
              <a:t>內容</a:t>
            </a:r>
            <a:endParaRPr lang="zh-HK" altLang="en-US" sz="3600" dirty="0">
              <a:solidFill>
                <a:srgbClr val="51354C"/>
              </a:solidFill>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3351377" y="1678690"/>
            <a:ext cx="1098703" cy="646331"/>
          </a:xfrm>
          <a:prstGeom prst="rect">
            <a:avLst/>
          </a:prstGeom>
          <a:noFill/>
        </p:spPr>
        <p:txBody>
          <a:bodyPr wrap="square" rtlCol="0">
            <a:spAutoFit/>
          </a:bodyPr>
          <a:lstStyle/>
          <a:p>
            <a:pPr algn="ctr"/>
            <a:r>
              <a:rPr lang="zh-TW" altLang="zh-HK" sz="3600" b="1" kern="100" dirty="0" smtClean="0">
                <a:solidFill>
                  <a:srgbClr val="51354C"/>
                </a:solidFill>
                <a:latin typeface="微軟正黑體" panose="020B0604030504040204" pitchFamily="34" charset="-120"/>
                <a:ea typeface="微軟正黑體" panose="020B0604030504040204" pitchFamily="34" charset="-120"/>
              </a:rPr>
              <a:t>詞彙</a:t>
            </a:r>
            <a:endParaRPr lang="zh-HK" altLang="en-US" sz="3600" dirty="0">
              <a:solidFill>
                <a:srgbClr val="51354C"/>
              </a:solidFill>
              <a:latin typeface="微軟正黑體" panose="020B0604030504040204" pitchFamily="34" charset="-120"/>
              <a:ea typeface="微軟正黑體" panose="020B0604030504040204" pitchFamily="34" charset="-120"/>
            </a:endParaRPr>
          </a:p>
        </p:txBody>
      </p:sp>
      <p:sp>
        <p:nvSpPr>
          <p:cNvPr id="2" name="圓角矩形 1"/>
          <p:cNvSpPr/>
          <p:nvPr/>
        </p:nvSpPr>
        <p:spPr>
          <a:xfrm>
            <a:off x="5791200" y="3489959"/>
            <a:ext cx="3297901" cy="741147"/>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7" name="圓角矩形 16"/>
          <p:cNvSpPr/>
          <p:nvPr/>
        </p:nvSpPr>
        <p:spPr>
          <a:xfrm>
            <a:off x="199152" y="2471783"/>
            <a:ext cx="2844984" cy="724415"/>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8" name="圓角矩形 17"/>
          <p:cNvSpPr/>
          <p:nvPr/>
        </p:nvSpPr>
        <p:spPr>
          <a:xfrm>
            <a:off x="107710" y="4032558"/>
            <a:ext cx="3412730" cy="724415"/>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9" name="圓角矩形 18"/>
          <p:cNvSpPr/>
          <p:nvPr/>
        </p:nvSpPr>
        <p:spPr>
          <a:xfrm>
            <a:off x="6016921" y="2466169"/>
            <a:ext cx="3011220" cy="724415"/>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0" name="圓角矩形 19"/>
          <p:cNvSpPr/>
          <p:nvPr/>
        </p:nvSpPr>
        <p:spPr>
          <a:xfrm>
            <a:off x="138192" y="5574348"/>
            <a:ext cx="4113768" cy="724415"/>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1" name="圓角矩形 20"/>
          <p:cNvSpPr/>
          <p:nvPr/>
        </p:nvSpPr>
        <p:spPr>
          <a:xfrm>
            <a:off x="5271487" y="4529661"/>
            <a:ext cx="3756654" cy="741147"/>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22" name="群組 21"/>
          <p:cNvGrpSpPr>
            <a:grpSpLocks/>
          </p:cNvGrpSpPr>
          <p:nvPr/>
        </p:nvGrpSpPr>
        <p:grpSpPr bwMode="auto">
          <a:xfrm>
            <a:off x="-94830" y="446931"/>
            <a:ext cx="3138965" cy="604837"/>
            <a:chOff x="32200" y="637683"/>
            <a:chExt cx="3138138" cy="605824"/>
          </a:xfrm>
        </p:grpSpPr>
        <p:sp>
          <p:nvSpPr>
            <p:cNvPr id="23" name="文字方塊 22"/>
            <p:cNvSpPr txBox="1">
              <a:spLocks noChangeArrowheads="1"/>
            </p:cNvSpPr>
            <p:nvPr/>
          </p:nvSpPr>
          <p:spPr bwMode="auto">
            <a:xfrm>
              <a:off x="677348" y="821688"/>
              <a:ext cx="2492990" cy="36933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lang="zh-TW" altLang="en-US" sz="1800" dirty="0">
                  <a:solidFill>
                    <a:srgbClr val="FF0000"/>
                  </a:solidFill>
                  <a:latin typeface="微軟正黑體" panose="020B0604030504040204" pitchFamily="34" charset="-120"/>
                  <a:ea typeface="微軟正黑體" panose="020B0604030504040204" pitchFamily="34" charset="-120"/>
                </a:rPr>
                <a:t>本課節會運用到的策略</a:t>
              </a:r>
              <a:endParaRPr lang="zh-HK" altLang="en-US" sz="1800" dirty="0">
                <a:solidFill>
                  <a:srgbClr val="FF0000"/>
                </a:solidFill>
                <a:latin typeface="微軟正黑體" panose="020B0604030504040204" pitchFamily="34" charset="-120"/>
                <a:ea typeface="微軟正黑體" panose="020B0604030504040204" pitchFamily="34" charset="-120"/>
              </a:endParaRPr>
            </a:p>
          </p:txBody>
        </p:sp>
        <p:pic>
          <p:nvPicPr>
            <p:cNvPr id="24" name="圖片 2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2200" y="637683"/>
              <a:ext cx="709374" cy="605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74665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 y="280676"/>
            <a:ext cx="9143244" cy="6296647"/>
          </a:xfrm>
          <a:prstGeom prst="rect">
            <a:avLst/>
          </a:prstGeom>
        </p:spPr>
      </p:pic>
      <p:sp>
        <p:nvSpPr>
          <p:cNvPr id="5" name="矩形 4"/>
          <p:cNvSpPr/>
          <p:nvPr/>
        </p:nvSpPr>
        <p:spPr>
          <a:xfrm>
            <a:off x="193516" y="767165"/>
            <a:ext cx="1107996" cy="646331"/>
          </a:xfrm>
          <a:prstGeom prst="rect">
            <a:avLst/>
          </a:prstGeom>
        </p:spPr>
        <p:txBody>
          <a:bodyPr wrap="none">
            <a:spAutoFit/>
          </a:bodyPr>
          <a:lstStyle/>
          <a:p>
            <a:pPr algn="ctr" eaLnBrk="1" fontAlgn="auto" hangingPunct="1">
              <a:spcBef>
                <a:spcPts val="0"/>
              </a:spcBef>
              <a:spcAft>
                <a:spcPts val="0"/>
              </a:spcAft>
              <a:defRPr/>
            </a:pPr>
            <a:r>
              <a:rPr lang="zh-TW" altLang="zh-HK" sz="3600" b="1" kern="100" dirty="0" smtClean="0">
                <a:solidFill>
                  <a:srgbClr val="51354C"/>
                </a:solidFill>
                <a:latin typeface="微軟正黑體" panose="020B0604030504040204" pitchFamily="34" charset="-120"/>
                <a:ea typeface="微軟正黑體" panose="020B0604030504040204" pitchFamily="34" charset="-120"/>
              </a:rPr>
              <a:t>詞彙</a:t>
            </a:r>
            <a:endParaRPr lang="zh-HK" altLang="en-US" sz="3600" dirty="0">
              <a:solidFill>
                <a:srgbClr val="51354C"/>
              </a:solidFill>
              <a:latin typeface="微軟正黑體" panose="020B0604030504040204" pitchFamily="34" charset="-120"/>
              <a:ea typeface="微軟正黑體" panose="020B0604030504040204" pitchFamily="34" charset="-120"/>
            </a:endParaRPr>
          </a:p>
        </p:txBody>
      </p:sp>
      <p:sp>
        <p:nvSpPr>
          <p:cNvPr id="6" name="矩形 5"/>
          <p:cNvSpPr/>
          <p:nvPr/>
        </p:nvSpPr>
        <p:spPr>
          <a:xfrm>
            <a:off x="3260564" y="530375"/>
            <a:ext cx="1457996" cy="430887"/>
          </a:xfrm>
          <a:prstGeom prst="rect">
            <a:avLst/>
          </a:prstGeom>
        </p:spPr>
        <p:txBody>
          <a:bodyPr wrap="square">
            <a:spAutoFit/>
          </a:bodyPr>
          <a:lstStyle/>
          <a:p>
            <a:pPr algn="ctr" eaLnBrk="1" fontAlgn="auto" hangingPunct="1">
              <a:spcBef>
                <a:spcPct val="20000"/>
              </a:spcBef>
              <a:spcAft>
                <a:spcPts val="0"/>
              </a:spcAft>
              <a:defRPr/>
            </a:pPr>
            <a:r>
              <a:rPr lang="zh-TW" altLang="zh-HK" sz="2200" b="1" dirty="0">
                <a:solidFill>
                  <a:schemeClr val="tx1">
                    <a:lumMod val="75000"/>
                    <a:lumOff val="25000"/>
                  </a:schemeClr>
                </a:solidFill>
                <a:latin typeface="微軟正黑體" panose="020B0604030504040204" pitchFamily="34" charset="-120"/>
                <a:ea typeface="微軟正黑體" panose="020B0604030504040204" pitchFamily="34" charset="-120"/>
              </a:rPr>
              <a:t>字根</a:t>
            </a:r>
            <a:r>
              <a:rPr lang="zh-TW" altLang="zh-HK" sz="2200" b="1" dirty="0">
                <a:solidFill>
                  <a:schemeClr val="tx1">
                    <a:lumMod val="75000"/>
                    <a:lumOff val="25000"/>
                  </a:schemeClr>
                </a:solidFill>
                <a:latin typeface="微軟正黑體" panose="020B0604030504040204" pitchFamily="34" charset="-120"/>
                <a:ea typeface="微軟正黑體" panose="020B0604030504040204" pitchFamily="34" charset="-120"/>
                <a:cs typeface="Helv"/>
              </a:rPr>
              <a:t>配</a:t>
            </a:r>
            <a:r>
              <a:rPr lang="zh-TW" altLang="zh-HK" sz="2200" b="1" dirty="0" smtClean="0">
                <a:solidFill>
                  <a:schemeClr val="tx1">
                    <a:lumMod val="75000"/>
                    <a:lumOff val="25000"/>
                  </a:schemeClr>
                </a:solidFill>
                <a:latin typeface="微軟正黑體" panose="020B0604030504040204" pitchFamily="34" charset="-120"/>
                <a:ea typeface="微軟正黑體" panose="020B0604030504040204" pitchFamily="34" charset="-120"/>
                <a:cs typeface="Helv"/>
              </a:rPr>
              <a:t>詞</a:t>
            </a:r>
            <a:endParaRPr lang="en-US" altLang="zh-TW" sz="2200" b="1" dirty="0">
              <a:solidFill>
                <a:schemeClr val="tx1">
                  <a:lumMod val="75000"/>
                  <a:lumOff val="25000"/>
                </a:schemeClr>
              </a:solidFill>
              <a:latin typeface="微軟正黑體" panose="020B0604030504040204" pitchFamily="34" charset="-120"/>
              <a:ea typeface="微軟正黑體" panose="020B0604030504040204" pitchFamily="34" charset="-120"/>
              <a:cs typeface="Helv"/>
            </a:endParaRPr>
          </a:p>
        </p:txBody>
      </p:sp>
      <p:sp>
        <p:nvSpPr>
          <p:cNvPr id="7" name="矩形 6"/>
          <p:cNvSpPr/>
          <p:nvPr/>
        </p:nvSpPr>
        <p:spPr>
          <a:xfrm>
            <a:off x="6451851" y="530375"/>
            <a:ext cx="1813341" cy="430887"/>
          </a:xfrm>
          <a:prstGeom prst="rect">
            <a:avLst/>
          </a:prstGeom>
        </p:spPr>
        <p:txBody>
          <a:bodyPr wrap="square">
            <a:spAutoFit/>
          </a:bodyPr>
          <a:lstStyle/>
          <a:p>
            <a:pPr algn="ctr" eaLnBrk="1" fontAlgn="auto" hangingPunct="1">
              <a:spcBef>
                <a:spcPts val="0"/>
              </a:spcBef>
              <a:spcAft>
                <a:spcPts val="0"/>
              </a:spcAft>
              <a:defRPr/>
            </a:pPr>
            <a:r>
              <a:rPr lang="zh-TW" altLang="zh-HK"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詞彙歸類</a:t>
            </a:r>
            <a:endParaRPr lang="en-US" altLang="zh-TW"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8" name="矩形 7"/>
          <p:cNvSpPr/>
          <p:nvPr/>
        </p:nvSpPr>
        <p:spPr>
          <a:xfrm>
            <a:off x="5239995" y="3213556"/>
            <a:ext cx="2406571" cy="430887"/>
          </a:xfrm>
          <a:prstGeom prst="rect">
            <a:avLst/>
          </a:prstGeom>
        </p:spPr>
        <p:txBody>
          <a:bodyPr wrap="square">
            <a:spAutoFit/>
          </a:bodyPr>
          <a:lstStyle/>
          <a:p>
            <a:pPr algn="ctr" eaLnBrk="1" fontAlgn="auto" hangingPunct="1">
              <a:spcBef>
                <a:spcPts val="0"/>
              </a:spcBef>
              <a:spcAft>
                <a:spcPts val="0"/>
              </a:spcAft>
              <a:defRPr/>
            </a:pPr>
            <a:r>
              <a:rPr lang="zh-TW" altLang="zh-HK" sz="2200" b="1" dirty="0">
                <a:solidFill>
                  <a:schemeClr val="tx1">
                    <a:lumMod val="75000"/>
                    <a:lumOff val="25000"/>
                  </a:schemeClr>
                </a:solidFill>
                <a:latin typeface="微軟正黑體" panose="020B0604030504040204" pitchFamily="34" charset="-120"/>
                <a:ea typeface="微軟正黑體" panose="020B0604030504040204" pitchFamily="34" charset="-120"/>
              </a:rPr>
              <a:t>上文下</a:t>
            </a:r>
            <a:r>
              <a:rPr lang="zh-TW" altLang="zh-HK" sz="2200" b="1" dirty="0" smtClean="0">
                <a:solidFill>
                  <a:schemeClr val="tx1">
                    <a:lumMod val="75000"/>
                    <a:lumOff val="25000"/>
                  </a:schemeClr>
                </a:solidFill>
                <a:latin typeface="微軟正黑體" panose="020B0604030504040204" pitchFamily="34" charset="-120"/>
                <a:ea typeface="微軟正黑體" panose="020B0604030504040204" pitchFamily="34" charset="-120"/>
              </a:rPr>
              <a:t>理</a:t>
            </a:r>
            <a:r>
              <a:rPr lang="zh-TW" altLang="en-US"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推敲</a:t>
            </a:r>
            <a:endParaRPr lang="zh-HK" altLang="en-US" sz="2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9" name="矩形 8"/>
          <p:cNvSpPr/>
          <p:nvPr/>
        </p:nvSpPr>
        <p:spPr>
          <a:xfrm>
            <a:off x="4262244" y="4759521"/>
            <a:ext cx="3291841" cy="430887"/>
          </a:xfrm>
          <a:prstGeom prst="rect">
            <a:avLst/>
          </a:prstGeom>
        </p:spPr>
        <p:txBody>
          <a:bodyPr wrap="square">
            <a:spAutoFit/>
          </a:bodyPr>
          <a:lstStyle/>
          <a:p>
            <a:pPr algn="ctr">
              <a:defRPr/>
            </a:pPr>
            <a:r>
              <a:rPr lang="zh-TW" altLang="en-US" sz="2200" b="1" dirty="0">
                <a:solidFill>
                  <a:schemeClr val="tx1">
                    <a:lumMod val="75000"/>
                    <a:lumOff val="25000"/>
                  </a:schemeClr>
                </a:solidFill>
                <a:latin typeface="微軟正黑體" panose="020B0604030504040204" pitchFamily="34" charset="-120"/>
                <a:ea typeface="微軟正黑體" panose="020B0604030504040204" pitchFamily="34" charset="-120"/>
              </a:rPr>
              <a:t>專科詞彙與學科概念聯繫</a:t>
            </a:r>
            <a:endParaRPr lang="zh-HK" altLang="en-US" sz="2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2150709" y="2213757"/>
            <a:ext cx="1371617" cy="430887"/>
          </a:xfrm>
          <a:prstGeom prst="rect">
            <a:avLst/>
          </a:prstGeom>
        </p:spPr>
        <p:txBody>
          <a:bodyPr wrap="square">
            <a:spAutoFit/>
          </a:bodyPr>
          <a:lstStyle/>
          <a:p>
            <a:pPr algn="ctr">
              <a:defRPr/>
            </a:pPr>
            <a:r>
              <a:rPr lang="zh-TW" altLang="zh-HK"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詞</a:t>
            </a:r>
            <a:r>
              <a:rPr lang="zh-TW" altLang="en-US"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義聯繫</a:t>
            </a:r>
            <a:endParaRPr lang="en-US" altLang="zh-TW" sz="2200" b="1" kern="1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260399" y="938219"/>
            <a:ext cx="3313023"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1)  </a:t>
            </a:r>
            <a:r>
              <a:rPr lang="zh-TW" altLang="en-US" sz="1400" dirty="0" smtClean="0">
                <a:latin typeface="微軟正黑體" panose="020B0604030504040204" pitchFamily="34" charset="-120"/>
                <a:ea typeface="微軟正黑體" panose="020B0604030504040204" pitchFamily="34" charset="-120"/>
              </a:rPr>
              <a:t>將目標字詞組合分拆成有意思的單位</a:t>
            </a:r>
          </a:p>
        </p:txBody>
      </p:sp>
      <p:sp>
        <p:nvSpPr>
          <p:cNvPr id="12" name="文字方塊 11"/>
          <p:cNvSpPr txBox="1"/>
          <p:nvPr/>
        </p:nvSpPr>
        <p:spPr>
          <a:xfrm>
            <a:off x="1209295" y="2602187"/>
            <a:ext cx="1356366" cy="338554"/>
          </a:xfrm>
          <a:prstGeom prst="rect">
            <a:avLst/>
          </a:prstGeom>
          <a:noFill/>
        </p:spPr>
        <p:txBody>
          <a:bodyPr wrap="square" rtlCol="0">
            <a:spAutoFit/>
          </a:bodyPr>
          <a:lstStyle/>
          <a:p>
            <a:pPr marL="285750" indent="-285750">
              <a:buFont typeface="Wingdings" panose="05000000000000000000" pitchFamily="2" charset="2"/>
              <a:buChar char="l"/>
            </a:pPr>
            <a:r>
              <a:rPr lang="zh-HK" altLang="en-US" sz="1600" b="1" u="sng" dirty="0" smtClean="0">
                <a:solidFill>
                  <a:schemeClr val="tx1">
                    <a:lumMod val="85000"/>
                    <a:lumOff val="15000"/>
                  </a:schemeClr>
                </a:solidFill>
                <a:latin typeface="微軟正黑體" panose="020B0604030504040204" pitchFamily="34" charset="-120"/>
                <a:ea typeface="微軟正黑體" panose="020B0604030504040204" pitchFamily="34" charset="-120"/>
              </a:rPr>
              <a:t>形旁推測</a:t>
            </a:r>
          </a:p>
        </p:txBody>
      </p:sp>
      <p:sp>
        <p:nvSpPr>
          <p:cNvPr id="13" name="文字方塊 12"/>
          <p:cNvSpPr txBox="1"/>
          <p:nvPr/>
        </p:nvSpPr>
        <p:spPr>
          <a:xfrm>
            <a:off x="1344100" y="2897486"/>
            <a:ext cx="3227900"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1)  </a:t>
            </a:r>
            <a:r>
              <a:rPr lang="zh-TW" altLang="en-US" sz="1400" dirty="0" smtClean="0">
                <a:latin typeface="微軟正黑體" panose="020B0604030504040204" pitchFamily="34" charset="-120"/>
                <a:ea typeface="微軟正黑體" panose="020B0604030504040204" pitchFamily="34" charset="-120"/>
              </a:rPr>
              <a:t>觀察目標字，按已有知識辨識形旁</a:t>
            </a:r>
          </a:p>
        </p:txBody>
      </p:sp>
      <p:sp>
        <p:nvSpPr>
          <p:cNvPr id="14" name="文字方塊 13"/>
          <p:cNvSpPr txBox="1"/>
          <p:nvPr/>
        </p:nvSpPr>
        <p:spPr>
          <a:xfrm>
            <a:off x="709462" y="3503962"/>
            <a:ext cx="1356366" cy="338554"/>
          </a:xfrm>
          <a:prstGeom prst="rect">
            <a:avLst/>
          </a:prstGeom>
          <a:noFill/>
        </p:spPr>
        <p:txBody>
          <a:bodyPr wrap="square" rtlCol="0">
            <a:spAutoFit/>
          </a:bodyPr>
          <a:lstStyle/>
          <a:p>
            <a:pPr marL="285750" indent="-285750">
              <a:buFont typeface="Wingdings" panose="05000000000000000000" pitchFamily="2" charset="2"/>
              <a:buChar char="l"/>
            </a:pPr>
            <a:r>
              <a:rPr lang="zh-HK" altLang="en-US" sz="1600" b="1" u="sng" dirty="0" smtClean="0">
                <a:solidFill>
                  <a:schemeClr val="tx1">
                    <a:lumMod val="85000"/>
                    <a:lumOff val="15000"/>
                  </a:schemeClr>
                </a:solidFill>
                <a:latin typeface="微軟正黑體" panose="020B0604030504040204" pitchFamily="34" charset="-120"/>
                <a:ea typeface="微軟正黑體" panose="020B0604030504040204" pitchFamily="34" charset="-120"/>
              </a:rPr>
              <a:t>詞義聯想</a:t>
            </a:r>
          </a:p>
        </p:txBody>
      </p:sp>
      <p:sp>
        <p:nvSpPr>
          <p:cNvPr id="15" name="文字方塊 14"/>
          <p:cNvSpPr txBox="1"/>
          <p:nvPr/>
        </p:nvSpPr>
        <p:spPr>
          <a:xfrm>
            <a:off x="852743" y="3803470"/>
            <a:ext cx="3214160"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1) </a:t>
            </a:r>
            <a:r>
              <a:rPr lang="en-US" altLang="zh-TW" sz="1400" dirty="0" smtClean="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找出</a:t>
            </a:r>
            <a:r>
              <a:rPr lang="zh-TW" altLang="en-US" sz="1400" dirty="0">
                <a:latin typeface="微軟正黑體" panose="020B0604030504040204" pitchFamily="34" charset="-120"/>
                <a:ea typeface="微軟正黑體" panose="020B0604030504040204" pitchFamily="34" charset="-120"/>
              </a:rPr>
              <a:t>與目標詞彙意思相近的</a:t>
            </a:r>
            <a:r>
              <a:rPr lang="zh-TW" altLang="en-US" sz="1400" dirty="0" smtClean="0">
                <a:latin typeface="微軟正黑體" panose="020B0604030504040204" pitchFamily="34" charset="-120"/>
                <a:ea typeface="微軟正黑體" panose="020B0604030504040204" pitchFamily="34" charset="-120"/>
              </a:rPr>
              <a:t>詞彙</a:t>
            </a:r>
            <a:endParaRPr lang="zh-TW" altLang="en-US" sz="1400" dirty="0">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179228" y="4468739"/>
            <a:ext cx="1356366" cy="338554"/>
          </a:xfrm>
          <a:prstGeom prst="rect">
            <a:avLst/>
          </a:prstGeom>
          <a:noFill/>
        </p:spPr>
        <p:txBody>
          <a:bodyPr wrap="square" rtlCol="0">
            <a:spAutoFit/>
          </a:bodyPr>
          <a:lstStyle/>
          <a:p>
            <a:pPr marL="285750" indent="-285750">
              <a:buFont typeface="Wingdings" panose="05000000000000000000" pitchFamily="2" charset="2"/>
              <a:buChar char="l"/>
            </a:pPr>
            <a:r>
              <a:rPr lang="zh-HK" altLang="en-US" sz="1600" b="1" u="sng" dirty="0" smtClean="0">
                <a:solidFill>
                  <a:schemeClr val="tx1">
                    <a:lumMod val="85000"/>
                    <a:lumOff val="15000"/>
                  </a:schemeClr>
                </a:solidFill>
                <a:latin typeface="微軟正黑體" panose="020B0604030504040204" pitchFamily="34" charset="-120"/>
                <a:ea typeface="微軟正黑體" panose="020B0604030504040204" pitchFamily="34" charset="-120"/>
              </a:rPr>
              <a:t>情境聯想</a:t>
            </a:r>
          </a:p>
        </p:txBody>
      </p:sp>
      <p:sp>
        <p:nvSpPr>
          <p:cNvPr id="17" name="文字方塊 16"/>
          <p:cNvSpPr txBox="1"/>
          <p:nvPr/>
        </p:nvSpPr>
        <p:spPr>
          <a:xfrm>
            <a:off x="457493" y="4807392"/>
            <a:ext cx="3046925" cy="523220"/>
          </a:xfrm>
          <a:prstGeom prst="rect">
            <a:avLst/>
          </a:prstGeom>
          <a:noFill/>
        </p:spPr>
        <p:txBody>
          <a:bodyPr wrap="square" rtlCol="0">
            <a:spAutoFit/>
          </a:bodyPr>
          <a:lstStyle/>
          <a:p>
            <a:r>
              <a:rPr lang="zh-TW" altLang="en-US" sz="1400" dirty="0">
                <a:latin typeface="微軟正黑體" panose="020B0604030504040204" pitchFamily="34" charset="-120"/>
                <a:ea typeface="微軟正黑體" panose="020B0604030504040204" pitchFamily="34" charset="-120"/>
              </a:rPr>
              <a:t>推測目標詞彙可與哪些情境</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時、地、人和事</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作連繫</a:t>
            </a:r>
          </a:p>
        </p:txBody>
      </p:sp>
      <p:sp>
        <p:nvSpPr>
          <p:cNvPr id="18" name="文字方塊 17"/>
          <p:cNvSpPr txBox="1"/>
          <p:nvPr/>
        </p:nvSpPr>
        <p:spPr>
          <a:xfrm>
            <a:off x="179228" y="5430725"/>
            <a:ext cx="1661781" cy="338554"/>
          </a:xfrm>
          <a:prstGeom prst="rect">
            <a:avLst/>
          </a:prstGeom>
          <a:noFill/>
        </p:spPr>
        <p:txBody>
          <a:bodyPr wrap="square" rtlCol="0">
            <a:spAutoFit/>
          </a:bodyPr>
          <a:lstStyle/>
          <a:p>
            <a:pPr marL="285750" indent="-285750">
              <a:buFont typeface="Wingdings" panose="05000000000000000000" pitchFamily="2" charset="2"/>
              <a:buChar char="l"/>
            </a:pPr>
            <a:r>
              <a:rPr lang="zh-HK" altLang="en-US" sz="1600" b="1" u="sng" dirty="0" smtClean="0">
                <a:solidFill>
                  <a:schemeClr val="tx1">
                    <a:lumMod val="85000"/>
                    <a:lumOff val="15000"/>
                  </a:schemeClr>
                </a:solidFill>
                <a:latin typeface="微軟正黑體" panose="020B0604030504040204" pitchFamily="34" charset="-120"/>
                <a:ea typeface="微軟正黑體" panose="020B0604030504040204" pitchFamily="34" charset="-120"/>
              </a:rPr>
              <a:t>多感官聯想</a:t>
            </a:r>
          </a:p>
        </p:txBody>
      </p:sp>
      <p:sp>
        <p:nvSpPr>
          <p:cNvPr id="19" name="文字方塊 18"/>
          <p:cNvSpPr txBox="1"/>
          <p:nvPr/>
        </p:nvSpPr>
        <p:spPr>
          <a:xfrm>
            <a:off x="159554" y="5770295"/>
            <a:ext cx="3118428" cy="523220"/>
          </a:xfrm>
          <a:prstGeom prst="rect">
            <a:avLst/>
          </a:prstGeom>
          <a:noFill/>
        </p:spPr>
        <p:txBody>
          <a:bodyPr wrap="square" rtlCol="0">
            <a:spAutoFit/>
          </a:bodyPr>
          <a:lstStyle/>
          <a:p>
            <a:r>
              <a:rPr lang="zh-TW" altLang="en-US" sz="1400" dirty="0">
                <a:latin typeface="微軟正黑體" panose="020B0604030504040204" pitchFamily="34" charset="-120"/>
                <a:ea typeface="微軟正黑體" panose="020B0604030504040204" pitchFamily="34" charset="-120"/>
              </a:rPr>
              <a:t>推測目標詞彙可與哪些感官</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視覺、聽覺、嗅覺、味覺、觸覺及心情</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作連繫 </a:t>
            </a:r>
          </a:p>
        </p:txBody>
      </p:sp>
      <p:sp>
        <p:nvSpPr>
          <p:cNvPr id="20" name="文字方塊 19"/>
          <p:cNvSpPr txBox="1"/>
          <p:nvPr/>
        </p:nvSpPr>
        <p:spPr>
          <a:xfrm>
            <a:off x="6099145" y="1114707"/>
            <a:ext cx="2609429"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1) </a:t>
            </a:r>
            <a:r>
              <a:rPr lang="en-US" altLang="zh-TW" sz="1400" dirty="0" smtClean="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找出</a:t>
            </a:r>
            <a:r>
              <a:rPr lang="zh-TW" altLang="en-US" sz="1400" dirty="0">
                <a:latin typeface="微軟正黑體" panose="020B0604030504040204" pitchFamily="34" charset="-120"/>
                <a:ea typeface="微軟正黑體" panose="020B0604030504040204" pitchFamily="34" charset="-120"/>
              </a:rPr>
              <a:t>一些跟目標詞彙的意思和特性相近的</a:t>
            </a:r>
            <a:r>
              <a:rPr lang="zh-TW" altLang="en-US" sz="1400" dirty="0" smtClean="0">
                <a:latin typeface="微軟正黑體" panose="020B0604030504040204" pitchFamily="34" charset="-120"/>
                <a:ea typeface="微軟正黑體" panose="020B0604030504040204" pitchFamily="34" charset="-120"/>
              </a:rPr>
              <a:t>詞彙</a:t>
            </a:r>
            <a:endParaRPr lang="zh-TW" altLang="en-US" sz="1400" dirty="0">
              <a:latin typeface="微軟正黑體" panose="020B0604030504040204" pitchFamily="34" charset="-120"/>
              <a:ea typeface="微軟正黑體" panose="020B0604030504040204" pitchFamily="34" charset="-120"/>
            </a:endParaRPr>
          </a:p>
        </p:txBody>
      </p:sp>
      <p:sp>
        <p:nvSpPr>
          <p:cNvPr id="21" name="文字方塊 20"/>
          <p:cNvSpPr txBox="1"/>
          <p:nvPr/>
        </p:nvSpPr>
        <p:spPr>
          <a:xfrm>
            <a:off x="5028657" y="3682923"/>
            <a:ext cx="2769327"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1) </a:t>
            </a:r>
            <a:r>
              <a:rPr lang="en-US" altLang="zh-TW" sz="1400" dirty="0" smtClean="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閱讀</a:t>
            </a:r>
            <a:r>
              <a:rPr lang="zh-TW" altLang="en-US" sz="1400" dirty="0">
                <a:latin typeface="微軟正黑體" panose="020B0604030504040204" pitchFamily="34" charset="-120"/>
                <a:ea typeface="微軟正黑體" panose="020B0604030504040204" pitchFamily="34" charset="-120"/>
              </a:rPr>
              <a:t>句子或</a:t>
            </a:r>
            <a:r>
              <a:rPr lang="zh-TW" altLang="en-US" sz="1400" dirty="0" smtClean="0">
                <a:latin typeface="微軟正黑體" panose="020B0604030504040204" pitchFamily="34" charset="-120"/>
                <a:ea typeface="微軟正黑體" panose="020B0604030504040204" pitchFamily="34" charset="-120"/>
              </a:rPr>
              <a:t>段落</a:t>
            </a:r>
            <a:endParaRPr lang="zh-TW" altLang="en-US" sz="1400" dirty="0">
              <a:latin typeface="微軟正黑體" panose="020B0604030504040204" pitchFamily="34" charset="-120"/>
              <a:ea typeface="微軟正黑體" panose="020B0604030504040204" pitchFamily="34" charset="-120"/>
            </a:endParaRPr>
          </a:p>
        </p:txBody>
      </p:sp>
      <p:sp>
        <p:nvSpPr>
          <p:cNvPr id="22" name="文字方塊 21"/>
          <p:cNvSpPr txBox="1"/>
          <p:nvPr/>
        </p:nvSpPr>
        <p:spPr>
          <a:xfrm>
            <a:off x="4237320" y="5179224"/>
            <a:ext cx="3195109"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1) </a:t>
            </a:r>
            <a:r>
              <a:rPr lang="en-US" altLang="zh-TW" sz="1400" dirty="0" smtClean="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展示</a:t>
            </a:r>
            <a:r>
              <a:rPr lang="zh-TW" altLang="en-US" sz="1400" dirty="0">
                <a:latin typeface="微軟正黑體" panose="020B0604030504040204" pitchFamily="34" charset="-120"/>
                <a:ea typeface="微軟正黑體" panose="020B0604030504040204" pitchFamily="34" charset="-120"/>
              </a:rPr>
              <a:t>專科詞彙及相關學科</a:t>
            </a:r>
            <a:r>
              <a:rPr lang="zh-TW" altLang="en-US" sz="1400" dirty="0" smtClean="0">
                <a:latin typeface="微軟正黑體" panose="020B0604030504040204" pitchFamily="34" charset="-120"/>
                <a:ea typeface="微軟正黑體" panose="020B0604030504040204" pitchFamily="34" charset="-120"/>
              </a:rPr>
              <a:t>概念</a:t>
            </a:r>
            <a:endParaRPr lang="zh-TW" altLang="en-US" sz="1400" dirty="0">
              <a:latin typeface="微軟正黑體" panose="020B0604030504040204" pitchFamily="34" charset="-120"/>
              <a:ea typeface="微軟正黑體" panose="020B0604030504040204" pitchFamily="34" charset="-120"/>
            </a:endParaRPr>
          </a:p>
        </p:txBody>
      </p:sp>
      <p:sp>
        <p:nvSpPr>
          <p:cNvPr id="24" name="文字方塊 23"/>
          <p:cNvSpPr txBox="1"/>
          <p:nvPr/>
        </p:nvSpPr>
        <p:spPr>
          <a:xfrm>
            <a:off x="2027532" y="1240810"/>
            <a:ext cx="3554599"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把分拆了的單位配上適當的字詞，成為另一字詞組</a:t>
            </a:r>
            <a:r>
              <a:rPr lang="zh-TW" altLang="en-US" sz="1400" dirty="0" smtClean="0">
                <a:latin typeface="微軟正黑體" panose="020B0604030504040204" pitchFamily="34" charset="-120"/>
                <a:ea typeface="微軟正黑體" panose="020B0604030504040204" pitchFamily="34" charset="-120"/>
              </a:rPr>
              <a:t>合</a:t>
            </a:r>
            <a:endParaRPr lang="zh-TW" altLang="en-US" sz="1400" dirty="0">
              <a:latin typeface="微軟正黑體" panose="020B0604030504040204" pitchFamily="34" charset="-120"/>
              <a:ea typeface="微軟正黑體" panose="020B0604030504040204" pitchFamily="34" charset="-120"/>
            </a:endParaRPr>
          </a:p>
        </p:txBody>
      </p:sp>
      <p:sp>
        <p:nvSpPr>
          <p:cNvPr id="25" name="文字方塊 24"/>
          <p:cNvSpPr txBox="1"/>
          <p:nvPr/>
        </p:nvSpPr>
        <p:spPr>
          <a:xfrm>
            <a:off x="1732995" y="1687195"/>
            <a:ext cx="3644534"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3)  </a:t>
            </a:r>
            <a:r>
              <a:rPr lang="zh-TW" altLang="en-US" sz="1400" dirty="0">
                <a:latin typeface="微軟正黑體" panose="020B0604030504040204" pitchFamily="34" charset="-120"/>
                <a:ea typeface="微軟正黑體" panose="020B0604030504040204" pitchFamily="34" charset="-120"/>
              </a:rPr>
              <a:t>綜合所有單位的意思，推敲整個字詞組合的</a:t>
            </a:r>
            <a:r>
              <a:rPr lang="zh-TW" altLang="en-US" sz="1400" dirty="0" smtClean="0">
                <a:latin typeface="微軟正黑體" panose="020B0604030504040204" pitchFamily="34" charset="-120"/>
                <a:ea typeface="微軟正黑體" panose="020B0604030504040204" pitchFamily="34" charset="-120"/>
              </a:rPr>
              <a:t>意思</a:t>
            </a:r>
            <a:endParaRPr lang="zh-TW" altLang="en-US" sz="1400" dirty="0">
              <a:latin typeface="微軟正黑體" panose="020B0604030504040204" pitchFamily="34" charset="-120"/>
              <a:ea typeface="微軟正黑體" panose="020B0604030504040204" pitchFamily="34" charset="-120"/>
            </a:endParaRPr>
          </a:p>
        </p:txBody>
      </p:sp>
      <p:sp>
        <p:nvSpPr>
          <p:cNvPr id="26" name="文字方塊 25"/>
          <p:cNvSpPr txBox="1"/>
          <p:nvPr/>
        </p:nvSpPr>
        <p:spPr>
          <a:xfrm>
            <a:off x="1209295" y="3164799"/>
            <a:ext cx="3254447"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用形旁的意思推測目標字的</a:t>
            </a:r>
            <a:r>
              <a:rPr lang="zh-TW" altLang="en-US" sz="1400" dirty="0" smtClean="0">
                <a:latin typeface="微軟正黑體" panose="020B0604030504040204" pitchFamily="34" charset="-120"/>
                <a:ea typeface="微軟正黑體" panose="020B0604030504040204" pitchFamily="34" charset="-120"/>
              </a:rPr>
              <a:t>含意</a:t>
            </a:r>
            <a:endParaRPr lang="zh-TW" altLang="en-US" sz="1400" dirty="0">
              <a:latin typeface="微軟正黑體" panose="020B0604030504040204" pitchFamily="34" charset="-120"/>
              <a:ea typeface="微軟正黑體" panose="020B0604030504040204" pitchFamily="34" charset="-120"/>
            </a:endParaRPr>
          </a:p>
        </p:txBody>
      </p:sp>
      <p:sp>
        <p:nvSpPr>
          <p:cNvPr id="27" name="文字方塊 26"/>
          <p:cNvSpPr txBox="1"/>
          <p:nvPr/>
        </p:nvSpPr>
        <p:spPr>
          <a:xfrm>
            <a:off x="708412" y="4112218"/>
            <a:ext cx="3341063"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找出與目標詞彙意思相反的</a:t>
            </a:r>
            <a:r>
              <a:rPr lang="zh-TW" altLang="en-US" sz="1400" dirty="0" smtClean="0">
                <a:latin typeface="微軟正黑體" panose="020B0604030504040204" pitchFamily="34" charset="-120"/>
                <a:ea typeface="微軟正黑體" panose="020B0604030504040204" pitchFamily="34" charset="-120"/>
              </a:rPr>
              <a:t>詞彙</a:t>
            </a:r>
            <a:endParaRPr lang="zh-TW" altLang="en-US" sz="1400" dirty="0">
              <a:latin typeface="微軟正黑體" panose="020B0604030504040204" pitchFamily="34" charset="-120"/>
              <a:ea typeface="微軟正黑體" panose="020B0604030504040204" pitchFamily="34" charset="-120"/>
            </a:endParaRPr>
          </a:p>
        </p:txBody>
      </p:sp>
      <p:sp>
        <p:nvSpPr>
          <p:cNvPr id="30" name="文字方塊 29"/>
          <p:cNvSpPr txBox="1"/>
          <p:nvPr/>
        </p:nvSpPr>
        <p:spPr>
          <a:xfrm>
            <a:off x="5564714" y="2468829"/>
            <a:ext cx="2476550"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3)  </a:t>
            </a:r>
            <a:r>
              <a:rPr lang="zh-TW" altLang="en-US" sz="1400" dirty="0">
                <a:latin typeface="微軟正黑體" panose="020B0604030504040204" pitchFamily="34" charset="-120"/>
                <a:ea typeface="微軟正黑體" panose="020B0604030504040204" pitchFamily="34" charset="-120"/>
              </a:rPr>
              <a:t>將這組詞彙與其他相關類別的詞彙作</a:t>
            </a:r>
            <a:r>
              <a:rPr lang="zh-TW" altLang="en-US" sz="1400" dirty="0" smtClean="0">
                <a:latin typeface="微軟正黑體" panose="020B0604030504040204" pitchFamily="34" charset="-120"/>
                <a:ea typeface="微軟正黑體" panose="020B0604030504040204" pitchFamily="34" charset="-120"/>
              </a:rPr>
              <a:t>比對</a:t>
            </a:r>
            <a:endParaRPr lang="zh-TW" altLang="en-US" sz="1400" dirty="0">
              <a:latin typeface="微軟正黑體" panose="020B0604030504040204" pitchFamily="34" charset="-120"/>
              <a:ea typeface="微軟正黑體" panose="020B0604030504040204" pitchFamily="34" charset="-120"/>
            </a:endParaRPr>
          </a:p>
        </p:txBody>
      </p:sp>
      <p:sp>
        <p:nvSpPr>
          <p:cNvPr id="31" name="文字方塊 30"/>
          <p:cNvSpPr txBox="1"/>
          <p:nvPr/>
        </p:nvSpPr>
        <p:spPr>
          <a:xfrm>
            <a:off x="5876924" y="1684343"/>
            <a:ext cx="2487104" cy="738664"/>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將意思和特性相近的詞彙放在同一組，用一個類別名稱代表這組</a:t>
            </a:r>
            <a:r>
              <a:rPr lang="zh-TW" altLang="en-US" sz="1400" dirty="0" smtClean="0">
                <a:latin typeface="微軟正黑體" panose="020B0604030504040204" pitchFamily="34" charset="-120"/>
                <a:ea typeface="微軟正黑體" panose="020B0604030504040204" pitchFamily="34" charset="-120"/>
              </a:rPr>
              <a:t>詞彙</a:t>
            </a:r>
            <a:endParaRPr lang="zh-TW" altLang="en-US" sz="1400" dirty="0">
              <a:latin typeface="微軟正黑體" panose="020B0604030504040204" pitchFamily="34" charset="-120"/>
              <a:ea typeface="微軟正黑體" panose="020B0604030504040204" pitchFamily="34" charset="-120"/>
            </a:endParaRPr>
          </a:p>
        </p:txBody>
      </p:sp>
      <p:sp>
        <p:nvSpPr>
          <p:cNvPr id="32" name="文字方塊 31"/>
          <p:cNvSpPr txBox="1"/>
          <p:nvPr/>
        </p:nvSpPr>
        <p:spPr>
          <a:xfrm>
            <a:off x="4672334" y="4320211"/>
            <a:ext cx="3389120"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3)  </a:t>
            </a:r>
            <a:r>
              <a:rPr lang="zh-TW" altLang="en-US" sz="1400" dirty="0">
                <a:latin typeface="微軟正黑體" panose="020B0604030504040204" pitchFamily="34" charset="-120"/>
                <a:ea typeface="微軟正黑體" panose="020B0604030504040204" pitchFamily="34" charset="-120"/>
              </a:rPr>
              <a:t>綜合這些線索，推敲目標詞彙的</a:t>
            </a:r>
            <a:r>
              <a:rPr lang="zh-TW" altLang="en-US" sz="1400" dirty="0" smtClean="0">
                <a:latin typeface="微軟正黑體" panose="020B0604030504040204" pitchFamily="34" charset="-120"/>
                <a:ea typeface="微軟正黑體" panose="020B0604030504040204" pitchFamily="34" charset="-120"/>
              </a:rPr>
              <a:t>意思</a:t>
            </a:r>
            <a:endParaRPr lang="zh-TW" altLang="en-US" sz="1400" dirty="0">
              <a:latin typeface="微軟正黑體" panose="020B0604030504040204" pitchFamily="34" charset="-120"/>
              <a:ea typeface="微軟正黑體" panose="020B0604030504040204" pitchFamily="34" charset="-120"/>
            </a:endParaRPr>
          </a:p>
        </p:txBody>
      </p:sp>
      <p:sp>
        <p:nvSpPr>
          <p:cNvPr id="33" name="文字方塊 32"/>
          <p:cNvSpPr txBox="1"/>
          <p:nvPr/>
        </p:nvSpPr>
        <p:spPr>
          <a:xfrm>
            <a:off x="4831678" y="4001567"/>
            <a:ext cx="3322704"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找出能幫助推敲目標詞彙意思的</a:t>
            </a:r>
            <a:r>
              <a:rPr lang="zh-TW" altLang="en-US" sz="1400" dirty="0" smtClean="0">
                <a:latin typeface="微軟正黑體" panose="020B0604030504040204" pitchFamily="34" charset="-120"/>
                <a:ea typeface="微軟正黑體" panose="020B0604030504040204" pitchFamily="34" charset="-120"/>
              </a:rPr>
              <a:t>線索</a:t>
            </a:r>
            <a:endParaRPr lang="zh-TW" altLang="en-US" sz="1400" dirty="0">
              <a:latin typeface="微軟正黑體" panose="020B0604030504040204" pitchFamily="34" charset="-120"/>
              <a:ea typeface="微軟正黑體" panose="020B0604030504040204" pitchFamily="34" charset="-120"/>
            </a:endParaRPr>
          </a:p>
        </p:txBody>
      </p:sp>
      <p:sp>
        <p:nvSpPr>
          <p:cNvPr id="34" name="文字方塊 33"/>
          <p:cNvSpPr txBox="1"/>
          <p:nvPr/>
        </p:nvSpPr>
        <p:spPr>
          <a:xfrm>
            <a:off x="3840480" y="5795341"/>
            <a:ext cx="4598125" cy="523220"/>
          </a:xfrm>
          <a:prstGeom prst="rect">
            <a:avLst/>
          </a:prstGeom>
          <a:noFill/>
        </p:spPr>
        <p:txBody>
          <a:bodyPr wrap="square" rtlCol="0">
            <a:spAutoFit/>
          </a:bodyPr>
          <a:lstStyle/>
          <a:p>
            <a:pPr marL="269875" indent="-269875"/>
            <a:r>
              <a:rPr lang="en-US" altLang="zh-TW" sz="1400" dirty="0">
                <a:latin typeface="微軟正黑體" panose="020B0604030504040204" pitchFamily="34" charset="-120"/>
                <a:ea typeface="微軟正黑體" panose="020B0604030504040204" pitchFamily="34" charset="-120"/>
              </a:rPr>
              <a:t>3)  </a:t>
            </a:r>
            <a:r>
              <a:rPr lang="zh-TW" altLang="en-US" sz="1400" dirty="0">
                <a:latin typeface="微軟正黑體" panose="020B0604030504040204" pitchFamily="34" charset="-120"/>
                <a:ea typeface="微軟正黑體" panose="020B0604030504040204" pitchFamily="34" charset="-120"/>
              </a:rPr>
              <a:t>歸納推測的資料，再配合專科詞彙的正確意思，重新展示學科</a:t>
            </a:r>
            <a:r>
              <a:rPr lang="zh-TW" altLang="en-US" sz="1400" dirty="0" smtClean="0">
                <a:latin typeface="微軟正黑體" panose="020B0604030504040204" pitchFamily="34" charset="-120"/>
                <a:ea typeface="微軟正黑體" panose="020B0604030504040204" pitchFamily="34" charset="-120"/>
              </a:rPr>
              <a:t>概念</a:t>
            </a:r>
            <a:endParaRPr lang="zh-TW" altLang="en-US" sz="1400" dirty="0">
              <a:latin typeface="微軟正黑體" panose="020B0604030504040204" pitchFamily="34" charset="-120"/>
              <a:ea typeface="微軟正黑體" panose="020B0604030504040204" pitchFamily="34" charset="-120"/>
            </a:endParaRPr>
          </a:p>
        </p:txBody>
      </p:sp>
      <p:sp>
        <p:nvSpPr>
          <p:cNvPr id="35" name="文字方塊 34"/>
          <p:cNvSpPr txBox="1"/>
          <p:nvPr/>
        </p:nvSpPr>
        <p:spPr>
          <a:xfrm>
            <a:off x="4057351" y="5486573"/>
            <a:ext cx="3186301" cy="307777"/>
          </a:xfrm>
          <a:prstGeom prst="rect">
            <a:avLst/>
          </a:prstGeom>
          <a:noFill/>
        </p:spPr>
        <p:txBody>
          <a:bodyPr wrap="square" rtlCol="0">
            <a:spAutoFit/>
          </a:bodyPr>
          <a:lstStyle/>
          <a:p>
            <a:r>
              <a:rPr lang="en-US" altLang="zh-TW" sz="1400" dirty="0">
                <a:latin typeface="微軟正黑體" panose="020B0604030504040204" pitchFamily="34" charset="-120"/>
                <a:ea typeface="微軟正黑體" panose="020B0604030504040204" pitchFamily="34" charset="-120"/>
              </a:rPr>
              <a:t>2)  </a:t>
            </a:r>
            <a:r>
              <a:rPr lang="zh-TW" altLang="en-US" sz="1400" dirty="0">
                <a:latin typeface="微軟正黑體" panose="020B0604030504040204" pitchFamily="34" charset="-120"/>
                <a:ea typeface="微軟正黑體" panose="020B0604030504040204" pitchFamily="34" charset="-120"/>
              </a:rPr>
              <a:t>推測專科詞彙和該學科概念的</a:t>
            </a:r>
            <a:r>
              <a:rPr lang="zh-TW" altLang="en-US" sz="1400" dirty="0" smtClean="0">
                <a:latin typeface="微軟正黑體" panose="020B0604030504040204" pitchFamily="34" charset="-120"/>
                <a:ea typeface="微軟正黑體" panose="020B0604030504040204" pitchFamily="34" charset="-120"/>
              </a:rPr>
              <a:t>關係</a:t>
            </a:r>
            <a:endParaRPr lang="zh-TW" altLang="en-US" sz="1400" dirty="0">
              <a:latin typeface="微軟正黑體" panose="020B0604030504040204" pitchFamily="34" charset="-120"/>
              <a:ea typeface="微軟正黑體" panose="020B0604030504040204" pitchFamily="34" charset="-120"/>
            </a:endParaRPr>
          </a:p>
        </p:txBody>
      </p:sp>
      <p:sp>
        <p:nvSpPr>
          <p:cNvPr id="3" name="圓角矩形 2"/>
          <p:cNvSpPr/>
          <p:nvPr/>
        </p:nvSpPr>
        <p:spPr>
          <a:xfrm>
            <a:off x="1387645" y="530375"/>
            <a:ext cx="4177069" cy="1683382"/>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7" name="圓角矩形 36"/>
          <p:cNvSpPr/>
          <p:nvPr/>
        </p:nvSpPr>
        <p:spPr>
          <a:xfrm>
            <a:off x="5672065" y="392521"/>
            <a:ext cx="3243335" cy="2772278"/>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圓角矩形 37"/>
          <p:cNvSpPr/>
          <p:nvPr/>
        </p:nvSpPr>
        <p:spPr>
          <a:xfrm>
            <a:off x="3567503" y="4644242"/>
            <a:ext cx="5347898" cy="1933081"/>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21893651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 y="280676"/>
            <a:ext cx="9143244" cy="6296647"/>
          </a:xfrm>
          <a:prstGeom prst="rect">
            <a:avLst/>
          </a:prstGeom>
        </p:spPr>
      </p:pic>
      <p:sp>
        <p:nvSpPr>
          <p:cNvPr id="6" name="矩形 5"/>
          <p:cNvSpPr/>
          <p:nvPr/>
        </p:nvSpPr>
        <p:spPr>
          <a:xfrm>
            <a:off x="3584784" y="531257"/>
            <a:ext cx="1974431" cy="430887"/>
          </a:xfrm>
          <a:prstGeom prst="rect">
            <a:avLst/>
          </a:prstGeom>
        </p:spPr>
        <p:txBody>
          <a:bodyPr wrap="square">
            <a:spAutoFit/>
          </a:bodyPr>
          <a:lstStyle/>
          <a:p>
            <a:pPr algn="ctr">
              <a:spcBef>
                <a:spcPct val="20000"/>
              </a:spcBef>
              <a:defRPr/>
            </a:pPr>
            <a:r>
              <a:rPr lang="zh-TW" altLang="en-US" sz="2200" b="1" dirty="0">
                <a:solidFill>
                  <a:schemeClr val="tx1">
                    <a:lumMod val="75000"/>
                    <a:lumOff val="25000"/>
                  </a:schemeClr>
                </a:solidFill>
                <a:latin typeface="微軟正黑體" panose="020B0604030504040204" pitchFamily="34" charset="-120"/>
                <a:ea typeface="微軟正黑體" panose="020B0604030504040204" pitchFamily="34" charset="-120"/>
              </a:rPr>
              <a:t>辨識關鍵資料</a:t>
            </a:r>
            <a:endParaRPr lang="en-US" altLang="zh-TW" sz="2200" b="1" dirty="0">
              <a:solidFill>
                <a:schemeClr val="tx1">
                  <a:lumMod val="75000"/>
                  <a:lumOff val="25000"/>
                </a:schemeClr>
              </a:solidFill>
              <a:latin typeface="微軟正黑體" panose="020B0604030504040204" pitchFamily="34" charset="-120"/>
              <a:ea typeface="微軟正黑體" panose="020B0604030504040204" pitchFamily="34" charset="-120"/>
              <a:cs typeface="Helv"/>
            </a:endParaRPr>
          </a:p>
        </p:txBody>
      </p:sp>
      <p:sp>
        <p:nvSpPr>
          <p:cNvPr id="7" name="矩形 6"/>
          <p:cNvSpPr/>
          <p:nvPr/>
        </p:nvSpPr>
        <p:spPr>
          <a:xfrm>
            <a:off x="2589881" y="1752213"/>
            <a:ext cx="3305822" cy="430887"/>
          </a:xfrm>
          <a:prstGeom prst="rect">
            <a:avLst/>
          </a:prstGeom>
        </p:spPr>
        <p:txBody>
          <a:bodyPr wrap="square">
            <a:spAutoFit/>
          </a:bodyPr>
          <a:lstStyle/>
          <a:p>
            <a:pPr algn="ctr">
              <a:defRPr/>
            </a:pPr>
            <a:r>
              <a:rPr lang="zh-TW" altLang="en-US" sz="2200" b="1" kern="100" dirty="0">
                <a:solidFill>
                  <a:schemeClr val="tx1">
                    <a:lumMod val="75000"/>
                    <a:lumOff val="25000"/>
                  </a:schemeClr>
                </a:solidFill>
                <a:latin typeface="微軟正黑體" panose="020B0604030504040204" pitchFamily="34" charset="-120"/>
                <a:ea typeface="微軟正黑體" panose="020B0604030504040204" pitchFamily="34" charset="-120"/>
              </a:rPr>
              <a:t>應用邏輯</a:t>
            </a:r>
            <a:r>
              <a:rPr lang="zh-TW" altLang="en-US"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關係</a:t>
            </a:r>
            <a:r>
              <a:rPr lang="en-US" altLang="zh-TW"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a:t>
            </a:r>
            <a:r>
              <a:rPr lang="zh-TW" altLang="en-US"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rPr>
              <a:t>專科</a:t>
            </a:r>
            <a:r>
              <a:rPr lang="zh-TW" altLang="en-US" sz="2200" b="1" kern="100" dirty="0">
                <a:solidFill>
                  <a:schemeClr val="tx1">
                    <a:lumMod val="75000"/>
                    <a:lumOff val="25000"/>
                  </a:schemeClr>
                </a:solidFill>
                <a:latin typeface="微軟正黑體" panose="020B0604030504040204" pitchFamily="34" charset="-120"/>
                <a:ea typeface="微軟正黑體" panose="020B0604030504040204" pitchFamily="34" charset="-120"/>
              </a:rPr>
              <a:t>語體</a:t>
            </a:r>
            <a:endParaRPr lang="en-US" altLang="zh-TW" sz="2200" b="1" kern="100" dirty="0" smtClean="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8" name="矩形 7"/>
          <p:cNvSpPr/>
          <p:nvPr/>
        </p:nvSpPr>
        <p:spPr>
          <a:xfrm>
            <a:off x="1085297" y="4529065"/>
            <a:ext cx="1323319" cy="430887"/>
          </a:xfrm>
          <a:prstGeom prst="rect">
            <a:avLst/>
          </a:prstGeom>
        </p:spPr>
        <p:txBody>
          <a:bodyPr wrap="square">
            <a:spAutoFit/>
          </a:bodyPr>
          <a:lstStyle/>
          <a:p>
            <a:pPr algn="ctr">
              <a:defRPr/>
            </a:pPr>
            <a:r>
              <a:rPr lang="zh-TW" altLang="en-US" sz="2200" b="1" dirty="0">
                <a:solidFill>
                  <a:schemeClr val="tx1">
                    <a:lumMod val="75000"/>
                    <a:lumOff val="25000"/>
                  </a:schemeClr>
                </a:solidFill>
                <a:latin typeface="微軟正黑體" panose="020B0604030504040204" pitchFamily="34" charset="-120"/>
                <a:ea typeface="微軟正黑體" panose="020B0604030504040204" pitchFamily="34" charset="-120"/>
              </a:rPr>
              <a:t>引伸思考</a:t>
            </a:r>
            <a:endParaRPr lang="zh-HK" altLang="en-US" sz="2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9" name="矩形 8"/>
          <p:cNvSpPr/>
          <p:nvPr/>
        </p:nvSpPr>
        <p:spPr>
          <a:xfrm>
            <a:off x="1478970" y="3581728"/>
            <a:ext cx="1963800" cy="430887"/>
          </a:xfrm>
          <a:prstGeom prst="rect">
            <a:avLst/>
          </a:prstGeom>
        </p:spPr>
        <p:txBody>
          <a:bodyPr wrap="square">
            <a:spAutoFit/>
          </a:bodyPr>
          <a:lstStyle/>
          <a:p>
            <a:pPr algn="ctr">
              <a:defRPr/>
            </a:pPr>
            <a:r>
              <a:rPr lang="zh-TW" altLang="en-US" sz="2200" b="1" kern="100" dirty="0">
                <a:solidFill>
                  <a:schemeClr val="tx1">
                    <a:lumMod val="75000"/>
                    <a:lumOff val="25000"/>
                  </a:schemeClr>
                </a:solidFill>
                <a:latin typeface="微軟正黑體" panose="020B0604030504040204" pitchFamily="34" charset="-120"/>
                <a:ea typeface="微軟正黑體" panose="020B0604030504040204" pitchFamily="34" charset="-120"/>
              </a:rPr>
              <a:t>聯繫前備知識</a:t>
            </a:r>
            <a:endParaRPr lang="en-US" altLang="zh-TW" sz="2200" b="1" kern="1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2946659" y="980624"/>
            <a:ext cx="5317776" cy="338554"/>
          </a:xfrm>
          <a:prstGeom prst="rect">
            <a:avLst/>
          </a:prstGeom>
          <a:noFill/>
        </p:spPr>
        <p:txBody>
          <a:bodyPr wrap="square" rtlCol="0">
            <a:spAutoFit/>
          </a:bodyPr>
          <a:lstStyle/>
          <a:p>
            <a:pPr marL="269875" lvl="0" indent="-269875"/>
            <a:r>
              <a:rPr lang="en-US" altLang="zh-TW" sz="1600" dirty="0" smtClean="0">
                <a:latin typeface="微軟正黑體" panose="020B0604030504040204" pitchFamily="34" charset="-120"/>
                <a:ea typeface="微軟正黑體" panose="020B0604030504040204" pitchFamily="34" charset="-120"/>
              </a:rPr>
              <a:t>1)  </a:t>
            </a:r>
            <a:r>
              <a:rPr lang="zh-TW" altLang="zh-HK" sz="1600" dirty="0" smtClean="0">
                <a:latin typeface="微軟正黑體" panose="020B0604030504040204" pitchFamily="34" charset="-120"/>
                <a:ea typeface="微軟正黑體" panose="020B0604030504040204" pitchFamily="34" charset="-120"/>
              </a:rPr>
              <a:t>將</a:t>
            </a:r>
            <a:r>
              <a:rPr lang="zh-TW" altLang="en-US" sz="1600" dirty="0" smtClean="0">
                <a:latin typeface="微軟正黑體" panose="020B0604030504040204" pitchFamily="34" charset="-120"/>
                <a:ea typeface="微軟正黑體" panose="020B0604030504040204" pitchFamily="34" charset="-120"/>
              </a:rPr>
              <a:t>標題或題目劃分成有</a:t>
            </a:r>
            <a:r>
              <a:rPr lang="zh-TW" altLang="zh-HK" sz="1600" dirty="0" smtClean="0">
                <a:latin typeface="微軟正黑體" panose="020B0604030504040204" pitchFamily="34" charset="-120"/>
                <a:ea typeface="微軟正黑體" panose="020B0604030504040204" pitchFamily="34" charset="-120"/>
              </a:rPr>
              <a:t>意義</a:t>
            </a:r>
            <a:r>
              <a:rPr lang="en-US" altLang="zh-TW" sz="1600" dirty="0" smtClean="0">
                <a:latin typeface="微軟正黑體" panose="020B0604030504040204" pitchFamily="34" charset="-120"/>
                <a:ea typeface="微軟正黑體" panose="020B0604030504040204" pitchFamily="34" charset="-120"/>
              </a:rPr>
              <a:t> </a:t>
            </a:r>
            <a:r>
              <a:rPr lang="zh-TW" altLang="en-US" sz="1600" dirty="0" smtClean="0">
                <a:latin typeface="微軟正黑體" panose="020B0604030504040204" pitchFamily="34" charset="-120"/>
                <a:ea typeface="微軟正黑體" panose="020B0604030504040204" pitchFamily="34" charset="-120"/>
              </a:rPr>
              <a:t>的字詞，找出關鍵字詞</a:t>
            </a:r>
            <a:endParaRPr lang="zh-TW" altLang="zh-HK" sz="1600" dirty="0" smtClean="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150334" y="2188530"/>
            <a:ext cx="5818701" cy="338554"/>
          </a:xfrm>
          <a:prstGeom prst="rect">
            <a:avLst/>
          </a:prstGeom>
          <a:noFill/>
        </p:spPr>
        <p:txBody>
          <a:bodyPr wrap="square" rtlCol="0">
            <a:spAutoFit/>
          </a:bodyPr>
          <a:lstStyle/>
          <a:p>
            <a:pPr marL="269875" lvl="0" indent="-269875"/>
            <a:r>
              <a:rPr lang="en-US" altLang="zh-TW" sz="1600" dirty="0" smtClean="0">
                <a:latin typeface="微軟正黑體" panose="020B0604030504040204" pitchFamily="34" charset="-120"/>
                <a:ea typeface="微軟正黑體" panose="020B0604030504040204" pitchFamily="34" charset="-120"/>
              </a:rPr>
              <a:t>1)  </a:t>
            </a:r>
            <a:r>
              <a:rPr lang="zh-TW" altLang="en-US" sz="1600" dirty="0" smtClean="0">
                <a:latin typeface="微軟正黑體" panose="020B0604030504040204" pitchFamily="34" charset="-120"/>
                <a:ea typeface="微軟正黑體" panose="020B0604030504040204" pitchFamily="34" charset="-120"/>
              </a:rPr>
              <a:t>分析</a:t>
            </a:r>
            <a:r>
              <a:rPr lang="zh-TW" altLang="zh-HK" sz="1600" dirty="0" smtClean="0">
                <a:latin typeface="微軟正黑體" panose="020B0604030504040204" pitchFamily="34" charset="-120"/>
                <a:ea typeface="微軟正黑體" panose="020B0604030504040204" pitchFamily="34" charset="-120"/>
              </a:rPr>
              <a:t>題目中關鍵</a:t>
            </a:r>
            <a:r>
              <a:rPr lang="zh-TW" altLang="en-US" sz="1600" dirty="0" smtClean="0">
                <a:latin typeface="微軟正黑體" panose="020B0604030504040204" pitchFamily="34" charset="-120"/>
                <a:ea typeface="微軟正黑體" panose="020B0604030504040204" pitchFamily="34" charset="-120"/>
              </a:rPr>
              <a:t>資料</a:t>
            </a:r>
            <a:r>
              <a:rPr lang="zh-TW" altLang="zh-HK" sz="1600" dirty="0" smtClean="0">
                <a:latin typeface="微軟正黑體" panose="020B0604030504040204" pitchFamily="34" charset="-120"/>
                <a:ea typeface="微軟正黑體" panose="020B0604030504040204" pitchFamily="34" charset="-120"/>
              </a:rPr>
              <a:t>代表的邏輯關係</a:t>
            </a:r>
            <a:r>
              <a:rPr lang="en-US" altLang="zh-TW" sz="1600" dirty="0" smtClean="0">
                <a:latin typeface="微軟正黑體" panose="020B0604030504040204" pitchFamily="34" charset="-120"/>
                <a:ea typeface="微軟正黑體" panose="020B0604030504040204" pitchFamily="34" charset="-120"/>
              </a:rPr>
              <a:t>/</a:t>
            </a:r>
            <a:r>
              <a:rPr lang="zh-TW" altLang="en-US" sz="1600" dirty="0" smtClean="0">
                <a:latin typeface="微軟正黑體" panose="020B0604030504040204" pitchFamily="34" charset="-120"/>
                <a:ea typeface="微軟正黑體" panose="020B0604030504040204" pitchFamily="34" charset="-120"/>
              </a:rPr>
              <a:t>專科語體</a:t>
            </a:r>
            <a:endParaRPr lang="en-US" altLang="zh-TW" sz="1600" dirty="0" smtClean="0">
              <a:latin typeface="微軟正黑體" panose="020B0604030504040204" pitchFamily="34" charset="-120"/>
              <a:ea typeface="微軟正黑體" panose="020B0604030504040204" pitchFamily="34" charset="-120"/>
            </a:endParaRPr>
          </a:p>
        </p:txBody>
      </p:sp>
      <p:sp>
        <p:nvSpPr>
          <p:cNvPr id="12" name="文字方塊 11"/>
          <p:cNvSpPr txBox="1"/>
          <p:nvPr/>
        </p:nvSpPr>
        <p:spPr>
          <a:xfrm>
            <a:off x="1150809" y="4063120"/>
            <a:ext cx="4744894" cy="338554"/>
          </a:xfrm>
          <a:prstGeom prst="rect">
            <a:avLst/>
          </a:prstGeom>
          <a:noFill/>
        </p:spPr>
        <p:txBody>
          <a:bodyPr wrap="square" rtlCol="0">
            <a:spAutoFit/>
          </a:bodyPr>
          <a:lstStyle/>
          <a:p>
            <a:pPr lvl="0"/>
            <a:r>
              <a:rPr lang="zh-TW" altLang="en-US" sz="1600" dirty="0" smtClean="0">
                <a:latin typeface="微軟正黑體" panose="020B0604030504040204" pitchFamily="34" charset="-120"/>
                <a:ea typeface="微軟正黑體" panose="020B0604030504040204" pitchFamily="34" charset="-120"/>
              </a:rPr>
              <a:t>聯想和</a:t>
            </a:r>
            <a:r>
              <a:rPr lang="zh-TW" altLang="zh-HK" sz="1600" dirty="0" smtClean="0">
                <a:latin typeface="微軟正黑體" panose="020B0604030504040204" pitchFamily="34" charset="-120"/>
                <a:ea typeface="微軟正黑體" panose="020B0604030504040204" pitchFamily="34" charset="-120"/>
              </a:rPr>
              <a:t>標題或題目有關的已學知識</a:t>
            </a:r>
            <a:r>
              <a:rPr lang="zh-TW" altLang="en-US" sz="1600" dirty="0" smtClean="0">
                <a:latin typeface="微軟正黑體" panose="020B0604030504040204" pitchFamily="34" charset="-120"/>
                <a:ea typeface="微軟正黑體" panose="020B0604030504040204" pitchFamily="34" charset="-120"/>
              </a:rPr>
              <a:t>或</a:t>
            </a:r>
            <a:r>
              <a:rPr lang="zh-TW" altLang="zh-HK" sz="1600" dirty="0" smtClean="0">
                <a:latin typeface="微軟正黑體" panose="020B0604030504040204" pitchFamily="34" charset="-120"/>
                <a:ea typeface="微軟正黑體" panose="020B0604030504040204" pitchFamily="34" charset="-120"/>
              </a:rPr>
              <a:t>日常生活例子</a:t>
            </a:r>
            <a:endParaRPr lang="zh-TW" altLang="zh-HK" sz="1600" dirty="0">
              <a:latin typeface="微軟正黑體" panose="020B0604030504040204" pitchFamily="34" charset="-120"/>
              <a:ea typeface="微軟正黑體" panose="020B0604030504040204" pitchFamily="34" charset="-120"/>
            </a:endParaRPr>
          </a:p>
        </p:txBody>
      </p:sp>
      <p:sp>
        <p:nvSpPr>
          <p:cNvPr id="13" name="文字方塊 12"/>
          <p:cNvSpPr txBox="1"/>
          <p:nvPr/>
        </p:nvSpPr>
        <p:spPr>
          <a:xfrm>
            <a:off x="491911" y="5029517"/>
            <a:ext cx="6239815" cy="338554"/>
          </a:xfrm>
          <a:prstGeom prst="rect">
            <a:avLst/>
          </a:prstGeom>
          <a:noFill/>
        </p:spPr>
        <p:txBody>
          <a:bodyPr wrap="square" rtlCol="0">
            <a:spAutoFit/>
          </a:bodyPr>
          <a:lstStyle/>
          <a:p>
            <a:pPr marL="269875" indent="-269875"/>
            <a:r>
              <a:rPr lang="en-US" altLang="zh-TW" sz="1600" dirty="0" smtClean="0">
                <a:latin typeface="微軟正黑體" panose="020B0604030504040204" pitchFamily="34" charset="-120"/>
                <a:ea typeface="微軟正黑體" panose="020B0604030504040204" pitchFamily="34" charset="-120"/>
              </a:rPr>
              <a:t>1)  </a:t>
            </a:r>
            <a:r>
              <a:rPr lang="zh-TW" altLang="en-US" sz="1600" dirty="0" smtClean="0">
                <a:latin typeface="微軟正黑體" panose="020B0604030504040204" pitchFamily="34" charset="-120"/>
                <a:ea typeface="微軟正黑體" panose="020B0604030504040204" pitchFamily="34" charset="-120"/>
              </a:rPr>
              <a:t>根據內容的重點，聯想其他相關情況或例子</a:t>
            </a:r>
            <a:endParaRPr lang="en-US" altLang="zh-TW" sz="1600" dirty="0" smtClean="0">
              <a:latin typeface="微軟正黑體" panose="020B0604030504040204" pitchFamily="34" charset="-120"/>
              <a:ea typeface="微軟正黑體" panose="020B0604030504040204" pitchFamily="34" charset="-120"/>
            </a:endParaRPr>
          </a:p>
        </p:txBody>
      </p:sp>
      <p:sp>
        <p:nvSpPr>
          <p:cNvPr id="14" name="矩形 13"/>
          <p:cNvSpPr/>
          <p:nvPr/>
        </p:nvSpPr>
        <p:spPr>
          <a:xfrm>
            <a:off x="89008" y="496421"/>
            <a:ext cx="1311578" cy="1200329"/>
          </a:xfrm>
          <a:prstGeom prst="rect">
            <a:avLst/>
          </a:prstGeom>
        </p:spPr>
        <p:txBody>
          <a:bodyPr wrap="none">
            <a:spAutoFit/>
          </a:bodyPr>
          <a:lstStyle/>
          <a:p>
            <a:pPr>
              <a:defRPr/>
            </a:pPr>
            <a:r>
              <a:rPr lang="zh-TW" altLang="en-US" sz="3600" b="1" kern="100" dirty="0">
                <a:solidFill>
                  <a:srgbClr val="51354C"/>
                </a:solidFill>
                <a:latin typeface="微軟正黑體" panose="020B0604030504040204" pitchFamily="34" charset="-120"/>
                <a:ea typeface="微軟正黑體" panose="020B0604030504040204" pitchFamily="34" charset="-120"/>
              </a:rPr>
              <a:t>篇章</a:t>
            </a:r>
            <a:r>
              <a:rPr lang="en-US" altLang="zh-TW" sz="3600" b="1" kern="100" dirty="0" smtClean="0">
                <a:solidFill>
                  <a:srgbClr val="51354C"/>
                </a:solidFill>
                <a:latin typeface="微軟正黑體" panose="020B0604030504040204" pitchFamily="34" charset="-120"/>
                <a:ea typeface="微軟正黑體" panose="020B0604030504040204" pitchFamily="34" charset="-120"/>
              </a:rPr>
              <a:t>/</a:t>
            </a:r>
            <a:br>
              <a:rPr lang="en-US" altLang="zh-TW" sz="3600" b="1" kern="100" dirty="0" smtClean="0">
                <a:solidFill>
                  <a:srgbClr val="51354C"/>
                </a:solidFill>
                <a:latin typeface="微軟正黑體" panose="020B0604030504040204" pitchFamily="34" charset="-120"/>
                <a:ea typeface="微軟正黑體" panose="020B0604030504040204" pitchFamily="34" charset="-120"/>
              </a:rPr>
            </a:br>
            <a:r>
              <a:rPr lang="zh-TW" altLang="en-US" sz="3600" b="1" kern="100" dirty="0" smtClean="0">
                <a:solidFill>
                  <a:srgbClr val="51354C"/>
                </a:solidFill>
                <a:latin typeface="微軟正黑體" panose="020B0604030504040204" pitchFamily="34" charset="-120"/>
                <a:ea typeface="微軟正黑體" panose="020B0604030504040204" pitchFamily="34" charset="-120"/>
              </a:rPr>
              <a:t>內容</a:t>
            </a:r>
            <a:endParaRPr lang="zh-HK" altLang="en-US" sz="3600" dirty="0">
              <a:solidFill>
                <a:srgbClr val="51354C"/>
              </a:solidFill>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2778035" y="1301918"/>
            <a:ext cx="4302034" cy="338554"/>
          </a:xfrm>
          <a:prstGeom prst="rect">
            <a:avLst/>
          </a:prstGeom>
          <a:noFill/>
        </p:spPr>
        <p:txBody>
          <a:bodyPr wrap="square" rtlCol="0">
            <a:spAutoFit/>
          </a:bodyPr>
          <a:lstStyle/>
          <a:p>
            <a:pPr lvl="0"/>
            <a:r>
              <a:rPr lang="en-US" altLang="zh-TW" sz="1600" dirty="0">
                <a:latin typeface="微軟正黑體" panose="020B0604030504040204" pitchFamily="34" charset="-120"/>
                <a:ea typeface="微軟正黑體" panose="020B0604030504040204" pitchFamily="34" charset="-120"/>
              </a:rPr>
              <a:t>2)  </a:t>
            </a:r>
            <a:r>
              <a:rPr lang="zh-TW" altLang="en-US" sz="1600" dirty="0">
                <a:latin typeface="微軟正黑體" panose="020B0604030504040204" pitchFamily="34" charset="-120"/>
                <a:ea typeface="微軟正黑體" panose="020B0604030504040204" pitchFamily="34" charset="-120"/>
              </a:rPr>
              <a:t>按</a:t>
            </a:r>
            <a:r>
              <a:rPr lang="zh-TW" altLang="zh-HK" sz="1600" dirty="0">
                <a:latin typeface="微軟正黑體" panose="020B0604030504040204" pitchFamily="34" charset="-120"/>
                <a:ea typeface="微軟正黑體" panose="020B0604030504040204" pitchFamily="34" charset="-120"/>
              </a:rPr>
              <a:t>關鍵</a:t>
            </a:r>
            <a:r>
              <a:rPr lang="zh-TW" altLang="en-US" sz="1600" dirty="0">
                <a:latin typeface="微軟正黑體" panose="020B0604030504040204" pitchFamily="34" charset="-120"/>
                <a:ea typeface="微軟正黑體" panose="020B0604030504040204" pitchFamily="34" charset="-120"/>
              </a:rPr>
              <a:t>字</a:t>
            </a:r>
            <a:r>
              <a:rPr lang="zh-TW" altLang="zh-HK" sz="1600" dirty="0">
                <a:latin typeface="微軟正黑體" panose="020B0604030504040204" pitchFamily="34" charset="-120"/>
                <a:ea typeface="微軟正黑體" panose="020B0604030504040204" pitchFamily="34" charset="-120"/>
              </a:rPr>
              <a:t>詞推測內容</a:t>
            </a:r>
            <a:r>
              <a:rPr lang="zh-TW" altLang="zh-HK" sz="1600" dirty="0" smtClean="0">
                <a:latin typeface="微軟正黑體" panose="020B0604030504040204" pitchFamily="34" charset="-120"/>
                <a:ea typeface="微軟正黑體" panose="020B0604030504040204" pitchFamily="34" charset="-120"/>
              </a:rPr>
              <a:t>重點</a:t>
            </a:r>
            <a:endParaRPr lang="zh-TW" altLang="zh-HK" sz="1600" dirty="0">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1657607" y="3144539"/>
            <a:ext cx="4824549" cy="338554"/>
          </a:xfrm>
          <a:prstGeom prst="rect">
            <a:avLst/>
          </a:prstGeom>
          <a:noFill/>
        </p:spPr>
        <p:txBody>
          <a:bodyPr wrap="square" rtlCol="0">
            <a:spAutoFit/>
          </a:bodyPr>
          <a:lstStyle/>
          <a:p>
            <a:pPr lvl="0"/>
            <a:r>
              <a:rPr lang="en-US" altLang="zh-TW" sz="1600" dirty="0">
                <a:latin typeface="微軟正黑體" panose="020B0604030504040204" pitchFamily="34" charset="-120"/>
                <a:ea typeface="微軟正黑體" panose="020B0604030504040204" pitchFamily="34" charset="-120"/>
              </a:rPr>
              <a:t>4)  </a:t>
            </a:r>
            <a:r>
              <a:rPr lang="zh-TW" altLang="en-US" sz="1600" dirty="0">
                <a:latin typeface="微軟正黑體" panose="020B0604030504040204" pitchFamily="34" charset="-120"/>
                <a:ea typeface="微軟正黑體" panose="020B0604030504040204" pitchFamily="34" charset="-120"/>
              </a:rPr>
              <a:t>按邏輯關係運用關聯詞語連接</a:t>
            </a:r>
            <a:r>
              <a:rPr lang="zh-TW" altLang="en-US" sz="1600" dirty="0" smtClean="0">
                <a:latin typeface="微軟正黑體" panose="020B0604030504040204" pitchFamily="34" charset="-120"/>
                <a:ea typeface="微軟正黑體" panose="020B0604030504040204" pitchFamily="34" charset="-120"/>
              </a:rPr>
              <a:t>重點</a:t>
            </a:r>
            <a:endParaRPr lang="en-US" altLang="zh-TW" sz="1600" dirty="0">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1840488" y="2829579"/>
            <a:ext cx="5129348" cy="338554"/>
          </a:xfrm>
          <a:prstGeom prst="rect">
            <a:avLst/>
          </a:prstGeom>
          <a:noFill/>
        </p:spPr>
        <p:txBody>
          <a:bodyPr wrap="square" rtlCol="0">
            <a:spAutoFit/>
          </a:bodyPr>
          <a:lstStyle/>
          <a:p>
            <a:pPr lvl="0"/>
            <a:r>
              <a:rPr lang="en-US" altLang="zh-TW" sz="1600" dirty="0">
                <a:latin typeface="微軟正黑體" panose="020B0604030504040204" pitchFamily="34" charset="-120"/>
                <a:ea typeface="微軟正黑體" panose="020B0604030504040204" pitchFamily="34" charset="-120"/>
              </a:rPr>
              <a:t>3)  </a:t>
            </a:r>
            <a:r>
              <a:rPr lang="zh-TW" altLang="en-US" sz="1600" dirty="0">
                <a:latin typeface="微軟正黑體" panose="020B0604030504040204" pitchFamily="34" charset="-120"/>
                <a:ea typeface="微軟正黑體" panose="020B0604030504040204" pitchFamily="34" charset="-120"/>
              </a:rPr>
              <a:t>運用相關專科</a:t>
            </a:r>
            <a:r>
              <a:rPr lang="zh-TW" altLang="en-US" sz="1600" dirty="0">
                <a:latin typeface="微軟正黑體" panose="020B0604030504040204" pitchFamily="34" charset="-120"/>
                <a:ea typeface="微軟正黑體" panose="020B0604030504040204" pitchFamily="34" charset="-120"/>
                <a:sym typeface="Wingdings" pitchFamily="2" charset="2"/>
              </a:rPr>
              <a:t>語體的</a:t>
            </a:r>
            <a:r>
              <a:rPr lang="zh-TW" altLang="en-US" sz="1600" dirty="0">
                <a:latin typeface="微軟正黑體" panose="020B0604030504040204" pitchFamily="34" charset="-120"/>
                <a:ea typeface="微軟正黑體" panose="020B0604030504040204" pitchFamily="34" charset="-120"/>
              </a:rPr>
              <a:t>組織圖去整合關鍵</a:t>
            </a:r>
            <a:r>
              <a:rPr lang="zh-TW" altLang="en-US" sz="1600" dirty="0" smtClean="0">
                <a:latin typeface="微軟正黑體" panose="020B0604030504040204" pitchFamily="34" charset="-120"/>
                <a:ea typeface="微軟正黑體" panose="020B0604030504040204" pitchFamily="34" charset="-120"/>
              </a:rPr>
              <a:t>資料</a:t>
            </a:r>
            <a:endParaRPr lang="en-US" altLang="zh-TW" sz="1600" dirty="0">
              <a:latin typeface="微軟正黑體" panose="020B0604030504040204" pitchFamily="34" charset="-120"/>
              <a:ea typeface="微軟正黑體" panose="020B0604030504040204" pitchFamily="34" charset="-120"/>
            </a:endParaRPr>
          </a:p>
        </p:txBody>
      </p:sp>
      <p:sp>
        <p:nvSpPr>
          <p:cNvPr id="17" name="文字方塊 16"/>
          <p:cNvSpPr txBox="1"/>
          <p:nvPr/>
        </p:nvSpPr>
        <p:spPr>
          <a:xfrm>
            <a:off x="1998136" y="2509456"/>
            <a:ext cx="5921828" cy="338554"/>
          </a:xfrm>
          <a:prstGeom prst="rect">
            <a:avLst/>
          </a:prstGeom>
          <a:noFill/>
        </p:spPr>
        <p:txBody>
          <a:bodyPr wrap="square" rtlCol="0">
            <a:spAutoFit/>
          </a:bodyPr>
          <a:lstStyle/>
          <a:p>
            <a:pPr lvl="0"/>
            <a:r>
              <a:rPr lang="en-US" altLang="zh-TW" sz="1600" dirty="0">
                <a:latin typeface="微軟正黑體" panose="020B0604030504040204" pitchFamily="34" charset="-120"/>
                <a:ea typeface="微軟正黑體" panose="020B0604030504040204" pitchFamily="34" charset="-120"/>
              </a:rPr>
              <a:t>2)  </a:t>
            </a:r>
            <a:r>
              <a:rPr lang="zh-TW" altLang="en-US" sz="1600" dirty="0">
                <a:latin typeface="微軟正黑體" panose="020B0604030504040204" pitchFamily="34" charset="-120"/>
                <a:ea typeface="微軟正黑體" panose="020B0604030504040204" pitchFamily="34" charset="-120"/>
              </a:rPr>
              <a:t>從資料中找出與該</a:t>
            </a:r>
            <a:r>
              <a:rPr lang="zh-TW" altLang="zh-HK" sz="1600" dirty="0">
                <a:latin typeface="微軟正黑體" panose="020B0604030504040204" pitchFamily="34" charset="-120"/>
                <a:ea typeface="微軟正黑體" panose="020B0604030504040204" pitchFamily="34" charset="-120"/>
              </a:rPr>
              <a:t>邏輯關係</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專科語體相關的關鍵</a:t>
            </a:r>
            <a:r>
              <a:rPr lang="zh-TW" altLang="en-US" sz="1600" dirty="0" smtClean="0">
                <a:latin typeface="微軟正黑體" panose="020B0604030504040204" pitchFamily="34" charset="-120"/>
                <a:ea typeface="微軟正黑體" panose="020B0604030504040204" pitchFamily="34" charset="-120"/>
              </a:rPr>
              <a:t>資料</a:t>
            </a:r>
            <a:endParaRPr lang="en-US" altLang="zh-TW" sz="1600" dirty="0">
              <a:latin typeface="微軟正黑體" panose="020B0604030504040204" pitchFamily="34" charset="-120"/>
              <a:ea typeface="微軟正黑體" panose="020B0604030504040204" pitchFamily="34" charset="-120"/>
            </a:endParaRPr>
          </a:p>
        </p:txBody>
      </p:sp>
      <p:sp>
        <p:nvSpPr>
          <p:cNvPr id="18" name="文字方塊 17"/>
          <p:cNvSpPr txBox="1"/>
          <p:nvPr/>
        </p:nvSpPr>
        <p:spPr>
          <a:xfrm>
            <a:off x="326476" y="5432217"/>
            <a:ext cx="5778234" cy="830997"/>
          </a:xfrm>
          <a:prstGeom prst="rect">
            <a:avLst/>
          </a:prstGeom>
          <a:noFill/>
        </p:spPr>
        <p:txBody>
          <a:bodyPr wrap="square" rtlCol="0">
            <a:spAutoFit/>
          </a:bodyPr>
          <a:lstStyle/>
          <a:p>
            <a:pPr marL="269875" indent="-269875"/>
            <a:r>
              <a:rPr lang="en-US" altLang="zh-TW" sz="1600" dirty="0">
                <a:latin typeface="微軟正黑體" panose="020B0604030504040204" pitchFamily="34" charset="-120"/>
                <a:ea typeface="微軟正黑體" panose="020B0604030504040204" pitchFamily="34" charset="-120"/>
              </a:rPr>
              <a:t>2)  </a:t>
            </a:r>
            <a:r>
              <a:rPr lang="zh-TW" altLang="en-US" sz="1600" dirty="0">
                <a:latin typeface="微軟正黑體" panose="020B0604030504040204" pitchFamily="34" charset="-120"/>
                <a:ea typeface="微軟正黑體" panose="020B0604030504040204" pitchFamily="34" charset="-120"/>
              </a:rPr>
              <a:t>運用多角度思考，深化聯想</a:t>
            </a:r>
            <a:r>
              <a:rPr lang="en-US" altLang="zh-TW" sz="1600" dirty="0">
                <a:latin typeface="微軟正黑體" panose="020B0604030504040204" pitchFamily="34" charset="-120"/>
                <a:ea typeface="微軟正黑體" panose="020B0604030504040204" pitchFamily="34" charset="-120"/>
              </a:rPr>
              <a:t/>
            </a:r>
            <a:br>
              <a:rPr lang="en-US" altLang="zh-TW" sz="1600" dirty="0">
                <a:latin typeface="微軟正黑體" panose="020B0604030504040204" pitchFamily="34" charset="-120"/>
                <a:ea typeface="微軟正黑體" panose="020B0604030504040204" pitchFamily="34" charset="-120"/>
              </a:rPr>
            </a:b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例如：如重點是某事件，該事件為何會發生？會有甚麼影響？有何利弊？有甚麼近似例子？</a:t>
            </a:r>
            <a:r>
              <a:rPr lang="en-US" altLang="zh-TW" sz="1600" dirty="0">
                <a:latin typeface="微軟正黑體" panose="020B0604030504040204" pitchFamily="34" charset="-120"/>
                <a:ea typeface="微軟正黑體" panose="020B0604030504040204" pitchFamily="34" charset="-120"/>
              </a:rPr>
              <a:t>) </a:t>
            </a:r>
          </a:p>
        </p:txBody>
      </p:sp>
      <p:sp>
        <p:nvSpPr>
          <p:cNvPr id="19" name="圓角矩形 18"/>
          <p:cNvSpPr/>
          <p:nvPr/>
        </p:nvSpPr>
        <p:spPr>
          <a:xfrm>
            <a:off x="2463046" y="393675"/>
            <a:ext cx="5818701" cy="1246797"/>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0" name="圓角矩形 19"/>
          <p:cNvSpPr/>
          <p:nvPr/>
        </p:nvSpPr>
        <p:spPr>
          <a:xfrm>
            <a:off x="1433203" y="1759827"/>
            <a:ext cx="6486762" cy="1723266"/>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1" name="圓角矩形 20"/>
          <p:cNvSpPr/>
          <p:nvPr/>
        </p:nvSpPr>
        <p:spPr>
          <a:xfrm>
            <a:off x="326477" y="3541489"/>
            <a:ext cx="7156364" cy="951626"/>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25764439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1969008" y="883397"/>
            <a:ext cx="4507992" cy="1143000"/>
          </a:xfrm>
        </p:spPr>
        <p:txBody>
          <a:bodyPr>
            <a:normAutofit/>
          </a:bodyPr>
          <a:lstStyle/>
          <a:p>
            <a:r>
              <a:rPr lang="zh-TW" altLang="en-US" sz="4800" b="1" dirty="0">
                <a:latin typeface="微軟正黑體" panose="020B0604030504040204" pitchFamily="34" charset="-120"/>
                <a:ea typeface="微軟正黑體" panose="020B0604030504040204" pitchFamily="34" charset="-120"/>
              </a:rPr>
              <a:t>針對</a:t>
            </a:r>
            <a:r>
              <a:rPr lang="zh-HK" altLang="en-US" sz="4800" b="1" dirty="0" smtClean="0">
                <a:latin typeface="微軟正黑體" panose="020B0604030504040204" pitchFamily="34" charset="-120"/>
                <a:ea typeface="微軟正黑體" panose="020B0604030504040204" pitchFamily="34" charset="-120"/>
              </a:rPr>
              <a:t>學習難點</a:t>
            </a:r>
            <a:r>
              <a:rPr lang="en-US" altLang="zh-HK" sz="4800" b="1" dirty="0">
                <a:latin typeface="微軟正黑體" panose="020B0604030504040204" pitchFamily="34" charset="-120"/>
                <a:ea typeface="微軟正黑體" panose="020B0604030504040204" pitchFamily="34" charset="-120"/>
              </a:rPr>
              <a:t>1</a:t>
            </a:r>
            <a:endParaRPr lang="zh-HK" altLang="zh-HK" sz="4800" b="1" dirty="0" smtClean="0">
              <a:latin typeface="微軟正黑體" panose="020B0604030504040204" pitchFamily="34" charset="-120"/>
              <a:ea typeface="微軟正黑體" panose="020B0604030504040204" pitchFamily="34" charset="-120"/>
            </a:endParaRP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3104" y="964534"/>
            <a:ext cx="755904" cy="755904"/>
          </a:xfrm>
          <a:prstGeom prst="rect">
            <a:avLst/>
          </a:prstGeom>
        </p:spPr>
      </p:pic>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230728">
            <a:off x="7209255" y="5248405"/>
            <a:ext cx="1738237" cy="1448531"/>
          </a:xfrm>
          <a:prstGeom prst="rect">
            <a:avLst/>
          </a:prstGeom>
        </p:spPr>
      </p:pic>
      <p:sp>
        <p:nvSpPr>
          <p:cNvPr id="8" name="矩形 7"/>
          <p:cNvSpPr/>
          <p:nvPr/>
        </p:nvSpPr>
        <p:spPr>
          <a:xfrm>
            <a:off x="1969008" y="2705725"/>
            <a:ext cx="6626352" cy="1446550"/>
          </a:xfrm>
          <a:prstGeom prst="rect">
            <a:avLst/>
          </a:prstGeom>
        </p:spPr>
        <p:txBody>
          <a:bodyPr wrap="square">
            <a:spAutoFit/>
          </a:bodyPr>
          <a:lstStyle/>
          <a:p>
            <a:r>
              <a:rPr lang="zh-TW" altLang="en-US" sz="4400" b="1" dirty="0">
                <a:latin typeface="微軟正黑體" panose="020B0604030504040204" pitchFamily="34" charset="-120"/>
                <a:ea typeface="微軟正黑體" panose="020B0604030504040204" pitchFamily="34" charset="-120"/>
              </a:rPr>
              <a:t>運用字根配詞技巧講解與</a:t>
            </a:r>
            <a:r>
              <a:rPr lang="zh-HK" altLang="en-US" sz="4400" b="1" dirty="0">
                <a:latin typeface="微軟正黑體" panose="020B0604030504040204" pitchFamily="34" charset="-120"/>
                <a:ea typeface="微軟正黑體" panose="020B0604030504040204" pitchFamily="34" charset="-120"/>
              </a:rPr>
              <a:t>集中趨勢</a:t>
            </a:r>
            <a:r>
              <a:rPr lang="zh-TW" altLang="en-US" sz="4400" b="1" dirty="0">
                <a:latin typeface="微軟正黑體" panose="020B0604030504040204" pitchFamily="34" charset="-120"/>
                <a:ea typeface="微軟正黑體" panose="020B0604030504040204" pitchFamily="34" charset="-120"/>
              </a:rPr>
              <a:t>有關的概念</a:t>
            </a:r>
            <a:endParaRPr lang="zh-HK" altLang="en-US" sz="4400" dirty="0"/>
          </a:p>
        </p:txBody>
      </p:sp>
    </p:spTree>
    <p:extLst>
      <p:ext uri="{BB962C8B-B14F-4D97-AF65-F5344CB8AC3E}">
        <p14:creationId xmlns:p14="http://schemas.microsoft.com/office/powerpoint/2010/main" val="35659856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44" y="140622"/>
            <a:ext cx="7832712" cy="4943447"/>
          </a:xfrm>
          <a:prstGeom prst="rect">
            <a:avLst/>
          </a:prstGeom>
        </p:spPr>
      </p:pic>
      <p:sp>
        <p:nvSpPr>
          <p:cNvPr id="20" name="矩形 19"/>
          <p:cNvSpPr/>
          <p:nvPr/>
        </p:nvSpPr>
        <p:spPr>
          <a:xfrm>
            <a:off x="1339329" y="1165186"/>
            <a:ext cx="2954655" cy="646331"/>
          </a:xfrm>
          <a:prstGeom prst="rect">
            <a:avLst/>
          </a:prstGeom>
        </p:spPr>
        <p:txBody>
          <a:bodyPr wrap="none">
            <a:spAutoFit/>
          </a:bodyPr>
          <a:lstStyle/>
          <a:p>
            <a:pPr algn="ctr"/>
            <a:r>
              <a:rPr lang="zh-TW" altLang="en-US" sz="3600" b="1" dirty="0" smtClean="0">
                <a:solidFill>
                  <a:schemeClr val="bg2">
                    <a:lumMod val="50000"/>
                  </a:schemeClr>
                </a:solidFill>
                <a:latin typeface="微軟正黑體" panose="020B0604030504040204" pitchFamily="34" charset="-120"/>
                <a:ea typeface="微軟正黑體" panose="020B0604030504040204" pitchFamily="34" charset="-120"/>
              </a:rPr>
              <a:t>集中</a:t>
            </a:r>
            <a:r>
              <a:rPr lang="zh-TW" altLang="en-US" sz="3600" b="1" dirty="0" smtClean="0">
                <a:solidFill>
                  <a:srgbClr val="FF5050"/>
                </a:solidFill>
                <a:latin typeface="微軟正黑體" panose="020B0604030504040204" pitchFamily="34" charset="-120"/>
                <a:ea typeface="微軟正黑體" panose="020B0604030504040204" pitchFamily="34" charset="-120"/>
              </a:rPr>
              <a:t>趨勢</a:t>
            </a:r>
            <a:r>
              <a:rPr lang="zh-TW" altLang="en-US" sz="3600" b="1" dirty="0" smtClean="0">
                <a:solidFill>
                  <a:schemeClr val="accent5">
                    <a:lumMod val="60000"/>
                    <a:lumOff val="40000"/>
                  </a:schemeClr>
                </a:solidFill>
                <a:latin typeface="微軟正黑體" panose="020B0604030504040204" pitchFamily="34" charset="-120"/>
                <a:ea typeface="微軟正黑體" panose="020B0604030504040204" pitchFamily="34" charset="-120"/>
              </a:rPr>
              <a:t>量度</a:t>
            </a:r>
            <a:endParaRPr lang="zh-HK" altLang="en-US" sz="3600" b="1" dirty="0">
              <a:solidFill>
                <a:schemeClr val="accent5">
                  <a:lumMod val="60000"/>
                  <a:lumOff val="40000"/>
                </a:schemeClr>
              </a:solidFill>
              <a:latin typeface="微軟正黑體" panose="020B0604030504040204" pitchFamily="34" charset="-120"/>
              <a:ea typeface="微軟正黑體" panose="020B0604030504040204" pitchFamily="34" charset="-120"/>
            </a:endParaRPr>
          </a:p>
        </p:txBody>
      </p:sp>
      <p:sp>
        <p:nvSpPr>
          <p:cNvPr id="21" name="矩形 20"/>
          <p:cNvSpPr/>
          <p:nvPr/>
        </p:nvSpPr>
        <p:spPr>
          <a:xfrm>
            <a:off x="5281834" y="1165186"/>
            <a:ext cx="2492990" cy="646331"/>
          </a:xfrm>
          <a:prstGeom prst="rect">
            <a:avLst/>
          </a:prstGeom>
        </p:spPr>
        <p:txBody>
          <a:bodyPr wrap="none">
            <a:spAutoFit/>
          </a:bodyPr>
          <a:lstStyle/>
          <a:p>
            <a:pPr algn="ctr"/>
            <a:r>
              <a:rPr lang="zh-TW" altLang="en-US" sz="3600" b="1" dirty="0" smtClean="0">
                <a:solidFill>
                  <a:schemeClr val="bg2">
                    <a:lumMod val="50000"/>
                  </a:schemeClr>
                </a:solidFill>
                <a:latin typeface="微軟正黑體" panose="020B0604030504040204" pitchFamily="34" charset="-120"/>
                <a:ea typeface="微軟正黑體" panose="020B0604030504040204" pitchFamily="34" charset="-120"/>
              </a:rPr>
              <a:t>算術</a:t>
            </a:r>
            <a:r>
              <a:rPr lang="zh-TW" altLang="en-US" sz="3600" b="1" dirty="0" smtClean="0">
                <a:solidFill>
                  <a:srgbClr val="FF5050"/>
                </a:solidFill>
                <a:latin typeface="微軟正黑體" panose="020B0604030504040204" pitchFamily="34" charset="-120"/>
                <a:ea typeface="微軟正黑體" panose="020B0604030504040204" pitchFamily="34" charset="-120"/>
              </a:rPr>
              <a:t>平均</a:t>
            </a:r>
            <a:r>
              <a:rPr lang="zh-TW" altLang="en-US" sz="3600" b="1" dirty="0" smtClean="0">
                <a:solidFill>
                  <a:schemeClr val="accent5">
                    <a:lumMod val="60000"/>
                    <a:lumOff val="40000"/>
                  </a:schemeClr>
                </a:solidFill>
                <a:latin typeface="微軟正黑體" panose="020B0604030504040204" pitchFamily="34" charset="-120"/>
                <a:ea typeface="微軟正黑體" panose="020B0604030504040204" pitchFamily="34" charset="-120"/>
              </a:rPr>
              <a:t>數</a:t>
            </a:r>
            <a:endParaRPr lang="zh-HK" altLang="en-US" sz="3600" b="1" dirty="0">
              <a:solidFill>
                <a:schemeClr val="accent5">
                  <a:lumMod val="60000"/>
                  <a:lumOff val="40000"/>
                </a:schemeClr>
              </a:solidFill>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4255" y="1217101"/>
            <a:ext cx="944802" cy="542499"/>
          </a:xfrm>
          <a:prstGeom prst="rect">
            <a:avLst/>
          </a:prstGeom>
        </p:spPr>
      </p:pic>
      <p:pic>
        <p:nvPicPr>
          <p:cNvPr id="22" name="圖片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5554" y="1217101"/>
            <a:ext cx="944802" cy="542499"/>
          </a:xfrm>
          <a:prstGeom prst="rect">
            <a:avLst/>
          </a:prstGeom>
        </p:spPr>
      </p:pic>
      <p:pic>
        <p:nvPicPr>
          <p:cNvPr id="7" name="圖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12116" y="2891962"/>
            <a:ext cx="2352861" cy="1712834"/>
          </a:xfrm>
          <a:prstGeom prst="rect">
            <a:avLst/>
          </a:prstGeom>
        </p:spPr>
      </p:pic>
      <p:sp>
        <p:nvSpPr>
          <p:cNvPr id="9" name="矩形 8"/>
          <p:cNvSpPr/>
          <p:nvPr/>
        </p:nvSpPr>
        <p:spPr>
          <a:xfrm>
            <a:off x="2184972" y="2847606"/>
            <a:ext cx="1415772" cy="646331"/>
          </a:xfrm>
          <a:prstGeom prst="rect">
            <a:avLst/>
          </a:prstGeom>
        </p:spPr>
        <p:txBody>
          <a:bodyPr wrap="square">
            <a:spAutoFit/>
          </a:bodyPr>
          <a:lstStyle/>
          <a:p>
            <a:pPr algn="ctr"/>
            <a:r>
              <a:rPr lang="zh-TW" altLang="en-US" sz="3600" b="1" dirty="0" smtClean="0">
                <a:solidFill>
                  <a:schemeClr val="bg2">
                    <a:lumMod val="50000"/>
                  </a:schemeClr>
                </a:solidFill>
                <a:latin typeface="微軟正黑體" panose="020B0604030504040204" pitchFamily="34" charset="-120"/>
                <a:ea typeface="微軟正黑體" panose="020B0604030504040204" pitchFamily="34" charset="-120"/>
              </a:rPr>
              <a:t>眾</a:t>
            </a:r>
            <a:r>
              <a:rPr lang="zh-TW" altLang="en-US" sz="3600" b="1" dirty="0" smtClean="0">
                <a:solidFill>
                  <a:schemeClr val="accent5">
                    <a:lumMod val="60000"/>
                    <a:lumOff val="40000"/>
                  </a:schemeClr>
                </a:solidFill>
                <a:latin typeface="微軟正黑體" panose="020B0604030504040204" pitchFamily="34" charset="-120"/>
                <a:ea typeface="微軟正黑體" panose="020B0604030504040204" pitchFamily="34" charset="-120"/>
              </a:rPr>
              <a:t>數</a:t>
            </a:r>
            <a:endParaRPr lang="zh-HK" altLang="en-US" sz="3600" b="1" dirty="0">
              <a:solidFill>
                <a:schemeClr val="accent5">
                  <a:lumMod val="60000"/>
                  <a:lumOff val="40000"/>
                </a:schemeClr>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1720354" y="4081580"/>
            <a:ext cx="981777" cy="461665"/>
          </a:xfrm>
          <a:prstGeom prst="rect">
            <a:avLst/>
          </a:prstGeom>
        </p:spPr>
        <p:txBody>
          <a:bodyPr wrap="square">
            <a:spAutoFit/>
          </a:bodyPr>
          <a:lstStyle/>
          <a:p>
            <a:pPr marL="0" lvl="1" algn="ctr"/>
            <a:r>
              <a:rPr lang="zh-TW" altLang="zh-HK" sz="2400" b="1" dirty="0">
                <a:solidFill>
                  <a:schemeClr val="bg2">
                    <a:lumMod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眾多</a:t>
            </a:r>
            <a:endParaRPr lang="zh-HK" altLang="en-US" sz="2400" b="1" dirty="0">
              <a:solidFill>
                <a:schemeClr val="bg2">
                  <a:lumMod val="50000"/>
                </a:schemeClr>
              </a:solidFill>
              <a:latin typeface="微軟正黑體" panose="020B0604030504040204" pitchFamily="34" charset="-120"/>
              <a:ea typeface="微軟正黑體" panose="020B0604030504040204" pitchFamily="34" charset="-120"/>
            </a:endParaRPr>
          </a:p>
        </p:txBody>
      </p:sp>
      <p:sp>
        <p:nvSpPr>
          <p:cNvPr id="23" name="矩形 22"/>
          <p:cNvSpPr/>
          <p:nvPr/>
        </p:nvSpPr>
        <p:spPr>
          <a:xfrm>
            <a:off x="3055090" y="4081580"/>
            <a:ext cx="981777" cy="461665"/>
          </a:xfrm>
          <a:prstGeom prst="rect">
            <a:avLst/>
          </a:prstGeom>
        </p:spPr>
        <p:txBody>
          <a:bodyPr wrap="square">
            <a:spAutoFit/>
          </a:bodyPr>
          <a:lstStyle/>
          <a:p>
            <a:pPr algn="ctr"/>
            <a:r>
              <a:rPr lang="zh-TW" altLang="zh-HK" sz="2400" b="1" dirty="0">
                <a:solidFill>
                  <a:schemeClr val="accent5">
                    <a:lumMod val="60000"/>
                    <a:lumOff val="40000"/>
                  </a:schemeClr>
                </a:solidFill>
                <a:latin typeface="微軟正黑體" panose="020B0604030504040204" pitchFamily="34" charset="-120"/>
                <a:ea typeface="微軟正黑體" panose="020B0604030504040204" pitchFamily="34" charset="-120"/>
                <a:cs typeface="Times New Roman" panose="02020603050405020304" pitchFamily="18" charset="0"/>
              </a:rPr>
              <a:t>數據</a:t>
            </a:r>
            <a:endParaRPr lang="zh-HK" altLang="en-US" sz="2400" b="1" dirty="0">
              <a:solidFill>
                <a:schemeClr val="accent5">
                  <a:lumMod val="60000"/>
                  <a:lumOff val="40000"/>
                </a:schemeClr>
              </a:solidFill>
              <a:latin typeface="微軟正黑體" panose="020B0604030504040204" pitchFamily="34" charset="-120"/>
              <a:ea typeface="微軟正黑體" panose="020B0604030504040204" pitchFamily="34" charset="-120"/>
            </a:endParaRPr>
          </a:p>
        </p:txBody>
      </p:sp>
      <p:pic>
        <p:nvPicPr>
          <p:cNvPr id="8" name="圖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80073" y="2891962"/>
            <a:ext cx="3096512" cy="1712834"/>
          </a:xfrm>
          <a:prstGeom prst="rect">
            <a:avLst/>
          </a:prstGeom>
        </p:spPr>
      </p:pic>
      <p:sp>
        <p:nvSpPr>
          <p:cNvPr id="24" name="矩形 23"/>
          <p:cNvSpPr/>
          <p:nvPr/>
        </p:nvSpPr>
        <p:spPr>
          <a:xfrm>
            <a:off x="5559068" y="2847606"/>
            <a:ext cx="1938522" cy="646331"/>
          </a:xfrm>
          <a:prstGeom prst="rect">
            <a:avLst/>
          </a:prstGeom>
        </p:spPr>
        <p:txBody>
          <a:bodyPr wrap="square">
            <a:spAutoFit/>
          </a:bodyPr>
          <a:lstStyle/>
          <a:p>
            <a:pPr algn="ctr"/>
            <a:r>
              <a:rPr lang="zh-TW" altLang="en-US" sz="3600" b="1" dirty="0" smtClean="0">
                <a:solidFill>
                  <a:schemeClr val="bg2">
                    <a:lumMod val="50000"/>
                  </a:schemeClr>
                </a:solidFill>
                <a:latin typeface="微軟正黑體" panose="020B0604030504040204" pitchFamily="34" charset="-120"/>
                <a:ea typeface="微軟正黑體" panose="020B0604030504040204" pitchFamily="34" charset="-120"/>
              </a:rPr>
              <a:t>中</a:t>
            </a:r>
            <a:r>
              <a:rPr lang="zh-TW" altLang="en-US" sz="3600" b="1" dirty="0" smtClean="0">
                <a:solidFill>
                  <a:srgbClr val="FF5050"/>
                </a:solidFill>
                <a:latin typeface="微軟正黑體" panose="020B0604030504040204" pitchFamily="34" charset="-120"/>
                <a:ea typeface="微軟正黑體" panose="020B0604030504040204" pitchFamily="34" charset="-120"/>
              </a:rPr>
              <a:t>位</a:t>
            </a:r>
            <a:r>
              <a:rPr lang="zh-TW" altLang="en-US" sz="3600" b="1" dirty="0" smtClean="0">
                <a:solidFill>
                  <a:schemeClr val="accent5">
                    <a:lumMod val="60000"/>
                    <a:lumOff val="40000"/>
                  </a:schemeClr>
                </a:solidFill>
                <a:latin typeface="微軟正黑體" panose="020B0604030504040204" pitchFamily="34" charset="-120"/>
                <a:ea typeface="微軟正黑體" panose="020B0604030504040204" pitchFamily="34" charset="-120"/>
              </a:rPr>
              <a:t>數</a:t>
            </a:r>
            <a:endParaRPr lang="zh-HK" altLang="en-US" sz="3600" b="1" dirty="0">
              <a:solidFill>
                <a:schemeClr val="accent5">
                  <a:lumMod val="60000"/>
                  <a:lumOff val="40000"/>
                </a:schemeClr>
              </a:solidFill>
              <a:latin typeface="微軟正黑體" panose="020B0604030504040204" pitchFamily="34" charset="-120"/>
              <a:ea typeface="微軟正黑體" panose="020B0604030504040204" pitchFamily="34" charset="-120"/>
            </a:endParaRPr>
          </a:p>
        </p:txBody>
      </p:sp>
      <p:sp>
        <p:nvSpPr>
          <p:cNvPr id="25" name="矩形 24"/>
          <p:cNvSpPr/>
          <p:nvPr/>
        </p:nvSpPr>
        <p:spPr>
          <a:xfrm>
            <a:off x="5006831" y="4081580"/>
            <a:ext cx="981777" cy="461665"/>
          </a:xfrm>
          <a:prstGeom prst="rect">
            <a:avLst/>
          </a:prstGeom>
        </p:spPr>
        <p:txBody>
          <a:bodyPr wrap="square">
            <a:spAutoFit/>
          </a:bodyPr>
          <a:lstStyle/>
          <a:p>
            <a:pPr marL="0" lvl="1" algn="ctr"/>
            <a:r>
              <a:rPr lang="zh-TW" altLang="zh-HK" sz="2400" b="1" dirty="0">
                <a:solidFill>
                  <a:schemeClr val="bg2">
                    <a:lumMod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中間</a:t>
            </a:r>
            <a:endParaRPr lang="zh-HK" altLang="en-US" sz="2400" b="1" dirty="0">
              <a:solidFill>
                <a:schemeClr val="bg2">
                  <a:lumMod val="50000"/>
                </a:schemeClr>
              </a:solidFill>
              <a:latin typeface="微軟正黑體" panose="020B0604030504040204" pitchFamily="34" charset="-120"/>
              <a:ea typeface="微軟正黑體" panose="020B0604030504040204" pitchFamily="34" charset="-120"/>
            </a:endParaRPr>
          </a:p>
        </p:txBody>
      </p:sp>
      <p:sp>
        <p:nvSpPr>
          <p:cNvPr id="26" name="矩形 25"/>
          <p:cNvSpPr/>
          <p:nvPr/>
        </p:nvSpPr>
        <p:spPr>
          <a:xfrm>
            <a:off x="6037608" y="4081580"/>
            <a:ext cx="981777" cy="461665"/>
          </a:xfrm>
          <a:prstGeom prst="rect">
            <a:avLst/>
          </a:prstGeom>
        </p:spPr>
        <p:txBody>
          <a:bodyPr wrap="square">
            <a:spAutoFit/>
          </a:bodyPr>
          <a:lstStyle/>
          <a:p>
            <a:pPr algn="ctr"/>
            <a:r>
              <a:rPr lang="zh-TW" altLang="zh-HK" sz="2400" b="1" dirty="0">
                <a:solidFill>
                  <a:srgbClr val="FF5050"/>
                </a:solidFill>
                <a:latin typeface="微軟正黑體" panose="020B0604030504040204" pitchFamily="34" charset="-120"/>
                <a:ea typeface="微軟正黑體" panose="020B0604030504040204" pitchFamily="34" charset="-120"/>
                <a:cs typeface="Times New Roman" panose="02020603050405020304" pitchFamily="18" charset="0"/>
              </a:rPr>
              <a:t>位置</a:t>
            </a:r>
            <a:endParaRPr lang="zh-HK" altLang="en-US" sz="2400" b="1" dirty="0">
              <a:solidFill>
                <a:srgbClr val="FF5050"/>
              </a:solidFill>
              <a:latin typeface="微軟正黑體" panose="020B0604030504040204" pitchFamily="34" charset="-120"/>
              <a:ea typeface="微軟正黑體" panose="020B0604030504040204" pitchFamily="34" charset="-120"/>
            </a:endParaRPr>
          </a:p>
        </p:txBody>
      </p:sp>
      <p:sp>
        <p:nvSpPr>
          <p:cNvPr id="27" name="矩形 26"/>
          <p:cNvSpPr/>
          <p:nvPr/>
        </p:nvSpPr>
        <p:spPr>
          <a:xfrm>
            <a:off x="7060226" y="4081580"/>
            <a:ext cx="981777" cy="461665"/>
          </a:xfrm>
          <a:prstGeom prst="rect">
            <a:avLst/>
          </a:prstGeom>
        </p:spPr>
        <p:txBody>
          <a:bodyPr wrap="square">
            <a:spAutoFit/>
          </a:bodyPr>
          <a:lstStyle/>
          <a:p>
            <a:pPr algn="ctr"/>
            <a:r>
              <a:rPr lang="zh-TW" altLang="zh-HK" sz="2400" b="1" dirty="0">
                <a:solidFill>
                  <a:schemeClr val="accent5">
                    <a:lumMod val="60000"/>
                    <a:lumOff val="40000"/>
                  </a:schemeClr>
                </a:solidFill>
                <a:latin typeface="微軟正黑體" panose="020B0604030504040204" pitchFamily="34" charset="-120"/>
                <a:ea typeface="微軟正黑體" panose="020B0604030504040204" pitchFamily="34" charset="-120"/>
                <a:cs typeface="Times New Roman" panose="02020603050405020304" pitchFamily="18" charset="0"/>
              </a:rPr>
              <a:t>數據</a:t>
            </a:r>
            <a:endParaRPr lang="zh-HK" altLang="en-US" sz="2400" b="1" dirty="0">
              <a:solidFill>
                <a:schemeClr val="accent5">
                  <a:lumMod val="60000"/>
                  <a:lumOff val="40000"/>
                </a:schemeClr>
              </a:solidFill>
              <a:latin typeface="微軟正黑體" panose="020B0604030504040204" pitchFamily="34" charset="-120"/>
              <a:ea typeface="微軟正黑體" panose="020B0604030504040204" pitchFamily="34" charset="-120"/>
            </a:endParaRPr>
          </a:p>
        </p:txBody>
      </p:sp>
      <p:grpSp>
        <p:nvGrpSpPr>
          <p:cNvPr id="28" name="群組 27"/>
          <p:cNvGrpSpPr/>
          <p:nvPr/>
        </p:nvGrpSpPr>
        <p:grpSpPr>
          <a:xfrm>
            <a:off x="6602676" y="192806"/>
            <a:ext cx="1678153" cy="982422"/>
            <a:chOff x="5794100" y="2069791"/>
            <a:chExt cx="1678153" cy="982422"/>
          </a:xfrm>
        </p:grpSpPr>
        <p:pic>
          <p:nvPicPr>
            <p:cNvPr id="29" name="圖片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94100" y="2069791"/>
              <a:ext cx="1678153" cy="982422"/>
            </a:xfrm>
            <a:prstGeom prst="rect">
              <a:avLst/>
            </a:prstGeom>
          </p:spPr>
        </p:pic>
        <p:sp>
          <p:nvSpPr>
            <p:cNvPr id="30" name="矩形 29"/>
            <p:cNvSpPr/>
            <p:nvPr/>
          </p:nvSpPr>
          <p:spPr>
            <a:xfrm>
              <a:off x="5891664" y="2376336"/>
              <a:ext cx="1483024" cy="369332"/>
            </a:xfrm>
            <a:prstGeom prst="rect">
              <a:avLst/>
            </a:prstGeom>
          </p:spPr>
          <p:txBody>
            <a:bodyPr wrap="square">
              <a:spAutoFit/>
            </a:bodyPr>
            <a:lstStyle/>
            <a:p>
              <a:pPr algn="ctr"/>
              <a:r>
                <a:rPr lang="zh-TW" altLang="en-US" b="1" dirty="0">
                  <a:latin typeface="微軟正黑體" panose="020B0604030504040204" pitchFamily="34" charset="-120"/>
                  <a:ea typeface="微軟正黑體" panose="020B0604030504040204" pitchFamily="34" charset="-120"/>
                </a:rPr>
                <a:t>是否平均分</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 </a:t>
              </a:r>
              <a:endParaRPr lang="zh-HK" altLang="en-US" b="1" dirty="0">
                <a:latin typeface="微軟正黑體" panose="020B0604030504040204" pitchFamily="34" charset="-120"/>
                <a:ea typeface="微軟正黑體" panose="020B0604030504040204" pitchFamily="34" charset="-120"/>
              </a:endParaRPr>
            </a:p>
          </p:txBody>
        </p:sp>
      </p:grpSp>
      <p:grpSp>
        <p:nvGrpSpPr>
          <p:cNvPr id="31" name="群組 30"/>
          <p:cNvGrpSpPr/>
          <p:nvPr/>
        </p:nvGrpSpPr>
        <p:grpSpPr>
          <a:xfrm>
            <a:off x="2735267" y="57789"/>
            <a:ext cx="1936019" cy="1133382"/>
            <a:chOff x="5794100" y="1918831"/>
            <a:chExt cx="1936019" cy="1133382"/>
          </a:xfrm>
        </p:grpSpPr>
        <p:pic>
          <p:nvPicPr>
            <p:cNvPr id="32" name="圖片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94100" y="1918831"/>
              <a:ext cx="1936019" cy="1133382"/>
            </a:xfrm>
            <a:prstGeom prst="rect">
              <a:avLst/>
            </a:prstGeom>
          </p:spPr>
        </p:pic>
        <p:sp>
          <p:nvSpPr>
            <p:cNvPr id="33" name="矩形 32"/>
            <p:cNvSpPr/>
            <p:nvPr/>
          </p:nvSpPr>
          <p:spPr>
            <a:xfrm>
              <a:off x="5886164" y="2184734"/>
              <a:ext cx="1751890" cy="646331"/>
            </a:xfrm>
            <a:prstGeom prst="rect">
              <a:avLst/>
            </a:prstGeom>
          </p:spPr>
          <p:txBody>
            <a:bodyPr wrap="square">
              <a:spAutoFit/>
            </a:bodyPr>
            <a:lstStyle/>
            <a:p>
              <a:pPr algn="ctr"/>
              <a:r>
                <a:rPr lang="zh-TW" altLang="zh-HK" b="1" dirty="0">
                  <a:latin typeface="微軟正黑體" panose="020B0604030504040204" pitchFamily="34" charset="-120"/>
                  <a:ea typeface="微軟正黑體" panose="020B0604030504040204" pitchFamily="34" charset="-120"/>
                </a:rPr>
                <a:t>即是找出一組數據的中心</a:t>
              </a:r>
              <a:r>
                <a:rPr lang="en-US" altLang="zh-TW" b="1" dirty="0">
                  <a:latin typeface="微軟正黑體" panose="020B0604030504040204" pitchFamily="34" charset="-120"/>
                  <a:ea typeface="微軟正黑體" panose="020B0604030504040204" pitchFamily="34" charset="-120"/>
                </a:rPr>
                <a:t>?</a:t>
              </a:r>
              <a:endParaRPr lang="zh-HK" altLang="en-US" b="1" dirty="0">
                <a:latin typeface="微軟正黑體" panose="020B0604030504040204" pitchFamily="34" charset="-120"/>
                <a:ea typeface="微軟正黑體" panose="020B0604030504040204" pitchFamily="34" charset="-120"/>
              </a:endParaRPr>
            </a:p>
          </p:txBody>
        </p:sp>
      </p:grpSp>
      <p:grpSp>
        <p:nvGrpSpPr>
          <p:cNvPr id="34" name="群組 33"/>
          <p:cNvGrpSpPr/>
          <p:nvPr/>
        </p:nvGrpSpPr>
        <p:grpSpPr>
          <a:xfrm>
            <a:off x="3393704" y="2006112"/>
            <a:ext cx="1626032" cy="951910"/>
            <a:chOff x="5794101" y="2100303"/>
            <a:chExt cx="1626032" cy="951910"/>
          </a:xfrm>
        </p:grpSpPr>
        <p:pic>
          <p:nvPicPr>
            <p:cNvPr id="35" name="圖片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94101" y="2100303"/>
              <a:ext cx="1626032" cy="951910"/>
            </a:xfrm>
            <a:prstGeom prst="rect">
              <a:avLst/>
            </a:prstGeom>
          </p:spPr>
        </p:pic>
        <p:sp>
          <p:nvSpPr>
            <p:cNvPr id="36" name="矩形 35"/>
            <p:cNvSpPr/>
            <p:nvPr/>
          </p:nvSpPr>
          <p:spPr>
            <a:xfrm>
              <a:off x="5846585" y="2255517"/>
              <a:ext cx="1521064" cy="646331"/>
            </a:xfrm>
            <a:prstGeom prst="rect">
              <a:avLst/>
            </a:prstGeom>
          </p:spPr>
          <p:txBody>
            <a:bodyPr wrap="square">
              <a:spAutoFit/>
            </a:bodyPr>
            <a:lstStyle/>
            <a:p>
              <a:pPr algn="ctr"/>
              <a:r>
                <a:rPr lang="zh-TW" altLang="zh-HK" b="1" dirty="0">
                  <a:latin typeface="微軟正黑體" panose="020B0604030504040204" pitchFamily="34" charset="-120"/>
                  <a:ea typeface="微軟正黑體" panose="020B0604030504040204" pitchFamily="34" charset="-120"/>
                </a:rPr>
                <a:t>即是眾多的</a:t>
              </a:r>
              <a:r>
                <a:rPr lang="zh-TW" altLang="zh-HK" b="1" dirty="0" smtClean="0">
                  <a:latin typeface="微軟正黑體" panose="020B0604030504040204" pitchFamily="34" charset="-120"/>
                  <a:ea typeface="微軟正黑體" panose="020B0604030504040204" pitchFamily="34" charset="-120"/>
                </a:rPr>
                <a:t>數據</a:t>
              </a:r>
              <a:r>
                <a:rPr lang="en-US" altLang="zh-TW" b="1" dirty="0" smtClean="0">
                  <a:latin typeface="微軟正黑體" panose="020B0604030504040204" pitchFamily="34" charset="-120"/>
                  <a:ea typeface="微軟正黑體" panose="020B0604030504040204" pitchFamily="34" charset="-120"/>
                </a:rPr>
                <a:t>?</a:t>
              </a:r>
              <a:endParaRPr lang="zh-HK" altLang="en-US" b="1" dirty="0">
                <a:latin typeface="微軟正黑體" panose="020B0604030504040204" pitchFamily="34" charset="-120"/>
                <a:ea typeface="微軟正黑體" panose="020B0604030504040204" pitchFamily="34" charset="-120"/>
              </a:endParaRPr>
            </a:p>
          </p:txBody>
        </p:sp>
      </p:grpSp>
      <p:grpSp>
        <p:nvGrpSpPr>
          <p:cNvPr id="37" name="群組 36"/>
          <p:cNvGrpSpPr/>
          <p:nvPr/>
        </p:nvGrpSpPr>
        <p:grpSpPr>
          <a:xfrm>
            <a:off x="7076986" y="1762871"/>
            <a:ext cx="1936019" cy="1133382"/>
            <a:chOff x="5794100" y="1918831"/>
            <a:chExt cx="1936019" cy="1133382"/>
          </a:xfrm>
        </p:grpSpPr>
        <p:pic>
          <p:nvPicPr>
            <p:cNvPr id="38" name="圖片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94100" y="1918831"/>
              <a:ext cx="1936019" cy="1133382"/>
            </a:xfrm>
            <a:prstGeom prst="rect">
              <a:avLst/>
            </a:prstGeom>
          </p:spPr>
        </p:pic>
        <p:sp>
          <p:nvSpPr>
            <p:cNvPr id="39" name="矩形 38"/>
            <p:cNvSpPr/>
            <p:nvPr/>
          </p:nvSpPr>
          <p:spPr>
            <a:xfrm>
              <a:off x="5886164" y="2184734"/>
              <a:ext cx="1751890" cy="646331"/>
            </a:xfrm>
            <a:prstGeom prst="rect">
              <a:avLst/>
            </a:prstGeom>
          </p:spPr>
          <p:txBody>
            <a:bodyPr wrap="square">
              <a:spAutoFit/>
            </a:bodyPr>
            <a:lstStyle/>
            <a:p>
              <a:pPr algn="ctr"/>
              <a:r>
                <a:rPr lang="zh-TW" altLang="zh-HK" b="1" dirty="0">
                  <a:latin typeface="微軟正黑體" panose="020B0604030504040204" pitchFamily="34" charset="-120"/>
                  <a:ea typeface="微軟正黑體" panose="020B0604030504040204" pitchFamily="34" charset="-120"/>
                </a:rPr>
                <a:t>即是在中間位置的數據</a:t>
              </a:r>
              <a:r>
                <a:rPr lang="en-US" altLang="zh-TW" b="1" dirty="0">
                  <a:latin typeface="微軟正黑體" panose="020B0604030504040204" pitchFamily="34" charset="-120"/>
                  <a:ea typeface="微軟正黑體" panose="020B0604030504040204" pitchFamily="34" charset="-120"/>
                </a:rPr>
                <a:t>?</a:t>
              </a:r>
              <a:endParaRPr lang="zh-HK" altLang="en-US" b="1" dirty="0">
                <a:latin typeface="微軟正黑體" panose="020B0604030504040204" pitchFamily="34" charset="-120"/>
                <a:ea typeface="微軟正黑體" panose="020B0604030504040204" pitchFamily="34" charset="-120"/>
              </a:endParaRPr>
            </a:p>
          </p:txBody>
        </p:sp>
      </p:grpSp>
      <p:grpSp>
        <p:nvGrpSpPr>
          <p:cNvPr id="44" name="群組 43"/>
          <p:cNvGrpSpPr/>
          <p:nvPr/>
        </p:nvGrpSpPr>
        <p:grpSpPr>
          <a:xfrm>
            <a:off x="130995" y="4668854"/>
            <a:ext cx="8899424" cy="2182188"/>
            <a:chOff x="130995" y="4668854"/>
            <a:chExt cx="8899424" cy="2182188"/>
          </a:xfrm>
        </p:grpSpPr>
        <p:pic>
          <p:nvPicPr>
            <p:cNvPr id="45" name="圖片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0995" y="4668854"/>
              <a:ext cx="8899424" cy="2182188"/>
            </a:xfrm>
            <a:prstGeom prst="rect">
              <a:avLst/>
            </a:prstGeom>
          </p:spPr>
        </p:pic>
        <p:sp>
          <p:nvSpPr>
            <p:cNvPr id="46" name="矩形 45"/>
            <p:cNvSpPr/>
            <p:nvPr/>
          </p:nvSpPr>
          <p:spPr>
            <a:xfrm>
              <a:off x="722102" y="4757070"/>
              <a:ext cx="1980029" cy="400110"/>
            </a:xfrm>
            <a:prstGeom prst="rect">
              <a:avLst/>
            </a:prstGeom>
            <a:noFill/>
            <a:ln>
              <a:noFill/>
            </a:ln>
          </p:spPr>
          <p:txBody>
            <a:bodyPr wrap="none">
              <a:spAutoFit/>
            </a:bodyPr>
            <a:lstStyle/>
            <a:p>
              <a:pPr algn="ctr"/>
              <a:r>
                <a:rPr lang="zh-TW" altLang="en-US" sz="2000" b="1" u="sng" dirty="0">
                  <a:solidFill>
                    <a:schemeClr val="bg2">
                      <a:lumMod val="25000"/>
                    </a:schemeClr>
                  </a:solidFill>
                  <a:latin typeface="微軟正黑體" panose="020B0604030504040204" pitchFamily="34" charset="-120"/>
                  <a:ea typeface="微軟正黑體" panose="020B0604030504040204" pitchFamily="34" charset="-120"/>
                </a:rPr>
                <a:t>透過不同的提問</a:t>
              </a:r>
              <a:endParaRPr lang="zh-HK" altLang="en-US" sz="2000" dirty="0">
                <a:solidFill>
                  <a:schemeClr val="bg2">
                    <a:lumMod val="25000"/>
                  </a:schemeClr>
                </a:solidFill>
                <a:latin typeface="微軟正黑體" panose="020B0604030504040204" pitchFamily="34" charset="-120"/>
                <a:ea typeface="微軟正黑體" panose="020B0604030504040204" pitchFamily="34" charset="-120"/>
              </a:endParaRPr>
            </a:p>
          </p:txBody>
        </p:sp>
        <p:pic>
          <p:nvPicPr>
            <p:cNvPr id="47" name="圖片 4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6953" y="4707079"/>
              <a:ext cx="571532" cy="500091"/>
            </a:xfrm>
            <a:prstGeom prst="rect">
              <a:avLst/>
            </a:prstGeom>
          </p:spPr>
        </p:pic>
        <p:sp>
          <p:nvSpPr>
            <p:cNvPr id="48" name="矩形 47"/>
            <p:cNvSpPr/>
            <p:nvPr/>
          </p:nvSpPr>
          <p:spPr>
            <a:xfrm>
              <a:off x="313509" y="5216320"/>
              <a:ext cx="8534400" cy="830997"/>
            </a:xfrm>
            <a:prstGeom prst="rect">
              <a:avLst/>
            </a:prstGeom>
          </p:spPr>
          <p:txBody>
            <a:bodyPr wrap="square">
              <a:spAutoFit/>
            </a:bodyPr>
            <a:lstStyle/>
            <a:p>
              <a:pPr marL="274638" indent="-274638"/>
              <a:r>
                <a:rPr lang="en-US" altLang="zh-TW" sz="1600" dirty="0" smtClean="0">
                  <a:latin typeface="微軟正黑體" panose="020B0604030504040204" pitchFamily="34" charset="-120"/>
                  <a:ea typeface="微軟正黑體" panose="020B0604030504040204" pitchFamily="34" charset="-120"/>
                </a:rPr>
                <a:t>1.  </a:t>
              </a:r>
              <a:r>
                <a:rPr lang="zh-TW" altLang="en-US" sz="1600" dirty="0" smtClean="0">
                  <a:latin typeface="微軟正黑體" panose="020B0604030504040204" pitchFamily="34" charset="-120"/>
                  <a:ea typeface="微軟正黑體" panose="020B0604030504040204" pitchFamily="34" charset="-120"/>
                </a:rPr>
                <a:t>老師</a:t>
              </a:r>
              <a:r>
                <a:rPr lang="zh-TW" altLang="en-US" sz="1600" dirty="0">
                  <a:latin typeface="微軟正黑體" panose="020B0604030504040204" pitchFamily="34" charset="-120"/>
                  <a:ea typeface="微軟正黑體" panose="020B0604030504040204" pitchFamily="34" charset="-120"/>
                </a:rPr>
                <a:t>問學生：「請</a:t>
              </a:r>
              <a:r>
                <a:rPr lang="zh-TW" altLang="en-US" sz="1600" dirty="0" smtClean="0">
                  <a:latin typeface="微軟正黑體" panose="020B0604030504040204" pitchFamily="34" charset="-120"/>
                  <a:ea typeface="微軟正黑體" panose="020B0604030504040204" pitchFamily="34" charset="-120"/>
                </a:rPr>
                <a:t>把</a:t>
              </a:r>
              <a:r>
                <a:rPr lang="en-US" altLang="zh-TW" sz="1600" dirty="0" smtClean="0">
                  <a:latin typeface="新細明體" panose="02020500000000000000" pitchFamily="18" charset="-120"/>
                </a:rPr>
                <a:t>『</a:t>
              </a:r>
              <a:r>
                <a:rPr lang="zh-TW" altLang="en-US" sz="1600" dirty="0">
                  <a:latin typeface="微軟正黑體" panose="020B0604030504040204" pitchFamily="34" charset="-120"/>
                  <a:ea typeface="微軟正黑體" panose="020B0604030504040204" pitchFamily="34" charset="-120"/>
                </a:rPr>
                <a:t>集中趨勢量度</a:t>
              </a:r>
              <a:r>
                <a:rPr lang="en-US" altLang="zh-TW" sz="1600" dirty="0" smtClean="0">
                  <a:latin typeface="新細明體" panose="02020500000000000000" pitchFamily="18" charset="-120"/>
                </a:rPr>
                <a:t>』</a:t>
              </a:r>
              <a:r>
                <a:rPr lang="zh-TW" altLang="en-US" sz="1600" dirty="0" smtClean="0">
                  <a:latin typeface="微軟正黑體" panose="020B0604030504040204" pitchFamily="34" charset="-120"/>
                  <a:ea typeface="微軟正黑體" panose="020B0604030504040204" pitchFamily="34" charset="-120"/>
                </a:rPr>
                <a:t>分割</a:t>
              </a:r>
              <a:r>
                <a:rPr lang="zh-TW" altLang="en-US" sz="1600" dirty="0">
                  <a:latin typeface="微軟正黑體" panose="020B0604030504040204" pitchFamily="34" charset="-120"/>
                  <a:ea typeface="微軟正黑體" panose="020B0604030504040204" pitchFamily="34" charset="-120"/>
                </a:rPr>
                <a:t>成有意思的字詞。」老師盡量引導學生把它分成三組字詞</a:t>
              </a:r>
              <a:r>
                <a:rPr lang="zh-TW" altLang="en-US" sz="1600" dirty="0" smtClean="0">
                  <a:latin typeface="微軟正黑體" panose="020B0604030504040204" pitchFamily="34" charset="-120"/>
                  <a:ea typeface="微軟正黑體" panose="020B0604030504040204" pitchFamily="34" charset="-120"/>
                </a:rPr>
                <a:t>。</a:t>
              </a:r>
              <a:r>
                <a:rPr lang="en-US" altLang="zh-TW" sz="1600" dirty="0" smtClean="0">
                  <a:solidFill>
                    <a:srgbClr val="FF0000"/>
                  </a:solidFill>
                  <a:latin typeface="微軟正黑體" panose="020B0604030504040204" pitchFamily="34" charset="-120"/>
                  <a:ea typeface="微軟正黑體" panose="020B0604030504040204" pitchFamily="34" charset="-120"/>
                </a:rPr>
                <a:t>(</a:t>
              </a:r>
              <a:r>
                <a:rPr lang="zh-TW" altLang="zh-HK" sz="1600" b="1" dirty="0" smtClean="0">
                  <a:solidFill>
                    <a:srgbClr val="FF0000"/>
                  </a:solidFill>
                  <a:latin typeface="微軟正黑體" panose="020B0604030504040204" pitchFamily="34" charset="-120"/>
                  <a:ea typeface="微軟正黑體" panose="020B0604030504040204" pitchFamily="34" charset="-120"/>
                </a:rPr>
                <a:t>字根</a:t>
              </a:r>
              <a:r>
                <a:rPr lang="zh-TW" altLang="zh-HK" sz="1600" b="1" dirty="0">
                  <a:solidFill>
                    <a:srgbClr val="FF0000"/>
                  </a:solidFill>
                  <a:latin typeface="微軟正黑體" panose="020B0604030504040204" pitchFamily="34" charset="-120"/>
                  <a:ea typeface="微軟正黑體" panose="020B0604030504040204" pitchFamily="34" charset="-120"/>
                  <a:cs typeface="Helv"/>
                </a:rPr>
                <a:t>配</a:t>
              </a:r>
              <a:r>
                <a:rPr lang="zh-TW" altLang="zh-HK" sz="1600" b="1" dirty="0" smtClean="0">
                  <a:solidFill>
                    <a:srgbClr val="FF0000"/>
                  </a:solidFill>
                  <a:latin typeface="微軟正黑體" panose="020B0604030504040204" pitchFamily="34" charset="-120"/>
                  <a:ea typeface="微軟正黑體" panose="020B0604030504040204" pitchFamily="34" charset="-120"/>
                  <a:cs typeface="Helv"/>
                </a:rPr>
                <a:t>詞</a:t>
              </a:r>
              <a:r>
                <a:rPr lang="en-US" altLang="zh-TW" sz="1600" b="1" dirty="0" smtClean="0">
                  <a:solidFill>
                    <a:srgbClr val="FF0000"/>
                  </a:solidFill>
                  <a:latin typeface="微軟正黑體" panose="020B0604030504040204" pitchFamily="34" charset="-120"/>
                  <a:ea typeface="微軟正黑體" panose="020B0604030504040204" pitchFamily="34" charset="-120"/>
                  <a:cs typeface="Helv"/>
                </a:rPr>
                <a:t> )</a:t>
              </a:r>
              <a:r>
                <a:rPr lang="zh-TW" altLang="en-US" sz="1600" dirty="0" smtClean="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你可以</a:t>
              </a:r>
              <a:r>
                <a:rPr lang="zh-TW" altLang="zh-HK" sz="1600" dirty="0">
                  <a:latin typeface="微軟正黑體" panose="020B0604030504040204" pitchFamily="34" charset="-120"/>
                  <a:ea typeface="微軟正黑體" panose="020B0604030504040204" pitchFamily="34" charset="-120"/>
                </a:rPr>
                <a:t>綜合各詞語的意思而推敲整個</a:t>
              </a:r>
              <a:r>
                <a:rPr lang="zh-TW" altLang="en-US" sz="1600" dirty="0">
                  <a:latin typeface="微軟正黑體" panose="020B0604030504040204" pitchFamily="34" charset="-120"/>
                  <a:ea typeface="微軟正黑體" panose="020B0604030504040204" pitchFamily="34" charset="-120"/>
                </a:rPr>
                <a:t> </a:t>
              </a:r>
              <a:r>
                <a:rPr lang="en-US" altLang="zh-TW" sz="1600" dirty="0" smtClean="0">
                  <a:latin typeface="新細明體" panose="02020500000000000000" pitchFamily="18" charset="-120"/>
                  <a:ea typeface="新細明體" panose="02020500000000000000" pitchFamily="18" charset="-120"/>
                </a:rPr>
                <a:t>『</a:t>
              </a:r>
              <a:r>
                <a:rPr lang="zh-TW" altLang="en-US" sz="1600" dirty="0">
                  <a:latin typeface="微軟正黑體" panose="020B0604030504040204" pitchFamily="34" charset="-120"/>
                  <a:ea typeface="微軟正黑體" panose="020B0604030504040204" pitchFamily="34" charset="-120"/>
                </a:rPr>
                <a:t>集中趨勢量度</a:t>
              </a:r>
              <a:r>
                <a:rPr lang="en-US" altLang="zh-TW" sz="1600" dirty="0" smtClean="0">
                  <a:latin typeface="新細明體" panose="02020500000000000000" pitchFamily="18" charset="-120"/>
                  <a:ea typeface="新細明體" panose="02020500000000000000" pitchFamily="18" charset="-120"/>
                </a:rPr>
                <a:t>』</a:t>
              </a:r>
              <a:r>
                <a:rPr lang="zh-TW" altLang="zh-HK" sz="1600" dirty="0" smtClean="0">
                  <a:latin typeface="微軟正黑體" panose="020B0604030504040204" pitchFamily="34" charset="-120"/>
                  <a:ea typeface="微軟正黑體" panose="020B0604030504040204" pitchFamily="34" charset="-120"/>
                </a:rPr>
                <a:t>的</a:t>
              </a:r>
              <a:r>
                <a:rPr lang="zh-TW" altLang="zh-HK" sz="1600" dirty="0">
                  <a:latin typeface="微軟正黑體" panose="020B0604030504040204" pitchFamily="34" charset="-120"/>
                  <a:ea typeface="微軟正黑體" panose="020B0604030504040204" pitchFamily="34" charset="-120"/>
                </a:rPr>
                <a:t>意思</a:t>
              </a:r>
              <a:r>
                <a:rPr lang="zh-TW" altLang="en-US" sz="1600" dirty="0">
                  <a:latin typeface="微軟正黑體" panose="020B0604030504040204" pitchFamily="34" charset="-120"/>
                  <a:ea typeface="微軟正黑體" panose="020B0604030504040204" pitchFamily="34" charset="-120"/>
                </a:rPr>
                <a:t>嗎</a:t>
              </a:r>
              <a:r>
                <a:rPr lang="en-US" altLang="zh-TW" sz="1600" dirty="0">
                  <a:latin typeface="微軟正黑體" panose="020B0604030504040204" pitchFamily="34" charset="-120"/>
                  <a:ea typeface="微軟正黑體" panose="020B0604030504040204" pitchFamily="34" charset="-120"/>
                </a:rPr>
                <a:t>?</a:t>
              </a:r>
              <a:r>
                <a:rPr lang="zh-TW" altLang="en-US" sz="1600" dirty="0" smtClean="0">
                  <a:latin typeface="微軟正黑體" panose="020B0604030504040204" pitchFamily="34" charset="-120"/>
                  <a:ea typeface="微軟正黑體" panose="020B0604030504040204" pitchFamily="34" charset="-120"/>
                </a:rPr>
                <a:t>」</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r>
                <a:rPr lang="zh-TW" altLang="en-US" sz="1600" b="1" kern="100" dirty="0">
                  <a:solidFill>
                    <a:srgbClr val="FF0000"/>
                  </a:solidFill>
                  <a:latin typeface="微軟正黑體" panose="020B0604030504040204" pitchFamily="34" charset="-120"/>
                  <a:ea typeface="微軟正黑體" panose="020B0604030504040204" pitchFamily="34" charset="-120"/>
                </a:rPr>
                <a:t>應用邏輯關係</a:t>
              </a:r>
              <a:r>
                <a:rPr lang="en-US" altLang="zh-TW" sz="1600" b="1" kern="100" dirty="0">
                  <a:solidFill>
                    <a:srgbClr val="FF0000"/>
                  </a:solidFill>
                  <a:latin typeface="微軟正黑體" panose="020B0604030504040204" pitchFamily="34" charset="-120"/>
                  <a:ea typeface="微軟正黑體" panose="020B0604030504040204" pitchFamily="34" charset="-120"/>
                </a:rPr>
                <a:t>/</a:t>
              </a:r>
              <a:r>
                <a:rPr lang="zh-TW" altLang="en-US" sz="1600" b="1" kern="100" dirty="0">
                  <a:solidFill>
                    <a:srgbClr val="FF0000"/>
                  </a:solidFill>
                  <a:latin typeface="微軟正黑體" panose="020B0604030504040204" pitchFamily="34" charset="-120"/>
                  <a:ea typeface="微軟正黑體" panose="020B0604030504040204" pitchFamily="34" charset="-120"/>
                </a:rPr>
                <a:t>專科</a:t>
              </a:r>
              <a:r>
                <a:rPr lang="zh-TW" altLang="en-US" sz="1600" b="1" kern="100" dirty="0" smtClean="0">
                  <a:solidFill>
                    <a:srgbClr val="FF0000"/>
                  </a:solidFill>
                  <a:latin typeface="微軟正黑體" panose="020B0604030504040204" pitchFamily="34" charset="-120"/>
                  <a:ea typeface="微軟正黑體" panose="020B0604030504040204" pitchFamily="34" charset="-120"/>
                </a:rPr>
                <a:t>語體</a:t>
              </a:r>
              <a:r>
                <a:rPr lang="en-US" altLang="zh-TW" sz="1600" b="1" kern="100" dirty="0" smtClean="0">
                  <a:solidFill>
                    <a:srgbClr val="FF0000"/>
                  </a:solidFill>
                  <a:latin typeface="微軟正黑體" panose="020B0604030504040204" pitchFamily="34" charset="-120"/>
                  <a:ea typeface="微軟正黑體" panose="020B0604030504040204" pitchFamily="34" charset="-120"/>
                </a:rPr>
                <a:t>)</a:t>
              </a:r>
              <a:endParaRPr lang="en-US" altLang="zh-TW" sz="1600" b="1" dirty="0">
                <a:solidFill>
                  <a:srgbClr val="FF0000"/>
                </a:solidFill>
                <a:latin typeface="微軟正黑體" panose="020B0604030504040204" pitchFamily="34" charset="-120"/>
                <a:ea typeface="微軟正黑體" panose="020B0604030504040204" pitchFamily="34" charset="-120"/>
              </a:endParaRPr>
            </a:p>
          </p:txBody>
        </p:sp>
        <p:sp>
          <p:nvSpPr>
            <p:cNvPr id="50" name="矩形 49"/>
            <p:cNvSpPr/>
            <p:nvPr/>
          </p:nvSpPr>
          <p:spPr>
            <a:xfrm>
              <a:off x="313509" y="5995444"/>
              <a:ext cx="8534400" cy="584775"/>
            </a:xfrm>
            <a:prstGeom prst="rect">
              <a:avLst/>
            </a:prstGeom>
          </p:spPr>
          <p:txBody>
            <a:bodyPr wrap="square">
              <a:spAutoFit/>
            </a:bodyPr>
            <a:lstStyle/>
            <a:p>
              <a:pPr marL="269875" indent="-269875" algn="ctr"/>
              <a:r>
                <a:rPr lang="en-US" altLang="zh-TW" sz="1600" b="1" i="1" kern="100" dirty="0">
                  <a:solidFill>
                    <a:srgbClr val="FF0000"/>
                  </a:solidFill>
                  <a:latin typeface="微軟正黑體" panose="020B0604030504040204" pitchFamily="34" charset="-120"/>
                  <a:ea typeface="微軟正黑體" panose="020B0604030504040204" pitchFamily="34" charset="-120"/>
                </a:rPr>
                <a:t>**</a:t>
              </a:r>
              <a:r>
                <a:rPr lang="zh-TW" altLang="en-US" sz="1600" b="1" i="1" kern="100" dirty="0">
                  <a:latin typeface="微軟正黑體" panose="020B0604030504040204" pitchFamily="34" charset="-120"/>
                  <a:ea typeface="微軟正黑體" panose="020B0604030504040204" pitchFamily="34" charset="-120"/>
                </a:rPr>
                <a:t>老師按學生的推測加以解釋該數學概念</a:t>
              </a:r>
              <a:r>
                <a:rPr lang="zh-TW" altLang="en-US" sz="1600" b="1" i="1" kern="100" dirty="0" smtClean="0">
                  <a:latin typeface="微軟正黑體" panose="020B0604030504040204" pitchFamily="34" charset="-120"/>
                  <a:ea typeface="微軟正黑體" panose="020B0604030504040204" pitchFamily="34" charset="-120"/>
                </a:rPr>
                <a:t>。</a:t>
              </a:r>
              <a:r>
                <a:rPr lang="en-US" altLang="zh-TW" sz="1600" b="1" i="1" kern="100" dirty="0" smtClean="0">
                  <a:latin typeface="微軟正黑體" panose="020B0604030504040204" pitchFamily="34" charset="-120"/>
                  <a:ea typeface="微軟正黑體" panose="020B0604030504040204" pitchFamily="34" charset="-120"/>
                </a:rPr>
                <a:t/>
              </a:r>
              <a:br>
                <a:rPr lang="en-US" altLang="zh-TW" sz="1600" b="1" i="1" kern="100" dirty="0" smtClean="0">
                  <a:latin typeface="微軟正黑體" panose="020B0604030504040204" pitchFamily="34" charset="-120"/>
                  <a:ea typeface="微軟正黑體" panose="020B0604030504040204" pitchFamily="34" charset="-120"/>
                </a:rPr>
              </a:br>
              <a:r>
                <a:rPr lang="zh-TW" altLang="en-US" sz="1600" b="1" i="1" dirty="0" smtClean="0">
                  <a:latin typeface="微軟正黑體" panose="020B0604030504040204" pitchFamily="34" charset="-120"/>
                  <a:ea typeface="微軟正黑體" panose="020B0604030504040204" pitchFamily="34" charset="-120"/>
                </a:rPr>
                <a:t>老師</a:t>
              </a:r>
              <a:r>
                <a:rPr lang="zh-TW" altLang="en-US" sz="1600" b="1" i="1" dirty="0">
                  <a:latin typeface="微軟正黑體" panose="020B0604030504040204" pitchFamily="34" charset="-120"/>
                  <a:ea typeface="微軟正黑體" panose="020B0604030504040204" pitchFamily="34" charset="-120"/>
                </a:rPr>
                <a:t>可以繼續用以上的方法，與學生討論算術平均數、中位數及眾數等詞彙</a:t>
              </a:r>
              <a:endParaRPr lang="en-US" altLang="zh-TW" sz="1600" b="1" i="1" kern="100" dirty="0">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4116819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up)">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up)">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1000"/>
                                        <p:tgtEl>
                                          <p:spTgt spid="28"/>
                                        </p:tgtEl>
                                      </p:cBhvr>
                                    </p:animEffect>
                                    <p:anim calcmode="lin" valueType="num">
                                      <p:cBhvr>
                                        <p:cTn id="60" dur="1000" fill="hold"/>
                                        <p:tgtEl>
                                          <p:spTgt spid="28"/>
                                        </p:tgtEl>
                                        <p:attrNameLst>
                                          <p:attrName>ppt_x</p:attrName>
                                        </p:attrNameLst>
                                      </p:cBhvr>
                                      <p:tavLst>
                                        <p:tav tm="0">
                                          <p:val>
                                            <p:strVal val="#ppt_x"/>
                                          </p:val>
                                        </p:tav>
                                        <p:tav tm="100000">
                                          <p:val>
                                            <p:strVal val="#ppt_x"/>
                                          </p:val>
                                        </p:tav>
                                      </p:tavLst>
                                    </p:anim>
                                    <p:anim calcmode="lin" valueType="num">
                                      <p:cBhvr>
                                        <p:cTn id="6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fade">
                                      <p:cBhvr>
                                        <p:cTn id="66" dur="1000"/>
                                        <p:tgtEl>
                                          <p:spTgt spid="34"/>
                                        </p:tgtEl>
                                      </p:cBhvr>
                                    </p:animEffect>
                                    <p:anim calcmode="lin" valueType="num">
                                      <p:cBhvr>
                                        <p:cTn id="67" dur="1000" fill="hold"/>
                                        <p:tgtEl>
                                          <p:spTgt spid="34"/>
                                        </p:tgtEl>
                                        <p:attrNameLst>
                                          <p:attrName>ppt_x</p:attrName>
                                        </p:attrNameLst>
                                      </p:cBhvr>
                                      <p:tavLst>
                                        <p:tav tm="0">
                                          <p:val>
                                            <p:strVal val="#ppt_x"/>
                                          </p:val>
                                        </p:tav>
                                        <p:tav tm="100000">
                                          <p:val>
                                            <p:strVal val="#ppt_x"/>
                                          </p:val>
                                        </p:tav>
                                      </p:tavLst>
                                    </p:anim>
                                    <p:anim calcmode="lin" valueType="num">
                                      <p:cBhvr>
                                        <p:cTn id="6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1000"/>
                                        <p:tgtEl>
                                          <p:spTgt spid="37"/>
                                        </p:tgtEl>
                                      </p:cBhvr>
                                    </p:animEffect>
                                    <p:anim calcmode="lin" valueType="num">
                                      <p:cBhvr>
                                        <p:cTn id="74" dur="1000" fill="hold"/>
                                        <p:tgtEl>
                                          <p:spTgt spid="37"/>
                                        </p:tgtEl>
                                        <p:attrNameLst>
                                          <p:attrName>ppt_x</p:attrName>
                                        </p:attrNameLst>
                                      </p:cBhvr>
                                      <p:tavLst>
                                        <p:tav tm="0">
                                          <p:val>
                                            <p:strVal val="#ppt_x"/>
                                          </p:val>
                                        </p:tav>
                                        <p:tav tm="100000">
                                          <p:val>
                                            <p:strVal val="#ppt_x"/>
                                          </p:val>
                                        </p:tav>
                                      </p:tavLst>
                                    </p:anim>
                                    <p:anim calcmode="lin" valueType="num">
                                      <p:cBhvr>
                                        <p:cTn id="75"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3" grpId="0"/>
      <p:bldP spid="25"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007" y="131128"/>
            <a:ext cx="8679986" cy="5028784"/>
          </a:xfrm>
          <a:prstGeom prst="rect">
            <a:avLst/>
          </a:prstGeom>
        </p:spPr>
      </p:pic>
      <p:grpSp>
        <p:nvGrpSpPr>
          <p:cNvPr id="20" name="群組 19"/>
          <p:cNvGrpSpPr/>
          <p:nvPr/>
        </p:nvGrpSpPr>
        <p:grpSpPr>
          <a:xfrm>
            <a:off x="122288" y="4998874"/>
            <a:ext cx="8899424" cy="1859126"/>
            <a:chOff x="122288" y="4998874"/>
            <a:chExt cx="8899424" cy="1859126"/>
          </a:xfrm>
        </p:grpSpPr>
        <p:grpSp>
          <p:nvGrpSpPr>
            <p:cNvPr id="21" name="群組 20"/>
            <p:cNvGrpSpPr/>
            <p:nvPr/>
          </p:nvGrpSpPr>
          <p:grpSpPr>
            <a:xfrm>
              <a:off x="122288" y="4998874"/>
              <a:ext cx="8899424" cy="1859126"/>
              <a:chOff x="122288" y="4998874"/>
              <a:chExt cx="8899424" cy="1859126"/>
            </a:xfrm>
          </p:grpSpPr>
          <p:pic>
            <p:nvPicPr>
              <p:cNvPr id="23" name="圖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288" y="4998874"/>
                <a:ext cx="8899424" cy="1859126"/>
              </a:xfrm>
              <a:prstGeom prst="rect">
                <a:avLst/>
              </a:prstGeom>
            </p:spPr>
          </p:pic>
          <p:sp>
            <p:nvSpPr>
              <p:cNvPr id="24" name="矩形 23"/>
              <p:cNvSpPr/>
              <p:nvPr/>
            </p:nvSpPr>
            <p:spPr>
              <a:xfrm>
                <a:off x="722102" y="5092350"/>
                <a:ext cx="1980029" cy="400110"/>
              </a:xfrm>
              <a:prstGeom prst="rect">
                <a:avLst/>
              </a:prstGeom>
              <a:noFill/>
              <a:ln>
                <a:noFill/>
              </a:ln>
            </p:spPr>
            <p:txBody>
              <a:bodyPr wrap="none">
                <a:spAutoFit/>
              </a:bodyPr>
              <a:lstStyle/>
              <a:p>
                <a:pPr algn="ctr"/>
                <a:r>
                  <a:rPr lang="zh-TW" altLang="en-US" sz="2000" b="1" u="sng" dirty="0">
                    <a:solidFill>
                      <a:schemeClr val="bg2">
                        <a:lumMod val="25000"/>
                      </a:schemeClr>
                    </a:solidFill>
                    <a:latin typeface="微軟正黑體" panose="020B0604030504040204" pitchFamily="34" charset="-120"/>
                    <a:ea typeface="微軟正黑體" panose="020B0604030504040204" pitchFamily="34" charset="-120"/>
                  </a:rPr>
                  <a:t>透過不同的提問</a:t>
                </a:r>
                <a:endParaRPr lang="zh-HK" altLang="en-US" sz="2000" dirty="0">
                  <a:solidFill>
                    <a:schemeClr val="bg2">
                      <a:lumMod val="25000"/>
                    </a:schemeClr>
                  </a:solidFill>
                  <a:latin typeface="微軟正黑體" panose="020B0604030504040204" pitchFamily="34" charset="-120"/>
                  <a:ea typeface="微軟正黑體" panose="020B0604030504040204" pitchFamily="34" charset="-120"/>
                </a:endParaRPr>
              </a:p>
            </p:txBody>
          </p:sp>
          <p:pic>
            <p:nvPicPr>
              <p:cNvPr id="25" name="圖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953" y="5042359"/>
                <a:ext cx="571532" cy="500091"/>
              </a:xfrm>
              <a:prstGeom prst="rect">
                <a:avLst/>
              </a:prstGeom>
            </p:spPr>
          </p:pic>
        </p:grpSp>
        <p:sp>
          <p:nvSpPr>
            <p:cNvPr id="22" name="矩形 21"/>
            <p:cNvSpPr/>
            <p:nvPr/>
          </p:nvSpPr>
          <p:spPr>
            <a:xfrm>
              <a:off x="313509" y="5715812"/>
              <a:ext cx="8534400" cy="646331"/>
            </a:xfrm>
            <a:prstGeom prst="rect">
              <a:avLst/>
            </a:prstGeom>
          </p:spPr>
          <p:txBody>
            <a:bodyPr wrap="square">
              <a:spAutoFit/>
            </a:bodyPr>
            <a:lstStyle/>
            <a:p>
              <a:pPr marL="274638" indent="-274638"/>
              <a:r>
                <a:rPr lang="en-US" altLang="zh-TW" dirty="0" smtClean="0">
                  <a:latin typeface="微軟正黑體" panose="020B0604030504040204" pitchFamily="34" charset="-120"/>
                  <a:ea typeface="微軟正黑體" panose="020B0604030504040204" pitchFamily="34" charset="-120"/>
                </a:rPr>
                <a:t>1.  </a:t>
              </a:r>
              <a:r>
                <a:rPr lang="zh-TW" altLang="en-US" dirty="0" smtClean="0">
                  <a:latin typeface="微軟正黑體" panose="020B0604030504040204" pitchFamily="34" charset="-120"/>
                  <a:ea typeface="微軟正黑體" panose="020B0604030504040204" pitchFamily="34" charset="-120"/>
                </a:rPr>
                <a:t>學生</a:t>
              </a:r>
              <a:r>
                <a:rPr lang="zh-TW" altLang="en-US" dirty="0">
                  <a:latin typeface="微軟正黑體" panose="020B0604030504040204" pitchFamily="34" charset="-120"/>
                  <a:ea typeface="微軟正黑體" panose="020B0604030504040204" pitchFamily="34" charset="-120"/>
                </a:rPr>
                <a:t>把詞彙分類，並把剛才已學的意思填在表中，協助他們把詞彙分類及歸納已學</a:t>
              </a:r>
              <a:r>
                <a:rPr lang="zh-TW" altLang="en-US" dirty="0" smtClean="0">
                  <a:latin typeface="微軟正黑體" panose="020B0604030504040204" pitchFamily="34" charset="-120"/>
                  <a:ea typeface="微軟正黑體" panose="020B0604030504040204" pitchFamily="34" charset="-120"/>
                </a:rPr>
                <a:t>內容</a:t>
              </a:r>
              <a:r>
                <a:rPr lang="zh-TW" altLang="en-US" dirty="0">
                  <a:latin typeface="微軟正黑體" panose="020B0604030504040204" pitchFamily="34" charset="-120"/>
                  <a:ea typeface="微軟正黑體" panose="020B0604030504040204" pitchFamily="34" charset="-120"/>
                </a:rPr>
                <a:t>。</a:t>
              </a:r>
              <a:r>
                <a:rPr lang="en-US" altLang="zh-TW" b="1" dirty="0" smtClean="0">
                  <a:solidFill>
                    <a:srgbClr val="FF0000"/>
                  </a:solidFill>
                  <a:latin typeface="微軟正黑體" panose="020B0604030504040204" pitchFamily="34" charset="-120"/>
                  <a:ea typeface="微軟正黑體" panose="020B0604030504040204" pitchFamily="34" charset="-120"/>
                </a:rPr>
                <a:t>(</a:t>
              </a:r>
              <a:r>
                <a:rPr lang="zh-TW" altLang="zh-HK" b="1" kern="100" dirty="0">
                  <a:solidFill>
                    <a:srgbClr val="FF0000"/>
                  </a:solidFill>
                  <a:latin typeface="微軟正黑體" panose="020B0604030504040204" pitchFamily="34" charset="-120"/>
                  <a:ea typeface="微軟正黑體" panose="020B0604030504040204" pitchFamily="34" charset="-120"/>
                </a:rPr>
                <a:t>詞彙</a:t>
              </a:r>
              <a:r>
                <a:rPr lang="zh-TW" altLang="zh-HK" b="1" kern="100" dirty="0" smtClean="0">
                  <a:solidFill>
                    <a:srgbClr val="FF0000"/>
                  </a:solidFill>
                  <a:latin typeface="微軟正黑體" panose="020B0604030504040204" pitchFamily="34" charset="-120"/>
                  <a:ea typeface="微軟正黑體" panose="020B0604030504040204" pitchFamily="34" charset="-120"/>
                </a:rPr>
                <a:t>歸類</a:t>
              </a:r>
              <a:r>
                <a:rPr lang="en-US" altLang="zh-TW" b="1" kern="100" dirty="0" smtClean="0">
                  <a:solidFill>
                    <a:srgbClr val="FF0000"/>
                  </a:solidFill>
                  <a:latin typeface="微軟正黑體" panose="020B0604030504040204" pitchFamily="34" charset="-120"/>
                  <a:ea typeface="微軟正黑體" panose="020B0604030504040204" pitchFamily="34" charset="-120"/>
                </a:rPr>
                <a:t>)</a:t>
              </a:r>
              <a:endParaRPr lang="zh-TW" altLang="zh-HK" b="1" kern="100" dirty="0">
                <a:solidFill>
                  <a:srgbClr val="FF0000"/>
                </a:solidFill>
                <a:latin typeface="微軟正黑體" panose="020B0604030504040204" pitchFamily="34" charset="-120"/>
                <a:ea typeface="微軟正黑體" panose="020B0604030504040204" pitchFamily="34" charset="-120"/>
              </a:endParaRPr>
            </a:p>
          </p:txBody>
        </p:sp>
      </p:grpSp>
      <p:sp>
        <p:nvSpPr>
          <p:cNvPr id="26" name="矩形 25"/>
          <p:cNvSpPr/>
          <p:nvPr/>
        </p:nvSpPr>
        <p:spPr>
          <a:xfrm>
            <a:off x="3257270" y="1403647"/>
            <a:ext cx="2646878" cy="584775"/>
          </a:xfrm>
          <a:prstGeom prst="rect">
            <a:avLst/>
          </a:prstGeom>
        </p:spPr>
        <p:txBody>
          <a:bodyPr wrap="none">
            <a:spAutoFit/>
          </a:bodyPr>
          <a:lstStyle/>
          <a:p>
            <a:pPr algn="ctr"/>
            <a:r>
              <a:rPr lang="zh-TW" altLang="en-US" sz="3200" b="1" dirty="0" smtClean="0">
                <a:solidFill>
                  <a:schemeClr val="tx1">
                    <a:lumMod val="65000"/>
                    <a:lumOff val="35000"/>
                  </a:schemeClr>
                </a:solidFill>
                <a:latin typeface="微軟正黑體" panose="020B0604030504040204" pitchFamily="34" charset="-120"/>
                <a:ea typeface="微軟正黑體" panose="020B0604030504040204" pitchFamily="34" charset="-120"/>
              </a:rPr>
              <a:t>集中趨勢量度</a:t>
            </a:r>
            <a:endParaRPr lang="zh-HK" altLang="en-US" sz="32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7" name="矩形 26"/>
          <p:cNvSpPr/>
          <p:nvPr/>
        </p:nvSpPr>
        <p:spPr>
          <a:xfrm>
            <a:off x="896725" y="3506088"/>
            <a:ext cx="2236510" cy="584775"/>
          </a:xfrm>
          <a:prstGeom prst="rect">
            <a:avLst/>
          </a:prstGeom>
        </p:spPr>
        <p:txBody>
          <a:bodyPr wrap="none">
            <a:spAutoFit/>
          </a:bodyPr>
          <a:lstStyle/>
          <a:p>
            <a:pPr algn="ctr"/>
            <a:r>
              <a:rPr lang="zh-TW" altLang="en-US" sz="3200" b="1" dirty="0" smtClean="0">
                <a:solidFill>
                  <a:schemeClr val="tx1">
                    <a:lumMod val="65000"/>
                    <a:lumOff val="35000"/>
                  </a:schemeClr>
                </a:solidFill>
                <a:latin typeface="微軟正黑體" panose="020B0604030504040204" pitchFamily="34" charset="-120"/>
                <a:ea typeface="微軟正黑體" panose="020B0604030504040204" pitchFamily="34" charset="-120"/>
              </a:rPr>
              <a:t>算術平均數</a:t>
            </a:r>
            <a:endParaRPr lang="zh-HK" altLang="en-US" sz="32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8" name="矩形 27"/>
          <p:cNvSpPr/>
          <p:nvPr/>
        </p:nvSpPr>
        <p:spPr>
          <a:xfrm>
            <a:off x="6427575" y="3506088"/>
            <a:ext cx="1415772" cy="584775"/>
          </a:xfrm>
          <a:prstGeom prst="rect">
            <a:avLst/>
          </a:prstGeom>
        </p:spPr>
        <p:txBody>
          <a:bodyPr wrap="square">
            <a:spAutoFit/>
          </a:bodyPr>
          <a:lstStyle/>
          <a:p>
            <a:pPr algn="ctr"/>
            <a:r>
              <a:rPr lang="zh-TW" altLang="en-US" sz="3200" b="1" dirty="0" smtClean="0">
                <a:solidFill>
                  <a:schemeClr val="tx1">
                    <a:lumMod val="65000"/>
                    <a:lumOff val="35000"/>
                  </a:schemeClr>
                </a:solidFill>
                <a:latin typeface="微軟正黑體" panose="020B0604030504040204" pitchFamily="34" charset="-120"/>
                <a:ea typeface="微軟正黑體" panose="020B0604030504040204" pitchFamily="34" charset="-120"/>
              </a:rPr>
              <a:t>眾數</a:t>
            </a:r>
            <a:endParaRPr lang="zh-HK" altLang="en-US" sz="32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9" name="矩形 28"/>
          <p:cNvSpPr/>
          <p:nvPr/>
        </p:nvSpPr>
        <p:spPr>
          <a:xfrm>
            <a:off x="3611448" y="3506089"/>
            <a:ext cx="1938522" cy="584775"/>
          </a:xfrm>
          <a:prstGeom prst="rect">
            <a:avLst/>
          </a:prstGeom>
        </p:spPr>
        <p:txBody>
          <a:bodyPr wrap="square">
            <a:spAutoFit/>
          </a:bodyPr>
          <a:lstStyle/>
          <a:p>
            <a:pPr algn="ctr"/>
            <a:r>
              <a:rPr lang="zh-TW" altLang="en-US" sz="3200" b="1" dirty="0" smtClean="0">
                <a:solidFill>
                  <a:schemeClr val="tx1">
                    <a:lumMod val="65000"/>
                    <a:lumOff val="35000"/>
                  </a:schemeClr>
                </a:solidFill>
                <a:latin typeface="微軟正黑體" panose="020B0604030504040204" pitchFamily="34" charset="-120"/>
                <a:ea typeface="微軟正黑體" panose="020B0604030504040204" pitchFamily="34" charset="-120"/>
              </a:rPr>
              <a:t>中位數</a:t>
            </a:r>
            <a:endParaRPr lang="zh-HK" altLang="en-US" sz="3200"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5" name="矩形 4"/>
          <p:cNvSpPr/>
          <p:nvPr/>
        </p:nvSpPr>
        <p:spPr>
          <a:xfrm>
            <a:off x="3195983" y="2081706"/>
            <a:ext cx="2769451" cy="369332"/>
          </a:xfrm>
          <a:prstGeom prst="rect">
            <a:avLst/>
          </a:prstGeom>
        </p:spPr>
        <p:txBody>
          <a:bodyPr wrap="square">
            <a:spAutoFit/>
          </a:bodyPr>
          <a:lstStyle/>
          <a:p>
            <a:pPr lvl="0" algn="ctr"/>
            <a:r>
              <a:rPr lang="zh-TW" altLang="en-US" b="1" dirty="0">
                <a:solidFill>
                  <a:schemeClr val="bg2">
                    <a:lumMod val="25000"/>
                  </a:schemeClr>
                </a:solidFill>
                <a:latin typeface="微軟正黑體" panose="020B0604030504040204" pitchFamily="34" charset="-120"/>
                <a:ea typeface="微軟正黑體" panose="020B0604030504040204" pitchFamily="34" charset="-120"/>
              </a:rPr>
              <a:t>意思</a:t>
            </a:r>
            <a:r>
              <a:rPr lang="en-US" altLang="zh-TW" b="1" dirty="0" smtClean="0">
                <a:solidFill>
                  <a:schemeClr val="bg2">
                    <a:lumMod val="25000"/>
                  </a:schemeClr>
                </a:solidFill>
                <a:latin typeface="微軟正黑體" panose="020B0604030504040204" pitchFamily="34" charset="-120"/>
                <a:ea typeface="微軟正黑體" panose="020B0604030504040204" pitchFamily="34" charset="-120"/>
              </a:rPr>
              <a:t>:  _______________</a:t>
            </a:r>
            <a:endParaRPr lang="zh-HK" altLang="en-US" b="1" dirty="0">
              <a:solidFill>
                <a:schemeClr val="bg2">
                  <a:lumMod val="25000"/>
                </a:schemeClr>
              </a:solidFill>
              <a:latin typeface="微軟正黑體" panose="020B0604030504040204" pitchFamily="34" charset="-120"/>
              <a:ea typeface="微軟正黑體" panose="020B0604030504040204" pitchFamily="34" charset="-120"/>
            </a:endParaRPr>
          </a:p>
        </p:txBody>
      </p:sp>
      <p:sp>
        <p:nvSpPr>
          <p:cNvPr id="30" name="矩形 29"/>
          <p:cNvSpPr/>
          <p:nvPr/>
        </p:nvSpPr>
        <p:spPr>
          <a:xfrm>
            <a:off x="3189221" y="4165485"/>
            <a:ext cx="2769451" cy="369332"/>
          </a:xfrm>
          <a:prstGeom prst="rect">
            <a:avLst/>
          </a:prstGeom>
        </p:spPr>
        <p:txBody>
          <a:bodyPr wrap="square">
            <a:spAutoFit/>
          </a:bodyPr>
          <a:lstStyle/>
          <a:p>
            <a:pPr lvl="0" algn="ctr"/>
            <a:r>
              <a:rPr lang="zh-TW" altLang="en-US" b="1" dirty="0">
                <a:solidFill>
                  <a:schemeClr val="bg2">
                    <a:lumMod val="25000"/>
                  </a:schemeClr>
                </a:solidFill>
                <a:latin typeface="微軟正黑體" panose="020B0604030504040204" pitchFamily="34" charset="-120"/>
                <a:ea typeface="微軟正黑體" panose="020B0604030504040204" pitchFamily="34" charset="-120"/>
              </a:rPr>
              <a:t>意思</a:t>
            </a:r>
            <a:r>
              <a:rPr lang="en-US" altLang="zh-TW" b="1" dirty="0" smtClean="0">
                <a:solidFill>
                  <a:schemeClr val="bg2">
                    <a:lumMod val="25000"/>
                  </a:schemeClr>
                </a:solidFill>
                <a:latin typeface="微軟正黑體" panose="020B0604030504040204" pitchFamily="34" charset="-120"/>
                <a:ea typeface="微軟正黑體" panose="020B0604030504040204" pitchFamily="34" charset="-120"/>
              </a:rPr>
              <a:t>:  _______________</a:t>
            </a:r>
            <a:endParaRPr lang="zh-HK" altLang="en-US" b="1" dirty="0">
              <a:solidFill>
                <a:schemeClr val="bg2">
                  <a:lumMod val="25000"/>
                </a:schemeClr>
              </a:solidFill>
              <a:latin typeface="微軟正黑體" panose="020B0604030504040204" pitchFamily="34" charset="-120"/>
              <a:ea typeface="微軟正黑體" panose="020B0604030504040204" pitchFamily="34" charset="-120"/>
            </a:endParaRPr>
          </a:p>
        </p:txBody>
      </p:sp>
      <p:sp>
        <p:nvSpPr>
          <p:cNvPr id="31" name="矩形 30"/>
          <p:cNvSpPr/>
          <p:nvPr/>
        </p:nvSpPr>
        <p:spPr>
          <a:xfrm>
            <a:off x="5750735" y="4168957"/>
            <a:ext cx="2769451" cy="369332"/>
          </a:xfrm>
          <a:prstGeom prst="rect">
            <a:avLst/>
          </a:prstGeom>
        </p:spPr>
        <p:txBody>
          <a:bodyPr wrap="square">
            <a:spAutoFit/>
          </a:bodyPr>
          <a:lstStyle/>
          <a:p>
            <a:pPr lvl="0" algn="ctr"/>
            <a:r>
              <a:rPr lang="zh-TW" altLang="en-US" b="1" dirty="0">
                <a:solidFill>
                  <a:schemeClr val="bg2">
                    <a:lumMod val="25000"/>
                  </a:schemeClr>
                </a:solidFill>
                <a:latin typeface="微軟正黑體" panose="020B0604030504040204" pitchFamily="34" charset="-120"/>
                <a:ea typeface="微軟正黑體" panose="020B0604030504040204" pitchFamily="34" charset="-120"/>
              </a:rPr>
              <a:t>意思</a:t>
            </a:r>
            <a:r>
              <a:rPr lang="en-US" altLang="zh-TW" b="1" dirty="0" smtClean="0">
                <a:solidFill>
                  <a:schemeClr val="bg2">
                    <a:lumMod val="25000"/>
                  </a:schemeClr>
                </a:solidFill>
                <a:latin typeface="微軟正黑體" panose="020B0604030504040204" pitchFamily="34" charset="-120"/>
                <a:ea typeface="微軟正黑體" panose="020B0604030504040204" pitchFamily="34" charset="-120"/>
              </a:rPr>
              <a:t>:  _______________</a:t>
            </a:r>
            <a:endParaRPr lang="zh-HK" altLang="en-US" b="1" dirty="0">
              <a:solidFill>
                <a:schemeClr val="bg2">
                  <a:lumMod val="25000"/>
                </a:schemeClr>
              </a:solidFill>
              <a:latin typeface="微軟正黑體" panose="020B0604030504040204" pitchFamily="34" charset="-120"/>
              <a:ea typeface="微軟正黑體" panose="020B0604030504040204" pitchFamily="34" charset="-120"/>
            </a:endParaRPr>
          </a:p>
        </p:txBody>
      </p:sp>
      <p:sp>
        <p:nvSpPr>
          <p:cNvPr id="32" name="矩形 31"/>
          <p:cNvSpPr/>
          <p:nvPr/>
        </p:nvSpPr>
        <p:spPr>
          <a:xfrm>
            <a:off x="627707" y="4168957"/>
            <a:ext cx="2769451" cy="369332"/>
          </a:xfrm>
          <a:prstGeom prst="rect">
            <a:avLst/>
          </a:prstGeom>
        </p:spPr>
        <p:txBody>
          <a:bodyPr wrap="square">
            <a:spAutoFit/>
          </a:bodyPr>
          <a:lstStyle/>
          <a:p>
            <a:pPr lvl="0" algn="ctr"/>
            <a:r>
              <a:rPr lang="zh-TW" altLang="en-US" b="1" dirty="0">
                <a:solidFill>
                  <a:schemeClr val="bg2">
                    <a:lumMod val="25000"/>
                  </a:schemeClr>
                </a:solidFill>
                <a:latin typeface="微軟正黑體" panose="020B0604030504040204" pitchFamily="34" charset="-120"/>
                <a:ea typeface="微軟正黑體" panose="020B0604030504040204" pitchFamily="34" charset="-120"/>
              </a:rPr>
              <a:t>意思</a:t>
            </a:r>
            <a:r>
              <a:rPr lang="en-US" altLang="zh-TW" b="1" dirty="0" smtClean="0">
                <a:solidFill>
                  <a:schemeClr val="bg2">
                    <a:lumMod val="25000"/>
                  </a:schemeClr>
                </a:solidFill>
                <a:latin typeface="微軟正黑體" panose="020B0604030504040204" pitchFamily="34" charset="-120"/>
                <a:ea typeface="微軟正黑體" panose="020B0604030504040204" pitchFamily="34" charset="-120"/>
              </a:rPr>
              <a:t>:  _______________</a:t>
            </a:r>
            <a:endParaRPr lang="zh-HK" altLang="en-US" b="1" dirty="0">
              <a:solidFill>
                <a:schemeClr val="bg2">
                  <a:lumMod val="25000"/>
                </a:schemeClr>
              </a:solidFill>
              <a:latin typeface="微軟正黑體" panose="020B0604030504040204" pitchFamily="34" charset="-120"/>
              <a:ea typeface="微軟正黑體" panose="020B0604030504040204" pitchFamily="34" charset="-120"/>
            </a:endParaRPr>
          </a:p>
        </p:txBody>
      </p:sp>
      <p:sp>
        <p:nvSpPr>
          <p:cNvPr id="33" name="矩形 32"/>
          <p:cNvSpPr/>
          <p:nvPr/>
        </p:nvSpPr>
        <p:spPr>
          <a:xfrm>
            <a:off x="627707" y="158652"/>
            <a:ext cx="1581856" cy="646331"/>
          </a:xfrm>
          <a:prstGeom prst="rect">
            <a:avLst/>
          </a:prstGeom>
        </p:spPr>
        <p:txBody>
          <a:bodyPr wrap="square">
            <a:spAutoFit/>
          </a:bodyPr>
          <a:lstStyle/>
          <a:p>
            <a:pPr algn="ctr"/>
            <a:r>
              <a:rPr lang="zh-TW" altLang="en-US" sz="3600" b="1" dirty="0">
                <a:solidFill>
                  <a:schemeClr val="bg2">
                    <a:lumMod val="25000"/>
                  </a:schemeClr>
                </a:solidFill>
                <a:latin typeface="微軟正黑體" panose="020B0604030504040204" pitchFamily="34" charset="-120"/>
                <a:ea typeface="微軟正黑體" panose="020B0604030504040204" pitchFamily="34" charset="-120"/>
              </a:rPr>
              <a:t>小總結</a:t>
            </a:r>
            <a:endParaRPr lang="zh-HK" altLang="en-US" sz="3600" b="1" dirty="0">
              <a:solidFill>
                <a:schemeClr val="bg2">
                  <a:lumMod val="2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7669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up)">
                                      <p:cBhvr>
                                        <p:cTn id="10" dur="500"/>
                                        <p:tgtEl>
                                          <p:spTgt spid="29"/>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up)">
                                      <p:cBhvr>
                                        <p:cTn id="1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1969008" y="426197"/>
            <a:ext cx="4507992" cy="1143000"/>
          </a:xfrm>
        </p:spPr>
        <p:txBody>
          <a:bodyPr>
            <a:normAutofit/>
          </a:bodyPr>
          <a:lstStyle/>
          <a:p>
            <a:r>
              <a:rPr lang="zh-TW" altLang="en-US" sz="4800" b="1" dirty="0">
                <a:latin typeface="微軟正黑體" panose="020B0604030504040204" pitchFamily="34" charset="-120"/>
                <a:ea typeface="微軟正黑體" panose="020B0604030504040204" pitchFamily="34" charset="-120"/>
              </a:rPr>
              <a:t>針對</a:t>
            </a:r>
            <a:r>
              <a:rPr lang="zh-HK" altLang="en-US" sz="4800" b="1" dirty="0" smtClean="0">
                <a:latin typeface="微軟正黑體" panose="020B0604030504040204" pitchFamily="34" charset="-120"/>
                <a:ea typeface="微軟正黑體" panose="020B0604030504040204" pitchFamily="34" charset="-120"/>
              </a:rPr>
              <a:t>學習難點</a:t>
            </a:r>
            <a:r>
              <a:rPr lang="en-US" altLang="zh-TW" sz="4800" b="1" dirty="0">
                <a:latin typeface="微軟正黑體" panose="020B0604030504040204" pitchFamily="34" charset="-120"/>
                <a:ea typeface="微軟正黑體" panose="020B0604030504040204" pitchFamily="34" charset="-120"/>
              </a:rPr>
              <a:t>2</a:t>
            </a:r>
            <a:endParaRPr lang="zh-HK" altLang="zh-HK" sz="4800" b="1" dirty="0" smtClean="0">
              <a:latin typeface="微軟正黑體" panose="020B0604030504040204" pitchFamily="34" charset="-120"/>
              <a:ea typeface="微軟正黑體" panose="020B0604030504040204" pitchFamily="34" charset="-120"/>
            </a:endParaRP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3104" y="507334"/>
            <a:ext cx="755904" cy="755904"/>
          </a:xfrm>
          <a:prstGeom prst="rect">
            <a:avLst/>
          </a:prstGeom>
        </p:spPr>
      </p:pic>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230728">
            <a:off x="7209255" y="5248405"/>
            <a:ext cx="1738237" cy="1448531"/>
          </a:xfrm>
          <a:prstGeom prst="rect">
            <a:avLst/>
          </a:prstGeom>
        </p:spPr>
      </p:pic>
      <p:sp>
        <p:nvSpPr>
          <p:cNvPr id="8" name="矩形 7"/>
          <p:cNvSpPr/>
          <p:nvPr/>
        </p:nvSpPr>
        <p:spPr>
          <a:xfrm>
            <a:off x="1969008" y="1650334"/>
            <a:ext cx="6391221" cy="1754326"/>
          </a:xfrm>
          <a:prstGeom prst="rect">
            <a:avLst/>
          </a:prstGeom>
        </p:spPr>
        <p:txBody>
          <a:bodyPr wrap="square">
            <a:spAutoFit/>
          </a:bodyPr>
          <a:lstStyle/>
          <a:p>
            <a:pPr marL="533400" indent="-533400"/>
            <a:r>
              <a:rPr lang="en-US" altLang="zh-HK" sz="3600" b="1" dirty="0">
                <a:latin typeface="微軟正黑體" panose="020B0604030504040204" pitchFamily="34" charset="-120"/>
                <a:ea typeface="微軟正黑體" panose="020B0604030504040204" pitchFamily="34" charset="-120"/>
              </a:rPr>
              <a:t>1</a:t>
            </a:r>
            <a:r>
              <a:rPr lang="en-US" altLang="zh-HK" sz="3600" b="1" dirty="0" smtClean="0">
                <a:latin typeface="微軟正黑體" panose="020B0604030504040204" pitchFamily="34" charset="-120"/>
                <a:ea typeface="微軟正黑體" panose="020B0604030504040204" pitchFamily="34" charset="-120"/>
              </a:rPr>
              <a:t>. </a:t>
            </a:r>
            <a:r>
              <a:rPr lang="zh-TW" altLang="en-US" sz="3600" b="1" dirty="0" smtClean="0">
                <a:latin typeface="微軟正黑體" panose="020B0604030504040204" pitchFamily="34" charset="-120"/>
                <a:ea typeface="微軟正黑體" panose="020B0604030504040204" pitchFamily="34" charset="-120"/>
              </a:rPr>
              <a:t>先</a:t>
            </a:r>
            <a:r>
              <a:rPr lang="zh-TW" altLang="en-US" sz="3600" b="1" dirty="0">
                <a:latin typeface="微軟正黑體" panose="020B0604030504040204" pitchFamily="34" charset="-120"/>
                <a:ea typeface="微軟正黑體" panose="020B0604030504040204" pitchFamily="34" charset="-120"/>
              </a:rPr>
              <a:t>加入不同的</a:t>
            </a:r>
            <a:r>
              <a:rPr lang="zh-TW" altLang="en-US" sz="3600" b="1" dirty="0" smtClean="0">
                <a:latin typeface="微軟正黑體" panose="020B0604030504040204" pitchFamily="34" charset="-120"/>
                <a:ea typeface="微軟正黑體" panose="020B0604030504040204" pitchFamily="34" charset="-120"/>
              </a:rPr>
              <a:t>提示 </a:t>
            </a:r>
            <a:r>
              <a:rPr lang="en-US" altLang="zh-TW" sz="3600" b="1" dirty="0" smtClean="0">
                <a:latin typeface="微軟正黑體" panose="020B0604030504040204" pitchFamily="34" charset="-120"/>
                <a:ea typeface="微軟正黑體" panose="020B0604030504040204" pitchFamily="34" charset="-120"/>
              </a:rPr>
              <a:t>( </a:t>
            </a:r>
            <a:r>
              <a:rPr lang="zh-TW" altLang="en-US" sz="3600" b="1" dirty="0" smtClean="0">
                <a:latin typeface="微軟正黑體" panose="020B0604030504040204" pitchFamily="34" charset="-120"/>
                <a:ea typeface="微軟正黑體" panose="020B0604030504040204" pitchFamily="34" charset="-120"/>
              </a:rPr>
              <a:t>例如</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 視覺提示及不同的</a:t>
            </a:r>
            <a:r>
              <a:rPr lang="zh-TW" altLang="en-US" sz="3600" b="1" dirty="0" smtClean="0">
                <a:latin typeface="微軟正黑體" panose="020B0604030504040204" pitchFamily="34" charset="-120"/>
                <a:ea typeface="微軟正黑體" panose="020B0604030504040204" pitchFamily="34" charset="-120"/>
              </a:rPr>
              <a:t>提問 </a:t>
            </a:r>
            <a:r>
              <a:rPr lang="en-US" altLang="zh-TW" sz="3600" b="1" dirty="0" smtClean="0">
                <a:latin typeface="微軟正黑體" panose="020B0604030504040204" pitchFamily="34" charset="-120"/>
                <a:ea typeface="微軟正黑體" panose="020B0604030504040204" pitchFamily="34" charset="-120"/>
              </a:rPr>
              <a:t>)</a:t>
            </a:r>
            <a:r>
              <a:rPr lang="zh-TW" altLang="en-US" sz="3600" b="1" dirty="0" smtClean="0">
                <a:latin typeface="微軟正黑體" panose="020B0604030504040204" pitchFamily="34" charset="-120"/>
                <a:ea typeface="微軟正黑體" panose="020B0604030504040204" pitchFamily="34" charset="-120"/>
              </a:rPr>
              <a:t> </a:t>
            </a:r>
            <a:r>
              <a:rPr lang="zh-TW" altLang="en-US" sz="3600" b="1" dirty="0">
                <a:latin typeface="微軟正黑體" panose="020B0604030504040204" pitchFamily="34" charset="-120"/>
                <a:ea typeface="微軟正黑體" panose="020B0604030504040204" pitchFamily="34" charset="-120"/>
              </a:rPr>
              <a:t>，引導學生解讀表格中的數據</a:t>
            </a:r>
            <a:endParaRPr lang="en-US" altLang="zh-TW" sz="3600" b="1" dirty="0">
              <a:latin typeface="微軟正黑體" panose="020B0604030504040204" pitchFamily="34" charset="-120"/>
              <a:ea typeface="微軟正黑體" panose="020B0604030504040204" pitchFamily="34" charset="-120"/>
            </a:endParaRPr>
          </a:p>
        </p:txBody>
      </p:sp>
      <p:sp>
        <p:nvSpPr>
          <p:cNvPr id="2" name="矩形 1"/>
          <p:cNvSpPr/>
          <p:nvPr/>
        </p:nvSpPr>
        <p:spPr>
          <a:xfrm>
            <a:off x="1969008" y="3597055"/>
            <a:ext cx="6391221" cy="1200329"/>
          </a:xfrm>
          <a:prstGeom prst="rect">
            <a:avLst/>
          </a:prstGeom>
        </p:spPr>
        <p:txBody>
          <a:bodyPr wrap="square">
            <a:spAutoFit/>
          </a:bodyPr>
          <a:lstStyle/>
          <a:p>
            <a:pPr marL="533400" indent="-533400"/>
            <a:r>
              <a:rPr lang="en-US" altLang="zh-TW" sz="3600" b="1" dirty="0">
                <a:latin typeface="微軟正黑體" panose="020B0604030504040204" pitchFamily="34" charset="-120"/>
                <a:ea typeface="微軟正黑體" panose="020B0604030504040204" pitchFamily="34" charset="-120"/>
              </a:rPr>
              <a:t>2</a:t>
            </a:r>
            <a:r>
              <a:rPr lang="en-US" altLang="zh-TW" sz="3600" b="1" dirty="0" smtClean="0">
                <a:latin typeface="微軟正黑體" panose="020B0604030504040204" pitchFamily="34" charset="-120"/>
                <a:ea typeface="微軟正黑體" panose="020B0604030504040204" pitchFamily="34" charset="-120"/>
              </a:rPr>
              <a:t>. </a:t>
            </a:r>
            <a:r>
              <a:rPr lang="zh-TW" altLang="en-US" sz="3600" b="1" dirty="0" smtClean="0">
                <a:latin typeface="微軟正黑體" panose="020B0604030504040204" pitchFamily="34" charset="-120"/>
                <a:ea typeface="微軟正黑體" panose="020B0604030504040204" pitchFamily="34" charset="-120"/>
              </a:rPr>
              <a:t>再</a:t>
            </a:r>
            <a:r>
              <a:rPr lang="zh-TW" altLang="en-US" sz="3600" b="1" dirty="0">
                <a:latin typeface="微軟正黑體" panose="020B0604030504040204" pitchFamily="34" charset="-120"/>
                <a:ea typeface="微軟正黑體" panose="020B0604030504040204" pitchFamily="34" charset="-120"/>
              </a:rPr>
              <a:t>按題目要求，把前備知識與數據聯繫起來，然後解題</a:t>
            </a:r>
            <a:endParaRPr lang="zh-HK" altLang="en-US" sz="36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2003153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群組 38"/>
          <p:cNvGrpSpPr/>
          <p:nvPr/>
        </p:nvGrpSpPr>
        <p:grpSpPr>
          <a:xfrm>
            <a:off x="232007" y="417750"/>
            <a:ext cx="8679986" cy="3974263"/>
            <a:chOff x="232007" y="417750"/>
            <a:chExt cx="8679986" cy="3974263"/>
          </a:xfrm>
        </p:grpSpPr>
        <p:grpSp>
          <p:nvGrpSpPr>
            <p:cNvPr id="38" name="群組 37"/>
            <p:cNvGrpSpPr/>
            <p:nvPr/>
          </p:nvGrpSpPr>
          <p:grpSpPr>
            <a:xfrm>
              <a:off x="232007" y="417750"/>
              <a:ext cx="8679986" cy="3974263"/>
              <a:chOff x="232007" y="417750"/>
              <a:chExt cx="8679986" cy="3974263"/>
            </a:xfrm>
          </p:grpSpPr>
          <p:pic>
            <p:nvPicPr>
              <p:cNvPr id="13" name="圖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007" y="417750"/>
                <a:ext cx="8679986" cy="3974263"/>
              </a:xfrm>
              <a:prstGeom prst="rect">
                <a:avLst/>
              </a:prstGeom>
            </p:spPr>
          </p:pic>
          <p:sp>
            <p:nvSpPr>
              <p:cNvPr id="17" name="矩形 16"/>
              <p:cNvSpPr/>
              <p:nvPr/>
            </p:nvSpPr>
            <p:spPr>
              <a:xfrm>
                <a:off x="905519" y="2094347"/>
                <a:ext cx="2031326" cy="461665"/>
              </a:xfrm>
              <a:prstGeom prst="rect">
                <a:avLst/>
              </a:prstGeom>
            </p:spPr>
            <p:txBody>
              <a:bodyPr wrap="none">
                <a:spAutoFit/>
              </a:bodyPr>
              <a:lstStyle/>
              <a:p>
                <a:pPr algn="ctr"/>
                <a:r>
                  <a:rPr lang="zh-TW" altLang="en-US" sz="2400" b="1" dirty="0">
                    <a:solidFill>
                      <a:schemeClr val="bg2">
                        <a:lumMod val="25000"/>
                      </a:schemeClr>
                    </a:solidFill>
                    <a:latin typeface="微軟正黑體" panose="020B0604030504040204" pitchFamily="34" charset="-120"/>
                    <a:ea typeface="微軟正黑體" panose="020B0604030504040204" pitchFamily="34" charset="-120"/>
                  </a:rPr>
                  <a:t>家庭成員人數</a:t>
                </a:r>
                <a:endParaRPr lang="zh-HK" altLang="en-US" sz="2400" b="1" dirty="0">
                  <a:solidFill>
                    <a:schemeClr val="bg2">
                      <a:lumMod val="25000"/>
                    </a:schemeClr>
                  </a:solidFill>
                  <a:latin typeface="微軟正黑體" panose="020B0604030504040204" pitchFamily="34" charset="-120"/>
                  <a:ea typeface="微軟正黑體" panose="020B0604030504040204" pitchFamily="34" charset="-120"/>
                </a:endParaRPr>
              </a:p>
            </p:txBody>
          </p:sp>
          <p:sp>
            <p:nvSpPr>
              <p:cNvPr id="18" name="矩形 17"/>
              <p:cNvSpPr/>
              <p:nvPr/>
            </p:nvSpPr>
            <p:spPr>
              <a:xfrm>
                <a:off x="1212688" y="2608765"/>
                <a:ext cx="1415772" cy="461665"/>
              </a:xfrm>
              <a:prstGeom prst="rect">
                <a:avLst/>
              </a:prstGeom>
            </p:spPr>
            <p:txBody>
              <a:bodyPr wrap="none">
                <a:spAutoFit/>
              </a:bodyPr>
              <a:lstStyle/>
              <a:p>
                <a:pPr algn="ctr"/>
                <a:r>
                  <a:rPr lang="zh-TW" altLang="en-US" sz="2400" b="1" dirty="0">
                    <a:solidFill>
                      <a:schemeClr val="bg2">
                        <a:lumMod val="25000"/>
                      </a:schemeClr>
                    </a:solidFill>
                    <a:latin typeface="微軟正黑體" panose="020B0604030504040204" pitchFamily="34" charset="-120"/>
                    <a:ea typeface="微軟正黑體" panose="020B0604030504040204" pitchFamily="34" charset="-120"/>
                  </a:rPr>
                  <a:t>家庭數目</a:t>
                </a:r>
                <a:endParaRPr lang="zh-HK" altLang="en-US" sz="2400" b="1" dirty="0">
                  <a:solidFill>
                    <a:schemeClr val="bg2">
                      <a:lumMod val="25000"/>
                    </a:schemeClr>
                  </a:solidFill>
                  <a:latin typeface="微軟正黑體" panose="020B0604030504040204" pitchFamily="34" charset="-120"/>
                  <a:ea typeface="微軟正黑體" panose="020B0604030504040204" pitchFamily="34" charset="-120"/>
                </a:endParaRPr>
              </a:p>
            </p:txBody>
          </p:sp>
          <p:sp>
            <p:nvSpPr>
              <p:cNvPr id="19" name="文字方塊 18"/>
              <p:cNvSpPr txBox="1"/>
              <p:nvPr/>
            </p:nvSpPr>
            <p:spPr>
              <a:xfrm>
                <a:off x="3154382" y="2091403"/>
                <a:ext cx="190137" cy="461665"/>
              </a:xfrm>
              <a:prstGeom prst="rect">
                <a:avLst/>
              </a:prstGeom>
              <a:noFill/>
            </p:spPr>
            <p:txBody>
              <a:bodyPr wrap="square" rtlCol="0">
                <a:spAutoFit/>
              </a:bodyPr>
              <a:lstStyle/>
              <a:p>
                <a:pPr algn="ctr"/>
                <a:r>
                  <a:rPr lang="en-US" altLang="zh-HK" sz="2400" dirty="0" smtClean="0"/>
                  <a:t>2</a:t>
                </a:r>
                <a:endParaRPr lang="zh-HK" altLang="en-US" sz="2400" dirty="0"/>
              </a:p>
            </p:txBody>
          </p:sp>
          <p:sp>
            <p:nvSpPr>
              <p:cNvPr id="20" name="文字方塊 19"/>
              <p:cNvSpPr txBox="1"/>
              <p:nvPr/>
            </p:nvSpPr>
            <p:spPr>
              <a:xfrm>
                <a:off x="3909861" y="2091403"/>
                <a:ext cx="190137" cy="461665"/>
              </a:xfrm>
              <a:prstGeom prst="rect">
                <a:avLst/>
              </a:prstGeom>
              <a:noFill/>
            </p:spPr>
            <p:txBody>
              <a:bodyPr wrap="square" rtlCol="0">
                <a:spAutoFit/>
              </a:bodyPr>
              <a:lstStyle/>
              <a:p>
                <a:pPr algn="ctr"/>
                <a:r>
                  <a:rPr lang="en-US" altLang="zh-HK" sz="2400" dirty="0" smtClean="0"/>
                  <a:t>3</a:t>
                </a:r>
                <a:endParaRPr lang="zh-HK" altLang="en-US" sz="2400" dirty="0"/>
              </a:p>
            </p:txBody>
          </p:sp>
          <p:sp>
            <p:nvSpPr>
              <p:cNvPr id="21" name="文字方塊 20"/>
              <p:cNvSpPr txBox="1"/>
              <p:nvPr/>
            </p:nvSpPr>
            <p:spPr>
              <a:xfrm>
                <a:off x="4713289" y="2091403"/>
                <a:ext cx="190137" cy="461665"/>
              </a:xfrm>
              <a:prstGeom prst="rect">
                <a:avLst/>
              </a:prstGeom>
              <a:noFill/>
            </p:spPr>
            <p:txBody>
              <a:bodyPr wrap="square" rtlCol="0">
                <a:spAutoFit/>
              </a:bodyPr>
              <a:lstStyle/>
              <a:p>
                <a:pPr algn="ctr"/>
                <a:r>
                  <a:rPr lang="en-US" altLang="zh-HK" sz="2400" dirty="0" smtClean="0"/>
                  <a:t>4</a:t>
                </a:r>
                <a:endParaRPr lang="zh-HK" altLang="en-US" sz="2400" dirty="0"/>
              </a:p>
            </p:txBody>
          </p:sp>
          <p:sp>
            <p:nvSpPr>
              <p:cNvPr id="22" name="文字方塊 21"/>
              <p:cNvSpPr txBox="1"/>
              <p:nvPr/>
            </p:nvSpPr>
            <p:spPr>
              <a:xfrm>
                <a:off x="5453219" y="2091403"/>
                <a:ext cx="190137" cy="461665"/>
              </a:xfrm>
              <a:prstGeom prst="rect">
                <a:avLst/>
              </a:prstGeom>
              <a:noFill/>
            </p:spPr>
            <p:txBody>
              <a:bodyPr wrap="square" rtlCol="0">
                <a:spAutoFit/>
              </a:bodyPr>
              <a:lstStyle/>
              <a:p>
                <a:pPr algn="ctr"/>
                <a:r>
                  <a:rPr lang="en-US" altLang="zh-HK" sz="2400" dirty="0" smtClean="0"/>
                  <a:t>5</a:t>
                </a:r>
                <a:endParaRPr lang="zh-HK" altLang="en-US" sz="2400" dirty="0"/>
              </a:p>
            </p:txBody>
          </p:sp>
          <p:sp>
            <p:nvSpPr>
              <p:cNvPr id="23" name="文字方塊 22"/>
              <p:cNvSpPr txBox="1"/>
              <p:nvPr/>
            </p:nvSpPr>
            <p:spPr>
              <a:xfrm>
                <a:off x="6213553" y="2091403"/>
                <a:ext cx="190137" cy="461665"/>
              </a:xfrm>
              <a:prstGeom prst="rect">
                <a:avLst/>
              </a:prstGeom>
              <a:noFill/>
            </p:spPr>
            <p:txBody>
              <a:bodyPr wrap="square" rtlCol="0">
                <a:spAutoFit/>
              </a:bodyPr>
              <a:lstStyle/>
              <a:p>
                <a:pPr algn="ctr"/>
                <a:r>
                  <a:rPr lang="en-US" altLang="zh-HK" sz="2400" dirty="0" smtClean="0"/>
                  <a:t>6</a:t>
                </a:r>
                <a:endParaRPr lang="zh-HK" altLang="en-US" sz="2400" dirty="0"/>
              </a:p>
            </p:txBody>
          </p:sp>
          <p:sp>
            <p:nvSpPr>
              <p:cNvPr id="24" name="文字方塊 23"/>
              <p:cNvSpPr txBox="1"/>
              <p:nvPr/>
            </p:nvSpPr>
            <p:spPr>
              <a:xfrm>
                <a:off x="6972353" y="2091403"/>
                <a:ext cx="190137" cy="461665"/>
              </a:xfrm>
              <a:prstGeom prst="rect">
                <a:avLst/>
              </a:prstGeom>
              <a:noFill/>
            </p:spPr>
            <p:txBody>
              <a:bodyPr wrap="square" rtlCol="0">
                <a:spAutoFit/>
              </a:bodyPr>
              <a:lstStyle/>
              <a:p>
                <a:pPr algn="ctr"/>
                <a:r>
                  <a:rPr lang="en-US" altLang="zh-HK" sz="2400" dirty="0" smtClean="0"/>
                  <a:t>7</a:t>
                </a:r>
                <a:endParaRPr lang="zh-HK" altLang="en-US" sz="2400" dirty="0"/>
              </a:p>
            </p:txBody>
          </p:sp>
          <p:sp>
            <p:nvSpPr>
              <p:cNvPr id="25" name="文字方塊 24"/>
              <p:cNvSpPr txBox="1"/>
              <p:nvPr/>
            </p:nvSpPr>
            <p:spPr>
              <a:xfrm>
                <a:off x="3154382" y="2607671"/>
                <a:ext cx="190137" cy="461665"/>
              </a:xfrm>
              <a:prstGeom prst="rect">
                <a:avLst/>
              </a:prstGeom>
              <a:noFill/>
            </p:spPr>
            <p:txBody>
              <a:bodyPr wrap="square" rtlCol="0">
                <a:spAutoFit/>
              </a:bodyPr>
              <a:lstStyle/>
              <a:p>
                <a:pPr algn="ctr"/>
                <a:r>
                  <a:rPr lang="en-US" altLang="zh-HK" sz="2400" dirty="0" smtClean="0"/>
                  <a:t>5</a:t>
                </a:r>
                <a:endParaRPr lang="zh-HK" altLang="en-US" sz="2400" dirty="0"/>
              </a:p>
            </p:txBody>
          </p:sp>
          <p:sp>
            <p:nvSpPr>
              <p:cNvPr id="26" name="文字方塊 25"/>
              <p:cNvSpPr txBox="1"/>
              <p:nvPr/>
            </p:nvSpPr>
            <p:spPr>
              <a:xfrm>
                <a:off x="3909860" y="2611654"/>
                <a:ext cx="190137" cy="461665"/>
              </a:xfrm>
              <a:prstGeom prst="rect">
                <a:avLst/>
              </a:prstGeom>
              <a:noFill/>
            </p:spPr>
            <p:txBody>
              <a:bodyPr wrap="square" rtlCol="0">
                <a:spAutoFit/>
              </a:bodyPr>
              <a:lstStyle/>
              <a:p>
                <a:pPr algn="ctr"/>
                <a:r>
                  <a:rPr lang="en-US" altLang="zh-HK" sz="2400" dirty="0" smtClean="0"/>
                  <a:t>8</a:t>
                </a:r>
                <a:endParaRPr lang="zh-HK" altLang="en-US" sz="2400" dirty="0"/>
              </a:p>
            </p:txBody>
          </p:sp>
          <p:sp>
            <p:nvSpPr>
              <p:cNvPr id="27" name="文字方塊 26"/>
              <p:cNvSpPr txBox="1"/>
              <p:nvPr/>
            </p:nvSpPr>
            <p:spPr>
              <a:xfrm>
                <a:off x="4555238" y="2605911"/>
                <a:ext cx="506238" cy="461665"/>
              </a:xfrm>
              <a:prstGeom prst="rect">
                <a:avLst/>
              </a:prstGeom>
              <a:noFill/>
            </p:spPr>
            <p:txBody>
              <a:bodyPr wrap="square" rtlCol="0">
                <a:spAutoFit/>
              </a:bodyPr>
              <a:lstStyle/>
              <a:p>
                <a:pPr algn="ctr"/>
                <a:r>
                  <a:rPr lang="en-US" altLang="zh-HK" sz="2400" dirty="0" smtClean="0"/>
                  <a:t>12</a:t>
                </a:r>
                <a:endParaRPr lang="zh-HK" altLang="en-US" sz="2400" dirty="0"/>
              </a:p>
            </p:txBody>
          </p:sp>
          <p:sp>
            <p:nvSpPr>
              <p:cNvPr id="28" name="文字方塊 27"/>
              <p:cNvSpPr txBox="1"/>
              <p:nvPr/>
            </p:nvSpPr>
            <p:spPr>
              <a:xfrm>
                <a:off x="5285732" y="2604542"/>
                <a:ext cx="525109" cy="461665"/>
              </a:xfrm>
              <a:prstGeom prst="rect">
                <a:avLst/>
              </a:prstGeom>
              <a:noFill/>
            </p:spPr>
            <p:txBody>
              <a:bodyPr wrap="square" rtlCol="0">
                <a:spAutoFit/>
              </a:bodyPr>
              <a:lstStyle/>
              <a:p>
                <a:pPr algn="ctr"/>
                <a:r>
                  <a:rPr lang="en-US" altLang="zh-HK" sz="2400" dirty="0" smtClean="0"/>
                  <a:t>10</a:t>
                </a:r>
                <a:endParaRPr lang="zh-HK" altLang="en-US" sz="2400" dirty="0"/>
              </a:p>
            </p:txBody>
          </p:sp>
          <p:sp>
            <p:nvSpPr>
              <p:cNvPr id="29" name="文字方塊 28"/>
              <p:cNvSpPr txBox="1"/>
              <p:nvPr/>
            </p:nvSpPr>
            <p:spPr>
              <a:xfrm>
                <a:off x="6213552" y="2608621"/>
                <a:ext cx="190137" cy="461665"/>
              </a:xfrm>
              <a:prstGeom prst="rect">
                <a:avLst/>
              </a:prstGeom>
              <a:noFill/>
            </p:spPr>
            <p:txBody>
              <a:bodyPr wrap="square" rtlCol="0">
                <a:spAutoFit/>
              </a:bodyPr>
              <a:lstStyle/>
              <a:p>
                <a:pPr algn="ctr"/>
                <a:r>
                  <a:rPr lang="en-US" altLang="zh-HK" sz="2400" dirty="0" smtClean="0"/>
                  <a:t>3</a:t>
                </a:r>
                <a:endParaRPr lang="zh-HK" altLang="en-US" sz="2400" dirty="0"/>
              </a:p>
            </p:txBody>
          </p:sp>
          <p:sp>
            <p:nvSpPr>
              <p:cNvPr id="30" name="文字方塊 29"/>
              <p:cNvSpPr txBox="1"/>
              <p:nvPr/>
            </p:nvSpPr>
            <p:spPr>
              <a:xfrm>
                <a:off x="6972353" y="2610229"/>
                <a:ext cx="190137" cy="461665"/>
              </a:xfrm>
              <a:prstGeom prst="rect">
                <a:avLst/>
              </a:prstGeom>
              <a:noFill/>
            </p:spPr>
            <p:txBody>
              <a:bodyPr wrap="square" rtlCol="0">
                <a:spAutoFit/>
              </a:bodyPr>
              <a:lstStyle/>
              <a:p>
                <a:pPr algn="ctr"/>
                <a:r>
                  <a:rPr lang="en-US" altLang="zh-HK" sz="2400" dirty="0" smtClean="0"/>
                  <a:t>2</a:t>
                </a:r>
                <a:endParaRPr lang="zh-HK" altLang="en-US" sz="2400" dirty="0"/>
              </a:p>
            </p:txBody>
          </p:sp>
          <p:sp>
            <p:nvSpPr>
              <p:cNvPr id="31" name="文字方塊 30"/>
              <p:cNvSpPr txBox="1"/>
              <p:nvPr/>
            </p:nvSpPr>
            <p:spPr>
              <a:xfrm>
                <a:off x="7727831" y="2093404"/>
                <a:ext cx="190137" cy="461665"/>
              </a:xfrm>
              <a:prstGeom prst="rect">
                <a:avLst/>
              </a:prstGeom>
              <a:noFill/>
            </p:spPr>
            <p:txBody>
              <a:bodyPr wrap="square" rtlCol="0">
                <a:spAutoFit/>
              </a:bodyPr>
              <a:lstStyle/>
              <a:p>
                <a:pPr algn="ctr"/>
                <a:r>
                  <a:rPr lang="en-US" altLang="zh-HK" sz="2400" dirty="0" smtClean="0"/>
                  <a:t>8</a:t>
                </a:r>
                <a:endParaRPr lang="zh-HK" altLang="en-US" sz="2400" dirty="0"/>
              </a:p>
            </p:txBody>
          </p:sp>
          <p:sp>
            <p:nvSpPr>
              <p:cNvPr id="32" name="文字方塊 31"/>
              <p:cNvSpPr txBox="1"/>
              <p:nvPr/>
            </p:nvSpPr>
            <p:spPr>
              <a:xfrm>
                <a:off x="7727831" y="2612230"/>
                <a:ext cx="190137" cy="461665"/>
              </a:xfrm>
              <a:prstGeom prst="rect">
                <a:avLst/>
              </a:prstGeom>
              <a:noFill/>
            </p:spPr>
            <p:txBody>
              <a:bodyPr wrap="square" rtlCol="0">
                <a:spAutoFit/>
              </a:bodyPr>
              <a:lstStyle/>
              <a:p>
                <a:pPr algn="ctr"/>
                <a:r>
                  <a:rPr lang="en-US" altLang="zh-HK" sz="2400" dirty="0" smtClean="0"/>
                  <a:t>1</a:t>
                </a:r>
                <a:endParaRPr lang="zh-HK" altLang="en-US" sz="2400" dirty="0"/>
              </a:p>
            </p:txBody>
          </p:sp>
        </p:grpSp>
        <p:sp>
          <p:nvSpPr>
            <p:cNvPr id="15" name="Rectangle 3"/>
            <p:cNvSpPr txBox="1">
              <a:spLocks noChangeArrowheads="1"/>
            </p:cNvSpPr>
            <p:nvPr/>
          </p:nvSpPr>
          <p:spPr bwMode="auto">
            <a:xfrm>
              <a:off x="558919" y="519845"/>
              <a:ext cx="1408176" cy="45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3200" b="1" dirty="0" smtClean="0">
                  <a:solidFill>
                    <a:schemeClr val="bg2">
                      <a:lumMod val="25000"/>
                    </a:schemeClr>
                  </a:solidFill>
                  <a:latin typeface="微軟正黑體" panose="020B0604030504040204" pitchFamily="34" charset="-120"/>
                  <a:ea typeface="微軟正黑體" panose="020B0604030504040204" pitchFamily="34" charset="-120"/>
                </a:rPr>
                <a:t>例子</a:t>
              </a:r>
              <a:r>
                <a:rPr lang="en-US" altLang="zh-TW" sz="3200" b="1" dirty="0" smtClean="0">
                  <a:solidFill>
                    <a:schemeClr val="bg2">
                      <a:lumMod val="25000"/>
                    </a:schemeClr>
                  </a:solidFill>
                  <a:latin typeface="微軟正黑體" panose="020B0604030504040204" pitchFamily="34" charset="-120"/>
                  <a:ea typeface="微軟正黑體" panose="020B0604030504040204" pitchFamily="34" charset="-120"/>
                </a:rPr>
                <a:t>1</a:t>
              </a:r>
              <a:r>
                <a:rPr lang="zh-TW" altLang="en-US" sz="3200" b="1" dirty="0" smtClean="0">
                  <a:solidFill>
                    <a:schemeClr val="bg2">
                      <a:lumMod val="25000"/>
                    </a:schemeClr>
                  </a:solidFill>
                  <a:latin typeface="微軟正黑體" panose="020B0604030504040204" pitchFamily="34" charset="-120"/>
                  <a:ea typeface="微軟正黑體" panose="020B0604030504040204" pitchFamily="34" charset="-120"/>
                </a:rPr>
                <a:t>：</a:t>
              </a:r>
              <a:endParaRPr lang="en-US" altLang="zh-TW" sz="3200" b="1" dirty="0">
                <a:solidFill>
                  <a:schemeClr val="bg2">
                    <a:lumMod val="25000"/>
                  </a:schemeClr>
                </a:solidFill>
                <a:latin typeface="微軟正黑體" panose="020B0604030504040204" pitchFamily="34" charset="-120"/>
                <a:ea typeface="微軟正黑體" panose="020B0604030504040204" pitchFamily="34" charset="-120"/>
              </a:endParaRPr>
            </a:p>
          </p:txBody>
        </p:sp>
      </p:grpSp>
      <p:grpSp>
        <p:nvGrpSpPr>
          <p:cNvPr id="4" name="群組 3"/>
          <p:cNvGrpSpPr/>
          <p:nvPr/>
        </p:nvGrpSpPr>
        <p:grpSpPr>
          <a:xfrm>
            <a:off x="-45352" y="3816025"/>
            <a:ext cx="9189352" cy="3209616"/>
            <a:chOff x="122288" y="4059865"/>
            <a:chExt cx="9138309" cy="2712496"/>
          </a:xfrm>
        </p:grpSpPr>
        <p:grpSp>
          <p:nvGrpSpPr>
            <p:cNvPr id="5" name="群組 4"/>
            <p:cNvGrpSpPr/>
            <p:nvPr/>
          </p:nvGrpSpPr>
          <p:grpSpPr>
            <a:xfrm>
              <a:off x="122288" y="4059865"/>
              <a:ext cx="9138309" cy="2712496"/>
              <a:chOff x="122288" y="4059865"/>
              <a:chExt cx="9138309" cy="2712496"/>
            </a:xfrm>
          </p:grpSpPr>
          <p:pic>
            <p:nvPicPr>
              <p:cNvPr id="10" name="圖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288" y="4059865"/>
                <a:ext cx="9138309" cy="2712496"/>
              </a:xfrm>
              <a:prstGeom prst="rect">
                <a:avLst/>
              </a:prstGeom>
            </p:spPr>
          </p:pic>
          <p:sp>
            <p:nvSpPr>
              <p:cNvPr id="11" name="矩形 10"/>
              <p:cNvSpPr/>
              <p:nvPr/>
            </p:nvSpPr>
            <p:spPr>
              <a:xfrm>
                <a:off x="722102" y="4151960"/>
                <a:ext cx="1980029" cy="400110"/>
              </a:xfrm>
              <a:prstGeom prst="rect">
                <a:avLst/>
              </a:prstGeom>
              <a:noFill/>
              <a:ln>
                <a:noFill/>
              </a:ln>
            </p:spPr>
            <p:txBody>
              <a:bodyPr wrap="none">
                <a:spAutoFit/>
              </a:bodyPr>
              <a:lstStyle/>
              <a:p>
                <a:pPr algn="ctr"/>
                <a:r>
                  <a:rPr lang="zh-TW" altLang="en-US" sz="2000" b="1" u="sng" dirty="0">
                    <a:solidFill>
                      <a:schemeClr val="bg2">
                        <a:lumMod val="25000"/>
                      </a:schemeClr>
                    </a:solidFill>
                    <a:latin typeface="微軟正黑體" panose="020B0604030504040204" pitchFamily="34" charset="-120"/>
                    <a:ea typeface="微軟正黑體" panose="020B0604030504040204" pitchFamily="34" charset="-120"/>
                  </a:rPr>
                  <a:t>透過不同的提問</a:t>
                </a:r>
                <a:endParaRPr lang="zh-HK" altLang="en-US" sz="2000" dirty="0">
                  <a:solidFill>
                    <a:schemeClr val="bg2">
                      <a:lumMod val="25000"/>
                    </a:schemeClr>
                  </a:solidFill>
                  <a:latin typeface="微軟正黑體" panose="020B0604030504040204" pitchFamily="34" charset="-120"/>
                  <a:ea typeface="微軟正黑體" panose="020B0604030504040204" pitchFamily="34" charset="-120"/>
                </a:endParaRPr>
              </a:p>
            </p:txBody>
          </p:sp>
          <p:pic>
            <p:nvPicPr>
              <p:cNvPr id="12" name="圖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953" y="4101969"/>
                <a:ext cx="571532" cy="500091"/>
              </a:xfrm>
              <a:prstGeom prst="rect">
                <a:avLst/>
              </a:prstGeom>
            </p:spPr>
          </p:pic>
        </p:grpSp>
        <p:sp>
          <p:nvSpPr>
            <p:cNvPr id="6" name="矩形 5"/>
            <p:cNvSpPr/>
            <p:nvPr/>
          </p:nvSpPr>
          <p:spPr>
            <a:xfrm>
              <a:off x="278673" y="4632882"/>
              <a:ext cx="8534400" cy="286117"/>
            </a:xfrm>
            <a:prstGeom prst="rect">
              <a:avLst/>
            </a:prstGeom>
          </p:spPr>
          <p:txBody>
            <a:bodyPr wrap="square">
              <a:spAutoFit/>
            </a:bodyPr>
            <a:lstStyle/>
            <a:p>
              <a:r>
                <a:rPr lang="en-US" altLang="zh-TW" sz="1600" dirty="0" smtClean="0">
                  <a:latin typeface="微軟正黑體" panose="020B0604030504040204" pitchFamily="34" charset="-120"/>
                  <a:ea typeface="微軟正黑體" panose="020B0604030504040204" pitchFamily="34" charset="-120"/>
                </a:rPr>
                <a:t>1.  </a:t>
              </a:r>
              <a:r>
                <a:rPr lang="zh-TW" altLang="en-US" sz="1600" dirty="0" smtClean="0">
                  <a:latin typeface="微軟正黑體" panose="020B0604030504040204" pitchFamily="34" charset="-120"/>
                  <a:ea typeface="微軟正黑體" panose="020B0604030504040204" pitchFamily="34" charset="-120"/>
                </a:rPr>
                <a:t>老師</a:t>
              </a:r>
              <a:r>
                <a:rPr lang="zh-TW" altLang="en-US" sz="1600" dirty="0">
                  <a:latin typeface="微軟正黑體" panose="020B0604030504040204" pitchFamily="34" charset="-120"/>
                  <a:ea typeface="微軟正黑體" panose="020B0604030504040204" pitchFamily="34" charset="-120"/>
                </a:rPr>
                <a:t>先請同學在題目中找出關鍵字詞 </a:t>
              </a:r>
              <a:r>
                <a:rPr lang="zh-TW" altLang="en-US" sz="1600" dirty="0" smtClean="0">
                  <a:latin typeface="微軟正黑體" panose="020B0604030504040204" pitchFamily="34" charset="-120"/>
                  <a:ea typeface="微軟正黑體" panose="020B0604030504040204" pitchFamily="34" charset="-120"/>
                </a:rPr>
                <a:t>。</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r>
                <a:rPr lang="zh-TW" altLang="en-US" sz="16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辨識關鍵</a:t>
              </a:r>
              <a:r>
                <a:rPr lang="zh-TW" altLang="en-US" sz="1600" b="1" dirty="0" smtClean="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資料</a:t>
              </a:r>
              <a:r>
                <a:rPr lang="en-US" altLang="zh-TW" sz="1600" b="1" dirty="0" smtClean="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600" b="1" dirty="0">
                <a:solidFill>
                  <a:srgbClr val="FF0000"/>
                </a:solidFill>
                <a:latin typeface="微軟正黑體" panose="020B0604030504040204" pitchFamily="34" charset="-120"/>
                <a:ea typeface="微軟正黑體" panose="020B0604030504040204" pitchFamily="34" charset="-120"/>
              </a:endParaRPr>
            </a:p>
          </p:txBody>
        </p:sp>
        <p:sp>
          <p:nvSpPr>
            <p:cNvPr id="7" name="矩形 6"/>
            <p:cNvSpPr/>
            <p:nvPr/>
          </p:nvSpPr>
          <p:spPr>
            <a:xfrm>
              <a:off x="278672" y="4958557"/>
              <a:ext cx="8816557" cy="494202"/>
            </a:xfrm>
            <a:prstGeom prst="rect">
              <a:avLst/>
            </a:prstGeom>
          </p:spPr>
          <p:txBody>
            <a:bodyPr wrap="square">
              <a:spAutoFit/>
            </a:bodyPr>
            <a:lstStyle/>
            <a:p>
              <a:pPr marL="269875" indent="-269875"/>
              <a:r>
                <a:rPr lang="en-US" altLang="zh-TW" sz="1600" dirty="0" smtClean="0">
                  <a:latin typeface="微軟正黑體" panose="020B0604030504040204" pitchFamily="34" charset="-120"/>
                  <a:ea typeface="微軟正黑體" panose="020B0604030504040204" pitchFamily="34" charset="-120"/>
                  <a:sym typeface="Wingdings"/>
                </a:rPr>
                <a:t>2.  </a:t>
              </a:r>
              <a:r>
                <a:rPr lang="zh-TW" altLang="en-US" sz="1600" dirty="0" smtClean="0">
                  <a:latin typeface="微軟正黑體" panose="020B0604030504040204" pitchFamily="34" charset="-120"/>
                  <a:ea typeface="微軟正黑體" panose="020B0604030504040204" pitchFamily="34" charset="-120"/>
                  <a:sym typeface="Wingdings"/>
                </a:rPr>
                <a:t>老師</a:t>
              </a:r>
              <a:r>
                <a:rPr lang="zh-TW" altLang="en-US" sz="1600" dirty="0">
                  <a:latin typeface="微軟正黑體" panose="020B0604030504040204" pitchFamily="34" charset="-120"/>
                  <a:ea typeface="微軟正黑體" panose="020B0604030504040204" pitchFamily="34" charset="-120"/>
                  <a:sym typeface="Wingdings"/>
                </a:rPr>
                <a:t>問</a:t>
              </a:r>
              <a:r>
                <a:rPr lang="zh-TW" altLang="en-US" sz="1600" dirty="0" smtClean="0">
                  <a:latin typeface="微軟正黑體" panose="020B0604030504040204" pitchFamily="34" charset="-120"/>
                  <a:ea typeface="微軟正黑體" panose="020B0604030504040204" pitchFamily="34" charset="-120"/>
                </a:rPr>
                <a:t>同學：</a:t>
              </a:r>
              <a:r>
                <a:rPr lang="zh-TW" altLang="en-US" sz="1600" dirty="0" smtClean="0">
                  <a:latin typeface="微軟正黑體" panose="020B0604030504040204" pitchFamily="34" charset="-120"/>
                  <a:ea typeface="微軟正黑體" panose="020B0604030504040204" pitchFamily="34" charset="-120"/>
                  <a:sym typeface="Wingdings"/>
                </a:rPr>
                <a:t>「</a:t>
              </a:r>
              <a:r>
                <a:rPr lang="zh-TW" altLang="en-US" sz="1600" dirty="0" smtClean="0">
                  <a:latin typeface="微軟正黑體" panose="020B0604030504040204" pitchFamily="34" charset="-120"/>
                  <a:ea typeface="微軟正黑體" panose="020B0604030504040204" pitchFamily="34" charset="-120"/>
                </a:rPr>
                <a:t>家庭</a:t>
              </a:r>
              <a:r>
                <a:rPr lang="zh-TW" altLang="en-US" sz="1600" dirty="0">
                  <a:latin typeface="微軟正黑體" panose="020B0604030504040204" pitchFamily="34" charset="-120"/>
                  <a:ea typeface="微軟正黑體" panose="020B0604030504040204" pitchFamily="34" charset="-120"/>
                </a:rPr>
                <a:t>成員和家庭數目有甚麼分別</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 」老師再引導學生歸納出 「家庭成員 </a:t>
              </a:r>
              <a:r>
                <a:rPr lang="en-US" altLang="zh-TW" sz="1600" dirty="0">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1600" dirty="0">
                  <a:latin typeface="微軟正黑體" panose="020B0604030504040204" pitchFamily="34" charset="-120"/>
                  <a:ea typeface="微軟正黑體" panose="020B0604030504040204" pitchFamily="34" charset="-120"/>
                  <a:sym typeface="Wingdings"/>
                </a:rPr>
                <a:t>每個家庭有多少人」及「家庭數目有多少個家庭有這個數目的成員</a:t>
              </a:r>
              <a:r>
                <a:rPr lang="en-US" altLang="zh-TW" sz="1600" dirty="0">
                  <a:latin typeface="微軟正黑體" panose="020B0604030504040204" pitchFamily="34" charset="-120"/>
                  <a:ea typeface="微軟正黑體" panose="020B0604030504040204" pitchFamily="34" charset="-120"/>
                  <a:sym typeface="Wingdings"/>
                </a:rPr>
                <a:t>/</a:t>
              </a:r>
              <a:r>
                <a:rPr lang="zh-TW" altLang="en-US" sz="1600" dirty="0">
                  <a:latin typeface="微軟正黑體" panose="020B0604030504040204" pitchFamily="34" charset="-120"/>
                  <a:ea typeface="微軟正黑體" panose="020B0604030504040204" pitchFamily="34" charset="-120"/>
                  <a:sym typeface="Wingdings"/>
                </a:rPr>
                <a:t>人」</a:t>
              </a:r>
              <a:r>
                <a:rPr lang="en-US" altLang="zh-TW" sz="1600" dirty="0" smtClean="0">
                  <a:solidFill>
                    <a:srgbClr val="FF0000"/>
                  </a:solidFill>
                  <a:latin typeface="微軟正黑體" panose="020B0604030504040204" pitchFamily="34" charset="-120"/>
                  <a:ea typeface="微軟正黑體" panose="020B0604030504040204" pitchFamily="34" charset="-120"/>
                  <a:sym typeface="Wingdings"/>
                </a:rPr>
                <a:t>(</a:t>
              </a:r>
              <a:r>
                <a:rPr lang="zh-TW" altLang="en-US" sz="1600" b="1" kern="100" dirty="0">
                  <a:solidFill>
                    <a:srgbClr val="FF0000"/>
                  </a:solidFill>
                  <a:latin typeface="微軟正黑體" panose="020B0604030504040204" pitchFamily="34" charset="-120"/>
                  <a:ea typeface="微軟正黑體" panose="020B0604030504040204" pitchFamily="34" charset="-120"/>
                </a:rPr>
                <a:t>應用邏輯關係</a:t>
              </a:r>
              <a:r>
                <a:rPr lang="en-US" altLang="zh-TW" sz="1600" b="1" kern="100" dirty="0">
                  <a:solidFill>
                    <a:srgbClr val="FF0000"/>
                  </a:solidFill>
                  <a:latin typeface="微軟正黑體" panose="020B0604030504040204" pitchFamily="34" charset="-120"/>
                  <a:ea typeface="微軟正黑體" panose="020B0604030504040204" pitchFamily="34" charset="-120"/>
                </a:rPr>
                <a:t>/</a:t>
              </a:r>
              <a:r>
                <a:rPr lang="zh-TW" altLang="en-US" sz="1600" b="1" kern="100" dirty="0">
                  <a:solidFill>
                    <a:srgbClr val="FF0000"/>
                  </a:solidFill>
                  <a:latin typeface="微軟正黑體" panose="020B0604030504040204" pitchFamily="34" charset="-120"/>
                  <a:ea typeface="微軟正黑體" panose="020B0604030504040204" pitchFamily="34" charset="-120"/>
                </a:rPr>
                <a:t>專科</a:t>
              </a:r>
              <a:r>
                <a:rPr lang="zh-TW" altLang="en-US" sz="1600" b="1" kern="100" dirty="0" smtClean="0">
                  <a:solidFill>
                    <a:srgbClr val="FF0000"/>
                  </a:solidFill>
                  <a:latin typeface="微軟正黑體" panose="020B0604030504040204" pitchFamily="34" charset="-120"/>
                  <a:ea typeface="微軟正黑體" panose="020B0604030504040204" pitchFamily="34" charset="-120"/>
                </a:rPr>
                <a:t>語體</a:t>
              </a:r>
              <a:r>
                <a:rPr lang="en-US" altLang="zh-TW" sz="1600" b="1" kern="100" dirty="0" smtClean="0">
                  <a:solidFill>
                    <a:srgbClr val="FF0000"/>
                  </a:solidFill>
                  <a:latin typeface="微軟正黑體" panose="020B0604030504040204" pitchFamily="34" charset="-120"/>
                  <a:ea typeface="微軟正黑體" panose="020B0604030504040204" pitchFamily="34" charset="-120"/>
                </a:rPr>
                <a:t>)</a:t>
              </a:r>
              <a:endParaRPr lang="en-US" altLang="zh-TW" sz="1600" dirty="0">
                <a:solidFill>
                  <a:srgbClr val="FF0000"/>
                </a:solidFill>
                <a:latin typeface="微軟正黑體" panose="020B0604030504040204" pitchFamily="34" charset="-120"/>
                <a:ea typeface="微軟正黑體" panose="020B0604030504040204" pitchFamily="34" charset="-120"/>
                <a:sym typeface="Wingdings"/>
              </a:endParaRPr>
            </a:p>
          </p:txBody>
        </p:sp>
        <p:sp>
          <p:nvSpPr>
            <p:cNvPr id="8" name="矩形 7"/>
            <p:cNvSpPr/>
            <p:nvPr/>
          </p:nvSpPr>
          <p:spPr>
            <a:xfrm>
              <a:off x="267110" y="5530454"/>
              <a:ext cx="8874992" cy="910374"/>
            </a:xfrm>
            <a:prstGeom prst="rect">
              <a:avLst/>
            </a:prstGeom>
          </p:spPr>
          <p:txBody>
            <a:bodyPr wrap="square">
              <a:spAutoFit/>
            </a:bodyPr>
            <a:lstStyle/>
            <a:p>
              <a:pPr marL="269875" indent="-269875"/>
              <a:r>
                <a:rPr lang="en-US" altLang="zh-TW" sz="1600" dirty="0" smtClean="0">
                  <a:latin typeface="微軟正黑體" panose="020B0604030504040204" pitchFamily="34" charset="-120"/>
                  <a:ea typeface="微軟正黑體" panose="020B0604030504040204" pitchFamily="34" charset="-120"/>
                  <a:sym typeface="Wingdings"/>
                </a:rPr>
                <a:t>3.  </a:t>
              </a:r>
              <a:r>
                <a:rPr lang="zh-TW" altLang="en-US" sz="1600" dirty="0" smtClean="0">
                  <a:latin typeface="微軟正黑體" panose="020B0604030504040204" pitchFamily="34" charset="-120"/>
                  <a:ea typeface="微軟正黑體" panose="020B0604030504040204" pitchFamily="34" charset="-120"/>
                  <a:sym typeface="Wingdings"/>
                </a:rPr>
                <a:t>在</a:t>
              </a:r>
              <a:r>
                <a:rPr lang="zh-TW" altLang="en-US" sz="1600" dirty="0">
                  <a:latin typeface="微軟正黑體" panose="020B0604030504040204" pitchFamily="34" charset="-120"/>
                  <a:ea typeface="微軟正黑體" panose="020B0604030504040204" pitchFamily="34" charset="-120"/>
                  <a:sym typeface="Wingdings"/>
                </a:rPr>
                <a:t>計算答案前，老師可先問一些引導性</a:t>
              </a:r>
              <a:r>
                <a:rPr lang="zh-TW" altLang="en-US" sz="1600" dirty="0" smtClean="0">
                  <a:latin typeface="微軟正黑體" panose="020B0604030504040204" pitchFamily="34" charset="-120"/>
                  <a:ea typeface="微軟正黑體" panose="020B0604030504040204" pitchFamily="34" charset="-120"/>
                  <a:sym typeface="Wingdings"/>
                </a:rPr>
                <a:t>問題：「</a:t>
              </a:r>
              <a:r>
                <a:rPr lang="zh-TW" altLang="en-US" sz="1600" dirty="0" smtClean="0">
                  <a:latin typeface="微軟正黑體" panose="020B0604030504040204" pitchFamily="34" charset="-120"/>
                  <a:ea typeface="微軟正黑體" panose="020B0604030504040204" pitchFamily="34" charset="-120"/>
                </a:rPr>
                <a:t>有</a:t>
              </a:r>
              <a:r>
                <a:rPr lang="zh-TW" altLang="en-US" sz="1600" dirty="0">
                  <a:latin typeface="微軟正黑體" panose="020B0604030504040204" pitchFamily="34" charset="-120"/>
                  <a:ea typeface="微軟正黑體" panose="020B0604030504040204" pitchFamily="34" charset="-120"/>
                </a:rPr>
                <a:t>多少個</a:t>
              </a:r>
              <a:r>
                <a:rPr lang="zh-TW" altLang="en-US" sz="1600" dirty="0" smtClean="0">
                  <a:latin typeface="微軟正黑體" panose="020B0604030504040204" pitchFamily="34" charset="-120"/>
                  <a:ea typeface="微軟正黑體" panose="020B0604030504040204" pitchFamily="34" charset="-120"/>
                </a:rPr>
                <a:t>家庭是有</a:t>
              </a:r>
              <a:r>
                <a:rPr lang="zh-TW" altLang="en-US" sz="1600" dirty="0">
                  <a:latin typeface="微軟正黑體" panose="020B0604030504040204" pitchFamily="34" charset="-120"/>
                  <a:ea typeface="微軟正黑體" panose="020B0604030504040204" pitchFamily="34" charset="-120"/>
                </a:rPr>
                <a:t>＿人？」「較多家庭成員的家庭數目有甚麼趨勢</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 是越來越多還是越來越少</a:t>
              </a:r>
              <a:r>
                <a:rPr lang="en-US" altLang="zh-TW" sz="1600" dirty="0">
                  <a:latin typeface="微軟正黑體" panose="020B0604030504040204" pitchFamily="34" charset="-120"/>
                  <a:ea typeface="微軟正黑體" panose="020B0604030504040204" pitchFamily="34" charset="-120"/>
                </a:rPr>
                <a:t>?</a:t>
              </a:r>
              <a:r>
                <a:rPr lang="zh-TW" altLang="en-US" sz="1600" dirty="0" smtClean="0">
                  <a:latin typeface="微軟正黑體" panose="020B0604030504040204" pitchFamily="34" charset="-120"/>
                  <a:ea typeface="微軟正黑體" panose="020B0604030504040204" pitchFamily="34" charset="-120"/>
                </a:rPr>
                <a:t>」</a:t>
              </a:r>
              <a:r>
                <a:rPr lang="en-US" altLang="zh-TW" sz="1600" dirty="0">
                  <a:solidFill>
                    <a:srgbClr val="FF0000"/>
                  </a:solidFill>
                  <a:latin typeface="微軟正黑體" panose="020B0604030504040204" pitchFamily="34" charset="-120"/>
                  <a:ea typeface="微軟正黑體" panose="020B0604030504040204" pitchFamily="34" charset="-120"/>
                  <a:sym typeface="Wingdings"/>
                </a:rPr>
                <a:t>(</a:t>
              </a:r>
              <a:r>
                <a:rPr lang="zh-TW" altLang="en-US" sz="1600" b="1" kern="100" dirty="0">
                  <a:solidFill>
                    <a:srgbClr val="FF0000"/>
                  </a:solidFill>
                  <a:latin typeface="微軟正黑體" panose="020B0604030504040204" pitchFamily="34" charset="-120"/>
                  <a:ea typeface="微軟正黑體" panose="020B0604030504040204" pitchFamily="34" charset="-120"/>
                </a:rPr>
                <a:t>應用邏輯關係</a:t>
              </a:r>
              <a:r>
                <a:rPr lang="en-US" altLang="zh-TW" sz="1600" b="1" kern="100" dirty="0">
                  <a:solidFill>
                    <a:srgbClr val="FF0000"/>
                  </a:solidFill>
                  <a:latin typeface="微軟正黑體" panose="020B0604030504040204" pitchFamily="34" charset="-120"/>
                  <a:ea typeface="微軟正黑體" panose="020B0604030504040204" pitchFamily="34" charset="-120"/>
                </a:rPr>
                <a:t>/</a:t>
              </a:r>
              <a:r>
                <a:rPr lang="zh-TW" altLang="en-US" sz="1600" b="1" kern="100" dirty="0">
                  <a:solidFill>
                    <a:srgbClr val="FF0000"/>
                  </a:solidFill>
                  <a:latin typeface="微軟正黑體" panose="020B0604030504040204" pitchFamily="34" charset="-120"/>
                  <a:ea typeface="微軟正黑體" panose="020B0604030504040204" pitchFamily="34" charset="-120"/>
                </a:rPr>
                <a:t>專科語體</a:t>
              </a:r>
              <a:r>
                <a:rPr lang="en-US" altLang="zh-TW" sz="1600" b="1" kern="100" dirty="0">
                  <a:solidFill>
                    <a:srgbClr val="FF0000"/>
                  </a:solidFill>
                  <a:latin typeface="微軟正黑體" panose="020B0604030504040204" pitchFamily="34" charset="-120"/>
                  <a:ea typeface="微軟正黑體" panose="020B0604030504040204" pitchFamily="34" charset="-120"/>
                </a:rPr>
                <a:t>)</a:t>
              </a:r>
              <a:endParaRPr lang="en-US" altLang="zh-TW" sz="1600" dirty="0">
                <a:solidFill>
                  <a:srgbClr val="FF0000"/>
                </a:solidFill>
                <a:latin typeface="微軟正黑體" panose="020B0604030504040204" pitchFamily="34" charset="-120"/>
                <a:ea typeface="微軟正黑體" panose="020B0604030504040204" pitchFamily="34" charset="-120"/>
                <a:sym typeface="Wingdings"/>
              </a:endParaRPr>
            </a:p>
            <a:p>
              <a:pPr marL="269875" indent="-269875"/>
              <a:r>
                <a:rPr lang="zh-TW" altLang="en-US" sz="1600" dirty="0" smtClean="0">
                  <a:latin typeface="微軟正黑體" panose="020B0604030504040204" pitchFamily="34" charset="-120"/>
                  <a:ea typeface="微軟正黑體" panose="020B0604030504040204" pitchFamily="34" charset="-120"/>
                </a:rPr>
                <a:t>     並要求同學按家庭成員人數及家庭數目去口頭描述表格所表達的內容 </a:t>
              </a:r>
              <a:r>
                <a:rPr lang="zh-TW" altLang="en-US" sz="1600" dirty="0">
                  <a:latin typeface="微軟正黑體" panose="020B0604030504040204" pitchFamily="34" charset="-120"/>
                  <a:ea typeface="微軟正黑體" panose="020B0604030504040204" pitchFamily="34" charset="-120"/>
                </a:rPr>
                <a:t>。</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r>
                <a:rPr lang="zh-TW" altLang="en-US" sz="1600" b="1" kern="100" dirty="0">
                  <a:solidFill>
                    <a:srgbClr val="FF0000"/>
                  </a:solidFill>
                  <a:latin typeface="微軟正黑體" panose="020B0604030504040204" pitchFamily="34" charset="-120"/>
                  <a:ea typeface="微軟正黑體" panose="020B0604030504040204" pitchFamily="34" charset="-120"/>
                </a:rPr>
                <a:t>專科詞彙與學科概念</a:t>
              </a:r>
              <a:r>
                <a:rPr lang="zh-TW" altLang="en-US" sz="1600" b="1" kern="100" dirty="0" smtClean="0">
                  <a:solidFill>
                    <a:srgbClr val="FF0000"/>
                  </a:solidFill>
                  <a:latin typeface="微軟正黑體" panose="020B0604030504040204" pitchFamily="34" charset="-120"/>
                  <a:ea typeface="微軟正黑體" panose="020B0604030504040204" pitchFamily="34" charset="-120"/>
                </a:rPr>
                <a:t>聯繫</a:t>
              </a:r>
              <a:r>
                <a:rPr lang="en-US" altLang="zh-TW" sz="1600" b="1" kern="100" dirty="0" smtClean="0">
                  <a:solidFill>
                    <a:srgbClr val="FF0000"/>
                  </a:solidFill>
                  <a:latin typeface="微軟正黑體" panose="020B0604030504040204" pitchFamily="34" charset="-120"/>
                  <a:ea typeface="微軟正黑體" panose="020B0604030504040204" pitchFamily="34" charset="-120"/>
                </a:rPr>
                <a:t>)</a:t>
              </a:r>
              <a:endParaRPr lang="zh-TW" altLang="zh-HK" sz="1600" b="1" kern="1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grpSp>
      <p:sp>
        <p:nvSpPr>
          <p:cNvPr id="16" name="矩形 15"/>
          <p:cNvSpPr/>
          <p:nvPr/>
        </p:nvSpPr>
        <p:spPr>
          <a:xfrm>
            <a:off x="948944" y="1392032"/>
            <a:ext cx="5983043" cy="523220"/>
          </a:xfrm>
          <a:prstGeom prst="rect">
            <a:avLst/>
          </a:prstGeom>
        </p:spPr>
        <p:txBody>
          <a:bodyPr wrap="square">
            <a:spAutoFit/>
          </a:bodyPr>
          <a:lstStyle/>
          <a:p>
            <a:r>
              <a:rPr lang="zh-TW" altLang="en-US" sz="2800" spc="70" dirty="0">
                <a:latin typeface="微軟正黑體" panose="020B0604030504040204" pitchFamily="34" charset="-120"/>
                <a:ea typeface="微軟正黑體" panose="020B0604030504040204" pitchFamily="34" charset="-120"/>
              </a:rPr>
              <a:t>下表</a:t>
            </a:r>
            <a:r>
              <a:rPr lang="zh-TW" altLang="en-US" sz="2800" spc="70" dirty="0" smtClean="0">
                <a:latin typeface="微軟正黑體" panose="020B0604030504040204" pitchFamily="34" charset="-120"/>
                <a:ea typeface="微軟正黑體" panose="020B0604030504040204" pitchFamily="34" charset="-120"/>
              </a:rPr>
              <a:t>列出</a:t>
            </a:r>
            <a:r>
              <a:rPr lang="en-US" altLang="zh-TW" sz="2800" spc="70" dirty="0" smtClean="0">
                <a:latin typeface="微軟正黑體" panose="020B0604030504040204" pitchFamily="34" charset="-120"/>
                <a:ea typeface="微軟正黑體" panose="020B0604030504040204" pitchFamily="34" charset="-120"/>
              </a:rPr>
              <a:t>41</a:t>
            </a:r>
            <a:r>
              <a:rPr lang="zh-TW" altLang="en-US" sz="2800" spc="70" dirty="0" smtClean="0">
                <a:latin typeface="微軟正黑體" panose="020B0604030504040204" pitchFamily="34" charset="-120"/>
                <a:ea typeface="微軟正黑體" panose="020B0604030504040204" pitchFamily="34" charset="-120"/>
              </a:rPr>
              <a:t>個</a:t>
            </a:r>
            <a:r>
              <a:rPr lang="zh-TW" altLang="en-US" sz="2800" spc="70" dirty="0">
                <a:latin typeface="微軟正黑體" panose="020B0604030504040204" pitchFamily="34" charset="-120"/>
                <a:ea typeface="微軟正黑體" panose="020B0604030504040204" pitchFamily="34" charset="-120"/>
              </a:rPr>
              <a:t>家庭的家庭成員人數。</a:t>
            </a:r>
            <a:endParaRPr lang="en-US" altLang="zh-TW" sz="2800" spc="70" dirty="0">
              <a:latin typeface="微軟正黑體" panose="020B0604030504040204" pitchFamily="34" charset="-120"/>
              <a:ea typeface="微軟正黑體" panose="020B0604030504040204" pitchFamily="34" charset="-120"/>
            </a:endParaRPr>
          </a:p>
        </p:txBody>
      </p:sp>
      <p:sp>
        <p:nvSpPr>
          <p:cNvPr id="33" name="矩形 32"/>
          <p:cNvSpPr/>
          <p:nvPr/>
        </p:nvSpPr>
        <p:spPr>
          <a:xfrm>
            <a:off x="948944" y="3193000"/>
            <a:ext cx="7093785" cy="523220"/>
          </a:xfrm>
          <a:prstGeom prst="rect">
            <a:avLst/>
          </a:prstGeom>
        </p:spPr>
        <p:txBody>
          <a:bodyPr wrap="square">
            <a:spAutoFit/>
          </a:bodyPr>
          <a:lstStyle/>
          <a:p>
            <a:r>
              <a:rPr lang="zh-TW" altLang="en-US" sz="2800" b="1" spc="70" dirty="0">
                <a:latin typeface="微軟正黑體" panose="020B0604030504040204" pitchFamily="34" charset="-120"/>
                <a:ea typeface="微軟正黑體" panose="020B0604030504040204" pitchFamily="34" charset="-120"/>
              </a:rPr>
              <a:t>求</a:t>
            </a:r>
            <a:r>
              <a:rPr lang="zh-TW" altLang="en-US" sz="2800" b="1" spc="70" dirty="0" smtClean="0">
                <a:latin typeface="微軟正黑體" panose="020B0604030504040204" pitchFamily="34" charset="-120"/>
                <a:ea typeface="微軟正黑體" panose="020B0604030504040204" pitchFamily="34" charset="-120"/>
              </a:rPr>
              <a:t>這</a:t>
            </a:r>
            <a:r>
              <a:rPr lang="en-US" altLang="zh-TW" sz="2800" b="1" spc="70" dirty="0" smtClean="0">
                <a:latin typeface="微軟正黑體" panose="020B0604030504040204" pitchFamily="34" charset="-120"/>
                <a:ea typeface="微軟正黑體" panose="020B0604030504040204" pitchFamily="34" charset="-120"/>
              </a:rPr>
              <a:t>41</a:t>
            </a:r>
            <a:r>
              <a:rPr lang="zh-TW" altLang="en-US" sz="2800" b="1" spc="70" dirty="0" smtClean="0">
                <a:latin typeface="微軟正黑體" panose="020B0604030504040204" pitchFamily="34" charset="-120"/>
                <a:ea typeface="微軟正黑體" panose="020B0604030504040204" pitchFamily="34" charset="-120"/>
              </a:rPr>
              <a:t>個</a:t>
            </a:r>
            <a:r>
              <a:rPr lang="zh-TW" altLang="en-US" sz="2800" b="1" spc="70" dirty="0">
                <a:latin typeface="微軟正黑體" panose="020B0604030504040204" pitchFamily="34" charset="-120"/>
                <a:ea typeface="微軟正黑體" panose="020B0604030504040204" pitchFamily="34" charset="-120"/>
              </a:rPr>
              <a:t>家庭的家庭成員人數</a:t>
            </a:r>
            <a:r>
              <a:rPr lang="zh-TW" altLang="en-US" sz="2800" b="1" spc="70" dirty="0" smtClean="0">
                <a:latin typeface="微軟正黑體" panose="020B0604030504040204" pitchFamily="34" charset="-120"/>
                <a:ea typeface="微軟正黑體" panose="020B0604030504040204" pitchFamily="34" charset="-120"/>
              </a:rPr>
              <a:t>的中位數</a:t>
            </a:r>
            <a:r>
              <a:rPr lang="zh-TW" altLang="en-US" sz="2800" b="1" spc="70" dirty="0">
                <a:latin typeface="微軟正黑體" panose="020B0604030504040204" pitchFamily="34" charset="-120"/>
                <a:ea typeface="微軟正黑體" panose="020B0604030504040204" pitchFamily="34" charset="-120"/>
              </a:rPr>
              <a:t>。</a:t>
            </a:r>
          </a:p>
        </p:txBody>
      </p:sp>
      <p:sp>
        <p:nvSpPr>
          <p:cNvPr id="34" name="圓角矩形 33"/>
          <p:cNvSpPr/>
          <p:nvPr/>
        </p:nvSpPr>
        <p:spPr>
          <a:xfrm>
            <a:off x="2499671" y="1392032"/>
            <a:ext cx="1505258" cy="52322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5" name="圓角矩形 34"/>
          <p:cNvSpPr/>
          <p:nvPr/>
        </p:nvSpPr>
        <p:spPr>
          <a:xfrm>
            <a:off x="4393484" y="1392032"/>
            <a:ext cx="2227367" cy="52322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6" name="圓角矩形 35"/>
          <p:cNvSpPr/>
          <p:nvPr/>
        </p:nvSpPr>
        <p:spPr>
          <a:xfrm>
            <a:off x="6231612" y="3163304"/>
            <a:ext cx="1190268" cy="52322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7" name="圓角矩形 36"/>
          <p:cNvSpPr/>
          <p:nvPr/>
        </p:nvSpPr>
        <p:spPr>
          <a:xfrm>
            <a:off x="1011889" y="3193000"/>
            <a:ext cx="405431" cy="52322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2458757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圖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17" y="209541"/>
            <a:ext cx="9112766" cy="4077887"/>
          </a:xfrm>
          <a:prstGeom prst="rect">
            <a:avLst/>
          </a:prstGeom>
        </p:spPr>
      </p:pic>
      <p:grpSp>
        <p:nvGrpSpPr>
          <p:cNvPr id="4" name="群組 3"/>
          <p:cNvGrpSpPr/>
          <p:nvPr/>
        </p:nvGrpSpPr>
        <p:grpSpPr>
          <a:xfrm>
            <a:off x="122287" y="4059864"/>
            <a:ext cx="9006095" cy="2904815"/>
            <a:chOff x="122288" y="4059865"/>
            <a:chExt cx="8899424" cy="2712496"/>
          </a:xfrm>
        </p:grpSpPr>
        <p:grpSp>
          <p:nvGrpSpPr>
            <p:cNvPr id="5" name="群組 4"/>
            <p:cNvGrpSpPr/>
            <p:nvPr/>
          </p:nvGrpSpPr>
          <p:grpSpPr>
            <a:xfrm>
              <a:off x="122288" y="4059865"/>
              <a:ext cx="8899424" cy="2712496"/>
              <a:chOff x="122288" y="4059865"/>
              <a:chExt cx="8899424" cy="2712496"/>
            </a:xfrm>
          </p:grpSpPr>
          <p:pic>
            <p:nvPicPr>
              <p:cNvPr id="9" name="圖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288" y="4059865"/>
                <a:ext cx="8899424" cy="2712496"/>
              </a:xfrm>
              <a:prstGeom prst="rect">
                <a:avLst/>
              </a:prstGeom>
            </p:spPr>
          </p:pic>
          <p:sp>
            <p:nvSpPr>
              <p:cNvPr id="10" name="矩形 9"/>
              <p:cNvSpPr/>
              <p:nvPr/>
            </p:nvSpPr>
            <p:spPr>
              <a:xfrm>
                <a:off x="722102" y="4151960"/>
                <a:ext cx="1980029" cy="400110"/>
              </a:xfrm>
              <a:prstGeom prst="rect">
                <a:avLst/>
              </a:prstGeom>
              <a:noFill/>
              <a:ln>
                <a:noFill/>
              </a:ln>
            </p:spPr>
            <p:txBody>
              <a:bodyPr wrap="none">
                <a:spAutoFit/>
              </a:bodyPr>
              <a:lstStyle/>
              <a:p>
                <a:pPr algn="ctr"/>
                <a:r>
                  <a:rPr lang="zh-TW" altLang="en-US" sz="2000" b="1" u="sng" dirty="0">
                    <a:solidFill>
                      <a:schemeClr val="bg2">
                        <a:lumMod val="25000"/>
                      </a:schemeClr>
                    </a:solidFill>
                    <a:latin typeface="微軟正黑體" panose="020B0604030504040204" pitchFamily="34" charset="-120"/>
                    <a:ea typeface="微軟正黑體" panose="020B0604030504040204" pitchFamily="34" charset="-120"/>
                  </a:rPr>
                  <a:t>透過不同的提問</a:t>
                </a:r>
                <a:endParaRPr lang="zh-HK" altLang="en-US" sz="2000" dirty="0">
                  <a:solidFill>
                    <a:schemeClr val="bg2">
                      <a:lumMod val="25000"/>
                    </a:schemeClr>
                  </a:solidFill>
                  <a:latin typeface="微軟正黑體" panose="020B0604030504040204" pitchFamily="34" charset="-120"/>
                  <a:ea typeface="微軟正黑體" panose="020B0604030504040204" pitchFamily="34" charset="-120"/>
                </a:endParaRPr>
              </a:p>
            </p:txBody>
          </p:sp>
          <p:pic>
            <p:nvPicPr>
              <p:cNvPr id="11" name="圖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953" y="4101969"/>
                <a:ext cx="571532" cy="500091"/>
              </a:xfrm>
              <a:prstGeom prst="rect">
                <a:avLst/>
              </a:prstGeom>
            </p:spPr>
          </p:pic>
        </p:grpSp>
        <p:sp>
          <p:nvSpPr>
            <p:cNvPr id="6" name="矩形 5"/>
            <p:cNvSpPr/>
            <p:nvPr/>
          </p:nvSpPr>
          <p:spPr>
            <a:xfrm>
              <a:off x="250279" y="4628415"/>
              <a:ext cx="8702249" cy="488579"/>
            </a:xfrm>
            <a:prstGeom prst="rect">
              <a:avLst/>
            </a:prstGeom>
          </p:spPr>
          <p:txBody>
            <a:bodyPr wrap="square">
              <a:spAutoFit/>
            </a:bodyPr>
            <a:lstStyle/>
            <a:p>
              <a:pPr marL="342900" indent="-342900">
                <a:buAutoNum type="arabicPeriod" startAt="4"/>
              </a:pPr>
              <a:r>
                <a:rPr lang="zh-TW" altLang="en-US" sz="14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當問完剛才的引導性提問，老師現在可以問學生：「題目</a:t>
              </a:r>
              <a:r>
                <a:rPr lang="zh-TW" altLang="en-US" sz="1400" kern="100" dirty="0">
                  <a:solidFill>
                    <a:schemeClr val="tx1">
                      <a:lumMod val="85000"/>
                      <a:lumOff val="15000"/>
                    </a:schemeClr>
                  </a:solidFill>
                  <a:latin typeface="微軟正黑體" panose="020B0604030504040204" pitchFamily="34" charset="-120"/>
                  <a:ea typeface="微軟正黑體" panose="020B0604030504040204" pitchFamily="34" charset="-120"/>
                </a:rPr>
                <a:t>現在要找出中位數。你還記得甚麼是中位數嗎</a:t>
              </a:r>
              <a:r>
                <a:rPr lang="en-US" altLang="zh-TW" sz="14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r>
                <a:rPr lang="zh-TW" altLang="en-US" sz="14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r>
                <a:rPr lang="zh-TW" altLang="en-US" sz="1400" b="1" kern="100" dirty="0" smtClean="0">
                  <a:solidFill>
                    <a:srgbClr val="FF0000"/>
                  </a:solidFill>
                  <a:latin typeface="微軟正黑體" panose="020B0604030504040204" pitchFamily="34" charset="-120"/>
                  <a:ea typeface="微軟正黑體" panose="020B0604030504040204" pitchFamily="34" charset="-120"/>
                </a:rPr>
                <a:t>  </a:t>
              </a:r>
              <a:r>
                <a:rPr lang="en-US" altLang="zh-TW" sz="1400" b="1" kern="100" dirty="0" smtClean="0">
                  <a:solidFill>
                    <a:srgbClr val="FF0000"/>
                  </a:solidFill>
                  <a:latin typeface="微軟正黑體" panose="020B0604030504040204" pitchFamily="34" charset="-120"/>
                  <a:ea typeface="微軟正黑體" panose="020B0604030504040204" pitchFamily="34" charset="-120"/>
                </a:rPr>
                <a:t>(</a:t>
              </a:r>
              <a:r>
                <a:rPr lang="zh-TW" altLang="en-US" sz="1400" b="1" kern="100" dirty="0">
                  <a:solidFill>
                    <a:srgbClr val="FF0000"/>
                  </a:solidFill>
                  <a:latin typeface="微軟正黑體" panose="020B0604030504040204" pitchFamily="34" charset="-120"/>
                  <a:ea typeface="微軟正黑體" panose="020B0604030504040204" pitchFamily="34" charset="-120"/>
                </a:rPr>
                <a:t>聯繫前備</a:t>
              </a:r>
              <a:r>
                <a:rPr lang="zh-TW" altLang="en-US" sz="1400" b="1" kern="100" dirty="0" smtClean="0">
                  <a:solidFill>
                    <a:srgbClr val="FF0000"/>
                  </a:solidFill>
                  <a:latin typeface="微軟正黑體" panose="020B0604030504040204" pitchFamily="34" charset="-120"/>
                  <a:ea typeface="微軟正黑體" panose="020B0604030504040204" pitchFamily="34" charset="-120"/>
                </a:rPr>
                <a:t>知識</a:t>
              </a:r>
              <a:r>
                <a:rPr lang="en-US" altLang="zh-TW" sz="1400" b="1" kern="100" dirty="0" smtClean="0">
                  <a:solidFill>
                    <a:srgbClr val="FF0000"/>
                  </a:solidFill>
                  <a:latin typeface="微軟正黑體" panose="020B0604030504040204" pitchFamily="34" charset="-120"/>
                  <a:ea typeface="微軟正黑體" panose="020B0604030504040204" pitchFamily="34" charset="-120"/>
                </a:rPr>
                <a:t>)</a:t>
              </a:r>
              <a:endParaRPr lang="en-US" altLang="zh-TW" sz="1400" b="1" kern="100" dirty="0">
                <a:solidFill>
                  <a:srgbClr val="FF0000"/>
                </a:solidFill>
                <a:latin typeface="微軟正黑體" panose="020B0604030504040204" pitchFamily="34" charset="-120"/>
                <a:ea typeface="微軟正黑體" panose="020B0604030504040204" pitchFamily="34" charset="-120"/>
              </a:endParaRPr>
            </a:p>
          </p:txBody>
        </p:sp>
        <p:sp>
          <p:nvSpPr>
            <p:cNvPr id="7" name="矩形 6"/>
            <p:cNvSpPr/>
            <p:nvPr/>
          </p:nvSpPr>
          <p:spPr>
            <a:xfrm>
              <a:off x="250392" y="5080911"/>
              <a:ext cx="8534400" cy="890938"/>
            </a:xfrm>
            <a:prstGeom prst="rect">
              <a:avLst/>
            </a:prstGeom>
          </p:spPr>
          <p:txBody>
            <a:bodyPr wrap="square">
              <a:spAutoFit/>
            </a:bodyPr>
            <a:lstStyle/>
            <a:p>
              <a:pPr marL="269875" indent="-269875"/>
              <a:r>
                <a:rPr lang="en-US" altLang="zh-TW" sz="14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5. </a:t>
              </a:r>
              <a:r>
                <a:rPr lang="zh-TW" altLang="en-US" sz="14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r>
                <a:rPr lang="zh-TW" altLang="en-US" sz="1400" kern="100" dirty="0">
                  <a:solidFill>
                    <a:schemeClr val="tx1">
                      <a:lumMod val="85000"/>
                      <a:lumOff val="15000"/>
                    </a:schemeClr>
                  </a:solidFill>
                  <a:latin typeface="微軟正黑體" panose="020B0604030504040204" pitchFamily="34" charset="-120"/>
                  <a:ea typeface="微軟正黑體" panose="020B0604030504040204" pitchFamily="34" charset="-120"/>
                </a:rPr>
                <a:t>這些數據是否已排序</a:t>
              </a:r>
              <a:r>
                <a:rPr lang="en-US" altLang="zh-TW" sz="1400" kern="100" dirty="0">
                  <a:solidFill>
                    <a:schemeClr val="tx1">
                      <a:lumMod val="85000"/>
                      <a:lumOff val="15000"/>
                    </a:schemeClr>
                  </a:solidFill>
                  <a:latin typeface="微軟正黑體" panose="020B0604030504040204" pitchFamily="34" charset="-120"/>
                  <a:ea typeface="微軟正黑體" panose="020B0604030504040204" pitchFamily="34" charset="-120"/>
                </a:rPr>
                <a:t>?</a:t>
              </a:r>
              <a:r>
                <a:rPr lang="zh-TW" altLang="en-US" sz="1400" kern="100" dirty="0">
                  <a:solidFill>
                    <a:schemeClr val="tx1">
                      <a:lumMod val="85000"/>
                      <a:lumOff val="15000"/>
                    </a:schemeClr>
                  </a:solidFill>
                  <a:latin typeface="微軟正黑體" panose="020B0604030504040204" pitchFamily="34" charset="-120"/>
                  <a:ea typeface="微軟正黑體" panose="020B0604030504040204" pitchFamily="34" charset="-120"/>
                </a:rPr>
                <a:t>」如學生答</a:t>
              </a:r>
              <a:r>
                <a:rPr lang="zh-TW" altLang="en-US" sz="14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r>
                <a:rPr lang="zh-TW" altLang="en-US" sz="1400" kern="100" dirty="0">
                  <a:solidFill>
                    <a:schemeClr val="tx1">
                      <a:lumMod val="85000"/>
                      <a:lumOff val="15000"/>
                    </a:schemeClr>
                  </a:solidFill>
                  <a:latin typeface="微軟正黑體" panose="020B0604030504040204" pitchFamily="34" charset="-120"/>
                  <a:ea typeface="微軟正黑體" panose="020B0604030504040204" pitchFamily="34" charset="-120"/>
                </a:rPr>
                <a:t>不知道」或「未排」，老師可以再追問</a:t>
              </a:r>
              <a:r>
                <a:rPr lang="zh-TW" altLang="en-US" sz="14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r>
                <a:rPr lang="zh-TW" altLang="zh-HK" sz="1400" dirty="0" smtClean="0">
                  <a:latin typeface="微軟正黑體" panose="020B0604030504040204" pitchFamily="34" charset="-120"/>
                  <a:ea typeface="微軟正黑體" panose="020B0604030504040204" pitchFamily="34" charset="-120"/>
                </a:rPr>
                <a:t>這</a:t>
              </a:r>
              <a:r>
                <a:rPr lang="zh-TW" altLang="zh-HK" sz="1400" dirty="0">
                  <a:latin typeface="微軟正黑體" panose="020B0604030504040204" pitchFamily="34" charset="-120"/>
                  <a:ea typeface="微軟正黑體" panose="020B0604030504040204" pitchFamily="34" charset="-120"/>
                </a:rPr>
                <a:t>裏共有</a:t>
              </a:r>
              <a:r>
                <a:rPr lang="en-US" altLang="zh-HK" sz="1400" dirty="0">
                  <a:latin typeface="微軟正黑體" panose="020B0604030504040204" pitchFamily="34" charset="-120"/>
                  <a:ea typeface="微軟正黑體" panose="020B0604030504040204" pitchFamily="34" charset="-120"/>
                </a:rPr>
                <a:t>41</a:t>
              </a:r>
              <a:r>
                <a:rPr lang="zh-TW" altLang="zh-HK" sz="1400" dirty="0">
                  <a:latin typeface="微軟正黑體" panose="020B0604030504040204" pitchFamily="34" charset="-120"/>
                  <a:ea typeface="微軟正黑體" panose="020B0604030504040204" pitchFamily="34" charset="-120"/>
                </a:rPr>
                <a:t>個家庭，第</a:t>
              </a:r>
              <a:r>
                <a:rPr lang="en-US" altLang="zh-HK" sz="1400" dirty="0">
                  <a:latin typeface="微軟正黑體" panose="020B0604030504040204" pitchFamily="34" charset="-120"/>
                  <a:ea typeface="微軟正黑體" panose="020B0604030504040204" pitchFamily="34" charset="-120"/>
                </a:rPr>
                <a:t>1</a:t>
              </a:r>
              <a:r>
                <a:rPr lang="zh-TW" altLang="zh-HK" sz="1400" dirty="0">
                  <a:latin typeface="微軟正黑體" panose="020B0604030504040204" pitchFamily="34" charset="-120"/>
                  <a:ea typeface="微軟正黑體" panose="020B0604030504040204" pitchFamily="34" charset="-120"/>
                </a:rPr>
                <a:t>個家庭有多少個家庭成員呢？第</a:t>
              </a:r>
              <a:r>
                <a:rPr lang="en-US" altLang="zh-HK" sz="1400" dirty="0">
                  <a:latin typeface="微軟正黑體" panose="020B0604030504040204" pitchFamily="34" charset="-120"/>
                  <a:ea typeface="微軟正黑體" panose="020B0604030504040204" pitchFamily="34" charset="-120"/>
                </a:rPr>
                <a:t>2</a:t>
              </a:r>
              <a:r>
                <a:rPr lang="zh-TW" altLang="zh-HK" sz="1400" dirty="0">
                  <a:latin typeface="微軟正黑體" panose="020B0604030504040204" pitchFamily="34" charset="-120"/>
                  <a:ea typeface="微軟正黑體" panose="020B0604030504040204" pitchFamily="34" charset="-120"/>
                </a:rPr>
                <a:t>個家庭呢？第</a:t>
              </a:r>
              <a:r>
                <a:rPr lang="en-US" altLang="zh-HK" sz="1400" dirty="0">
                  <a:latin typeface="微軟正黑體" panose="020B0604030504040204" pitchFamily="34" charset="-120"/>
                  <a:ea typeface="微軟正黑體" panose="020B0604030504040204" pitchFamily="34" charset="-120"/>
                </a:rPr>
                <a:t>3</a:t>
              </a:r>
              <a:r>
                <a:rPr lang="zh-TW" altLang="zh-HK" sz="1400" dirty="0">
                  <a:latin typeface="微軟正黑體" panose="020B0604030504040204" pitchFamily="34" charset="-120"/>
                  <a:ea typeface="微軟正黑體" panose="020B0604030504040204" pitchFamily="34" charset="-120"/>
                </a:rPr>
                <a:t>個家庭呢？第</a:t>
              </a:r>
              <a:r>
                <a:rPr lang="en-US" altLang="zh-HK" sz="1400" dirty="0">
                  <a:latin typeface="微軟正黑體" panose="020B0604030504040204" pitchFamily="34" charset="-120"/>
                  <a:ea typeface="微軟正黑體" panose="020B0604030504040204" pitchFamily="34" charset="-120"/>
                </a:rPr>
                <a:t>4</a:t>
              </a:r>
              <a:r>
                <a:rPr lang="zh-TW" altLang="zh-HK" sz="1400" dirty="0">
                  <a:latin typeface="微軟正黑體" panose="020B0604030504040204" pitchFamily="34" charset="-120"/>
                  <a:ea typeface="微軟正黑體" panose="020B0604030504040204" pitchFamily="34" charset="-120"/>
                </a:rPr>
                <a:t>個呢？第</a:t>
              </a:r>
              <a:r>
                <a:rPr lang="en-US" altLang="zh-HK" sz="1400" dirty="0">
                  <a:latin typeface="微軟正黑體" panose="020B0604030504040204" pitchFamily="34" charset="-120"/>
                  <a:ea typeface="微軟正黑體" panose="020B0604030504040204" pitchFamily="34" charset="-120"/>
                </a:rPr>
                <a:t>5</a:t>
              </a:r>
              <a:r>
                <a:rPr lang="zh-TW" altLang="zh-HK" sz="1400" dirty="0">
                  <a:latin typeface="微軟正黑體" panose="020B0604030504040204" pitchFamily="34" charset="-120"/>
                  <a:ea typeface="微軟正黑體" panose="020B0604030504040204" pitchFamily="34" charset="-120"/>
                </a:rPr>
                <a:t>個呢？第</a:t>
              </a:r>
              <a:r>
                <a:rPr lang="en-US" altLang="zh-HK" sz="1400" dirty="0">
                  <a:latin typeface="微軟正黑體" panose="020B0604030504040204" pitchFamily="34" charset="-120"/>
                  <a:ea typeface="微軟正黑體" panose="020B0604030504040204" pitchFamily="34" charset="-120"/>
                </a:rPr>
                <a:t>6</a:t>
              </a:r>
              <a:r>
                <a:rPr lang="zh-TW" altLang="zh-HK" sz="1400" dirty="0">
                  <a:latin typeface="微軟正黑體" panose="020B0604030504040204" pitchFamily="34" charset="-120"/>
                  <a:ea typeface="微軟正黑體" panose="020B0604030504040204" pitchFamily="34" charset="-120"/>
                </a:rPr>
                <a:t>個呢？第</a:t>
              </a:r>
              <a:r>
                <a:rPr lang="en-US" altLang="zh-HK" sz="1400" dirty="0">
                  <a:latin typeface="微軟正黑體" panose="020B0604030504040204" pitchFamily="34" charset="-120"/>
                  <a:ea typeface="微軟正黑體" panose="020B0604030504040204" pitchFamily="34" charset="-120"/>
                </a:rPr>
                <a:t>7</a:t>
              </a:r>
              <a:r>
                <a:rPr lang="zh-TW" altLang="zh-HK" sz="1400" dirty="0">
                  <a:latin typeface="微軟正黑體" panose="020B0604030504040204" pitchFamily="34" charset="-120"/>
                  <a:ea typeface="微軟正黑體" panose="020B0604030504040204" pitchFamily="34" charset="-120"/>
                </a:rPr>
                <a:t>個呢？第</a:t>
              </a:r>
              <a:r>
                <a:rPr lang="en-US" altLang="zh-HK" sz="1400" dirty="0">
                  <a:latin typeface="微軟正黑體" panose="020B0604030504040204" pitchFamily="34" charset="-120"/>
                  <a:ea typeface="微軟正黑體" panose="020B0604030504040204" pitchFamily="34" charset="-120"/>
                </a:rPr>
                <a:t>13</a:t>
              </a:r>
              <a:r>
                <a:rPr lang="zh-TW" altLang="zh-HK" sz="1400" dirty="0">
                  <a:latin typeface="微軟正黑體" panose="020B0604030504040204" pitchFamily="34" charset="-120"/>
                  <a:ea typeface="微軟正黑體" panose="020B0604030504040204" pitchFamily="34" charset="-120"/>
                </a:rPr>
                <a:t>個呢？第</a:t>
              </a:r>
              <a:r>
                <a:rPr lang="en-US" altLang="zh-HK" sz="1400" dirty="0">
                  <a:latin typeface="微軟正黑體" panose="020B0604030504040204" pitchFamily="34" charset="-120"/>
                  <a:ea typeface="微軟正黑體" panose="020B0604030504040204" pitchFamily="34" charset="-120"/>
                </a:rPr>
                <a:t>14</a:t>
              </a:r>
              <a:r>
                <a:rPr lang="zh-TW" altLang="zh-HK" sz="1400" dirty="0">
                  <a:latin typeface="微軟正黑體" panose="020B0604030504040204" pitchFamily="34" charset="-120"/>
                  <a:ea typeface="微軟正黑體" panose="020B0604030504040204" pitchFamily="34" charset="-120"/>
                </a:rPr>
                <a:t>個呢？</a:t>
              </a:r>
              <a:r>
                <a:rPr lang="zh-TW" altLang="en-US" sz="1400" dirty="0">
                  <a:latin typeface="微軟正黑體" panose="020B0604030504040204" pitchFamily="34" charset="-120"/>
                  <a:ea typeface="微軟正黑體" panose="020B0604030504040204" pitchFamily="34" charset="-120"/>
                </a:rPr>
                <a:t>」老師同時可以用圖像展示</a:t>
              </a:r>
              <a:r>
                <a:rPr lang="zh-TW" altLang="en-US" sz="1400" dirty="0" smtClean="0">
                  <a:latin typeface="微軟正黑體" panose="020B0604030504040204" pitchFamily="34" charset="-120"/>
                  <a:ea typeface="微軟正黑體" panose="020B0604030504040204" pitchFamily="34" charset="-120"/>
                </a:rPr>
                <a:t>圖表內容</a:t>
              </a:r>
              <a:r>
                <a:rPr lang="zh-TW" altLang="en-US" sz="1400" dirty="0">
                  <a:latin typeface="微軟正黑體" panose="020B0604030504040204" pitchFamily="34" charset="-120"/>
                  <a:ea typeface="微軟正黑體" panose="020B0604030504040204" pitchFamily="34" charset="-120"/>
                </a:rPr>
                <a:t>，使學生能更具體地解讀表格內容，並把中位數與它聯繫起來。</a:t>
              </a:r>
              <a:r>
                <a:rPr lang="en-US" altLang="zh-TW" sz="1400" b="1" dirty="0" smtClean="0">
                  <a:solidFill>
                    <a:srgbClr val="FF0000"/>
                  </a:solidFill>
                  <a:latin typeface="微軟正黑體" panose="020B0604030504040204" pitchFamily="34" charset="-120"/>
                  <a:ea typeface="微軟正黑體" panose="020B0604030504040204" pitchFamily="34" charset="-120"/>
                </a:rPr>
                <a:t>(</a:t>
              </a:r>
              <a:r>
                <a:rPr lang="zh-TW" altLang="en-US" sz="1400" b="1" kern="100" dirty="0">
                  <a:solidFill>
                    <a:srgbClr val="FF0000"/>
                  </a:solidFill>
                  <a:latin typeface="微軟正黑體" panose="020B0604030504040204" pitchFamily="34" charset="-120"/>
                  <a:ea typeface="微軟正黑體" panose="020B0604030504040204" pitchFamily="34" charset="-120"/>
                </a:rPr>
                <a:t>應用邏輯關係</a:t>
              </a:r>
              <a:r>
                <a:rPr lang="en-US" altLang="zh-TW" sz="1400" b="1" kern="100" dirty="0">
                  <a:solidFill>
                    <a:srgbClr val="FF0000"/>
                  </a:solidFill>
                  <a:latin typeface="微軟正黑體" panose="020B0604030504040204" pitchFamily="34" charset="-120"/>
                  <a:ea typeface="微軟正黑體" panose="020B0604030504040204" pitchFamily="34" charset="-120"/>
                </a:rPr>
                <a:t>/</a:t>
              </a:r>
              <a:r>
                <a:rPr lang="zh-TW" altLang="en-US" sz="1400" b="1" kern="100" dirty="0">
                  <a:solidFill>
                    <a:srgbClr val="FF0000"/>
                  </a:solidFill>
                  <a:latin typeface="微軟正黑體" panose="020B0604030504040204" pitchFamily="34" charset="-120"/>
                  <a:ea typeface="微軟正黑體" panose="020B0604030504040204" pitchFamily="34" charset="-120"/>
                </a:rPr>
                <a:t>專科</a:t>
              </a:r>
              <a:r>
                <a:rPr lang="zh-TW" altLang="en-US" sz="1400" b="1" kern="100" dirty="0" smtClean="0">
                  <a:solidFill>
                    <a:srgbClr val="FF0000"/>
                  </a:solidFill>
                  <a:latin typeface="微軟正黑體" panose="020B0604030504040204" pitchFamily="34" charset="-120"/>
                  <a:ea typeface="微軟正黑體" panose="020B0604030504040204" pitchFamily="34" charset="-120"/>
                </a:rPr>
                <a:t>語體</a:t>
              </a:r>
              <a:r>
                <a:rPr lang="en-US" altLang="zh-TW" sz="1400" b="1" kern="100" dirty="0" smtClean="0">
                  <a:solidFill>
                    <a:srgbClr val="FF0000"/>
                  </a:solidFill>
                  <a:latin typeface="微軟正黑體" panose="020B0604030504040204" pitchFamily="34" charset="-120"/>
                  <a:ea typeface="微軟正黑體" panose="020B0604030504040204" pitchFamily="34" charset="-120"/>
                </a:rPr>
                <a:t>)</a:t>
              </a:r>
              <a:endParaRPr lang="en-US" altLang="zh-TW" sz="1400" dirty="0">
                <a:latin typeface="微軟正黑體" panose="020B0604030504040204" pitchFamily="34" charset="-120"/>
                <a:ea typeface="微軟正黑體" panose="020B0604030504040204" pitchFamily="34" charset="-120"/>
              </a:endParaRPr>
            </a:p>
          </p:txBody>
        </p:sp>
        <p:sp>
          <p:nvSpPr>
            <p:cNvPr id="8" name="矩形 7"/>
            <p:cNvSpPr/>
            <p:nvPr/>
          </p:nvSpPr>
          <p:spPr>
            <a:xfrm>
              <a:off x="269246" y="5976328"/>
              <a:ext cx="8630194" cy="488579"/>
            </a:xfrm>
            <a:prstGeom prst="rect">
              <a:avLst/>
            </a:prstGeom>
          </p:spPr>
          <p:txBody>
            <a:bodyPr wrap="square">
              <a:spAutoFit/>
            </a:bodyPr>
            <a:lstStyle/>
            <a:p>
              <a:pPr marL="269875" indent="-269875"/>
              <a:r>
                <a:rPr lang="en-US" altLang="zh-TW" sz="1400" dirty="0">
                  <a:latin typeface="微軟正黑體" panose="020B0604030504040204" pitchFamily="34" charset="-120"/>
                  <a:ea typeface="微軟正黑體" panose="020B0604030504040204" pitchFamily="34" charset="-120"/>
                </a:rPr>
                <a:t>6</a:t>
              </a:r>
              <a:r>
                <a:rPr lang="en-US" altLang="zh-TW" sz="1400" dirty="0" smtClean="0">
                  <a:latin typeface="微軟正黑體" panose="020B0604030504040204" pitchFamily="34" charset="-120"/>
                  <a:ea typeface="微軟正黑體" panose="020B0604030504040204" pitchFamily="34" charset="-120"/>
                </a:rPr>
                <a:t>.  </a:t>
              </a:r>
              <a:r>
                <a:rPr lang="zh-TW" altLang="en-US" sz="1400" dirty="0" smtClean="0">
                  <a:latin typeface="微軟正黑體" panose="020B0604030504040204" pitchFamily="34" charset="-120"/>
                  <a:ea typeface="微軟正黑體" panose="020B0604030504040204" pitchFamily="34" charset="-120"/>
                </a:rPr>
                <a:t>老師問</a:t>
              </a:r>
              <a:r>
                <a:rPr lang="zh-TW" altLang="en-US" sz="14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a:t>
              </a:r>
              <a:r>
                <a:rPr lang="en-US" altLang="zh-HK" sz="1400" dirty="0" smtClean="0">
                  <a:latin typeface="微軟正黑體" panose="020B0604030504040204" pitchFamily="34" charset="-120"/>
                  <a:ea typeface="微軟正黑體" panose="020B0604030504040204" pitchFamily="34" charset="-120"/>
                </a:rPr>
                <a:t>41</a:t>
              </a:r>
              <a:r>
                <a:rPr lang="zh-TW" altLang="zh-HK" sz="1400" dirty="0">
                  <a:latin typeface="微軟正黑體" panose="020B0604030504040204" pitchFamily="34" charset="-120"/>
                  <a:ea typeface="微軟正黑體" panose="020B0604030504040204" pitchFamily="34" charset="-120"/>
                </a:rPr>
                <a:t>個家庭中，排中間位置</a:t>
              </a:r>
              <a:r>
                <a:rPr lang="zh-TW" altLang="en-US" sz="1400" dirty="0">
                  <a:latin typeface="微軟正黑體" panose="020B0604030504040204" pitchFamily="34" charset="-120"/>
                  <a:ea typeface="微軟正黑體" panose="020B0604030504040204" pitchFamily="34" charset="-120"/>
                </a:rPr>
                <a:t>是</a:t>
              </a:r>
              <a:r>
                <a:rPr lang="zh-TW" altLang="zh-HK" sz="1400" dirty="0">
                  <a:latin typeface="微軟正黑體" panose="020B0604030504040204" pitchFamily="34" charset="-120"/>
                  <a:ea typeface="微軟正黑體" panose="020B0604030504040204" pitchFamily="34" charset="-120"/>
                </a:rPr>
                <a:t>第幾個</a:t>
              </a:r>
              <a:r>
                <a:rPr lang="zh-TW" altLang="zh-HK"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a:t>
              </a:r>
              <a:r>
                <a:rPr lang="en-US" altLang="zh-TW" sz="1400" dirty="0" smtClean="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學生回答後</a:t>
              </a:r>
              <a:r>
                <a:rPr lang="en-US" altLang="zh-TW" sz="1400" dirty="0" smtClean="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老師再問</a:t>
              </a:r>
              <a:r>
                <a:rPr lang="zh-TW" altLang="en-US" sz="14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因此</a:t>
              </a:r>
              <a:r>
                <a:rPr lang="zh-TW" altLang="en-US" sz="1400" dirty="0">
                  <a:latin typeface="微軟正黑體" panose="020B0604030504040204" pitchFamily="34" charset="-120"/>
                  <a:ea typeface="微軟正黑體" panose="020B0604030504040204" pitchFamily="34" charset="-120"/>
                </a:rPr>
                <a:t>，它應該坐落</a:t>
              </a:r>
              <a:r>
                <a:rPr lang="zh-TW" altLang="en-US" sz="1400" dirty="0" smtClean="0">
                  <a:latin typeface="微軟正黑體" panose="020B0604030504040204" pitchFamily="34" charset="-120"/>
                  <a:ea typeface="微軟正黑體" panose="020B0604030504040204" pitchFamily="34" charset="-120"/>
                </a:rPr>
                <a:t>在哪一個</a:t>
              </a:r>
              <a:r>
                <a:rPr lang="en-US" altLang="zh-TW" sz="1400" dirty="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家庭</a:t>
              </a:r>
              <a:r>
                <a:rPr lang="zh-TW" altLang="en-US" sz="1400" dirty="0">
                  <a:latin typeface="微軟正黑體" panose="020B0604030504040204" pitchFamily="34" charset="-120"/>
                  <a:ea typeface="微軟正黑體" panose="020B0604030504040204" pitchFamily="34" charset="-120"/>
                </a:rPr>
                <a:t>成員</a:t>
              </a:r>
              <a:r>
                <a:rPr lang="zh-TW" altLang="en-US" sz="1400" dirty="0" smtClean="0">
                  <a:latin typeface="微軟正黑體" panose="020B0604030504040204" pitchFamily="34" charset="-120"/>
                  <a:ea typeface="微軟正黑體" panose="020B0604030504040204" pitchFamily="34" charset="-120"/>
                </a:rPr>
                <a:t>人數</a:t>
              </a:r>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 所以</a:t>
              </a:r>
              <a:r>
                <a:rPr lang="zh-TW" altLang="en-US" sz="1400" dirty="0">
                  <a:latin typeface="微軟正黑體" panose="020B0604030504040204" pitchFamily="34" charset="-120"/>
                  <a:ea typeface="微軟正黑體" panose="020B0604030504040204" pitchFamily="34" charset="-120"/>
                </a:rPr>
                <a:t>它有多少個家庭成員</a:t>
              </a:r>
              <a:r>
                <a:rPr lang="en-US" altLang="zh-TW" sz="1400" dirty="0">
                  <a:latin typeface="微軟正黑體" panose="020B0604030504040204" pitchFamily="34" charset="-120"/>
                  <a:ea typeface="微軟正黑體" panose="020B0604030504040204" pitchFamily="34" charset="-120"/>
                </a:rPr>
                <a:t>?</a:t>
              </a:r>
              <a:r>
                <a:rPr lang="zh-TW" altLang="en-US" sz="1400" dirty="0">
                  <a:latin typeface="微軟正黑體" panose="020B0604030504040204" pitchFamily="34" charset="-120"/>
                  <a:ea typeface="微軟正黑體" panose="020B0604030504040204" pitchFamily="34" charset="-120"/>
                </a:rPr>
                <a:t>」</a:t>
              </a:r>
              <a:r>
                <a:rPr lang="en-US" altLang="zh-TW" sz="1400" b="1" dirty="0" smtClean="0">
                  <a:solidFill>
                    <a:srgbClr val="FF0000"/>
                  </a:solidFill>
                  <a:latin typeface="微軟正黑體" panose="020B0604030504040204" pitchFamily="34" charset="-120"/>
                  <a:ea typeface="微軟正黑體" panose="020B0604030504040204" pitchFamily="34" charset="-120"/>
                </a:rPr>
                <a:t>(</a:t>
              </a:r>
              <a:r>
                <a:rPr lang="zh-TW" altLang="en-US" sz="1400" b="1" kern="100" dirty="0" smtClean="0">
                  <a:solidFill>
                    <a:srgbClr val="FF0000"/>
                  </a:solidFill>
                  <a:latin typeface="微軟正黑體" panose="020B0604030504040204" pitchFamily="34" charset="-120"/>
                  <a:ea typeface="微軟正黑體" panose="020B0604030504040204" pitchFamily="34" charset="-120"/>
                </a:rPr>
                <a:t>應用</a:t>
              </a:r>
              <a:r>
                <a:rPr lang="zh-TW" altLang="en-US" sz="1400" b="1" kern="100" dirty="0">
                  <a:solidFill>
                    <a:srgbClr val="FF0000"/>
                  </a:solidFill>
                  <a:latin typeface="微軟正黑體" panose="020B0604030504040204" pitchFamily="34" charset="-120"/>
                  <a:ea typeface="微軟正黑體" panose="020B0604030504040204" pitchFamily="34" charset="-120"/>
                </a:rPr>
                <a:t>邏輯關係</a:t>
              </a:r>
              <a:r>
                <a:rPr lang="en-US" altLang="zh-TW" sz="1400" b="1" kern="100" dirty="0">
                  <a:solidFill>
                    <a:srgbClr val="FF0000"/>
                  </a:solidFill>
                  <a:latin typeface="微軟正黑體" panose="020B0604030504040204" pitchFamily="34" charset="-120"/>
                  <a:ea typeface="微軟正黑體" panose="020B0604030504040204" pitchFamily="34" charset="-120"/>
                </a:rPr>
                <a:t>/</a:t>
              </a:r>
              <a:r>
                <a:rPr lang="zh-TW" altLang="en-US" sz="1400" b="1" kern="100" dirty="0">
                  <a:solidFill>
                    <a:srgbClr val="FF0000"/>
                  </a:solidFill>
                  <a:latin typeface="微軟正黑體" panose="020B0604030504040204" pitchFamily="34" charset="-120"/>
                  <a:ea typeface="微軟正黑體" panose="020B0604030504040204" pitchFamily="34" charset="-120"/>
                </a:rPr>
                <a:t>專科語體</a:t>
              </a:r>
              <a:r>
                <a:rPr lang="en-US" altLang="zh-TW" sz="1400" b="1" kern="100" dirty="0">
                  <a:solidFill>
                    <a:srgbClr val="FF0000"/>
                  </a:solidFill>
                  <a:latin typeface="微軟正黑體" panose="020B0604030504040204" pitchFamily="34" charset="-120"/>
                  <a:ea typeface="微軟正黑體" panose="020B0604030504040204" pitchFamily="34" charset="-120"/>
                </a:rPr>
                <a:t>)</a:t>
              </a:r>
              <a:endParaRPr lang="en-US" altLang="zh-TW" sz="1400" dirty="0">
                <a:latin typeface="微軟正黑體" panose="020B0604030504040204" pitchFamily="34" charset="-120"/>
                <a:ea typeface="微軟正黑體" panose="020B0604030504040204" pitchFamily="34" charset="-120"/>
              </a:endParaRPr>
            </a:p>
          </p:txBody>
        </p:sp>
      </p:grpSp>
      <p:pic>
        <p:nvPicPr>
          <p:cNvPr id="13" name="圖片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8274" y="2307138"/>
            <a:ext cx="2334575" cy="420589"/>
          </a:xfrm>
          <a:prstGeom prst="rect">
            <a:avLst/>
          </a:prstGeom>
        </p:spPr>
      </p:pic>
      <p:pic>
        <p:nvPicPr>
          <p:cNvPr id="14" name="圖片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31511" y="2307139"/>
            <a:ext cx="3681680" cy="420589"/>
          </a:xfrm>
          <a:prstGeom prst="rect">
            <a:avLst/>
          </a:prstGeom>
        </p:spPr>
      </p:pic>
      <p:pic>
        <p:nvPicPr>
          <p:cNvPr id="15" name="圖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31853" y="2307140"/>
            <a:ext cx="2749069" cy="420589"/>
          </a:xfrm>
          <a:prstGeom prst="rect">
            <a:avLst/>
          </a:prstGeom>
        </p:spPr>
      </p:pic>
      <p:pic>
        <p:nvPicPr>
          <p:cNvPr id="16" name="圖片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1321" y="3137820"/>
            <a:ext cx="2328479" cy="213342"/>
          </a:xfrm>
          <a:prstGeom prst="rect">
            <a:avLst/>
          </a:prstGeom>
        </p:spPr>
      </p:pic>
      <p:pic>
        <p:nvPicPr>
          <p:cNvPr id="17" name="圖片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37607" y="3137820"/>
            <a:ext cx="3675584" cy="213342"/>
          </a:xfrm>
          <a:prstGeom prst="rect">
            <a:avLst/>
          </a:prstGeom>
        </p:spPr>
      </p:pic>
      <p:grpSp>
        <p:nvGrpSpPr>
          <p:cNvPr id="36" name="群組 35"/>
          <p:cNvGrpSpPr/>
          <p:nvPr/>
        </p:nvGrpSpPr>
        <p:grpSpPr>
          <a:xfrm>
            <a:off x="905519" y="612692"/>
            <a:ext cx="7317683" cy="1060616"/>
            <a:chOff x="905519" y="612692"/>
            <a:chExt cx="7317683" cy="1060616"/>
          </a:xfrm>
        </p:grpSpPr>
        <p:pic>
          <p:nvPicPr>
            <p:cNvPr id="12" name="圖片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0798" y="612692"/>
              <a:ext cx="7302404" cy="1060616"/>
            </a:xfrm>
            <a:prstGeom prst="rect">
              <a:avLst/>
            </a:prstGeom>
          </p:spPr>
        </p:pic>
        <p:sp>
          <p:nvSpPr>
            <p:cNvPr id="20" name="矩形 19"/>
            <p:cNvSpPr/>
            <p:nvPr/>
          </p:nvSpPr>
          <p:spPr>
            <a:xfrm>
              <a:off x="905519" y="659486"/>
              <a:ext cx="2031326" cy="461665"/>
            </a:xfrm>
            <a:prstGeom prst="rect">
              <a:avLst/>
            </a:prstGeom>
          </p:spPr>
          <p:txBody>
            <a:bodyPr wrap="none">
              <a:spAutoFit/>
            </a:bodyPr>
            <a:lstStyle/>
            <a:p>
              <a:pPr algn="ctr"/>
              <a:r>
                <a:rPr lang="zh-TW" altLang="en-US" sz="2400" b="1" dirty="0">
                  <a:solidFill>
                    <a:schemeClr val="bg2">
                      <a:lumMod val="25000"/>
                    </a:schemeClr>
                  </a:solidFill>
                  <a:latin typeface="微軟正黑體" panose="020B0604030504040204" pitchFamily="34" charset="-120"/>
                  <a:ea typeface="微軟正黑體" panose="020B0604030504040204" pitchFamily="34" charset="-120"/>
                </a:rPr>
                <a:t>家庭成員人數</a:t>
              </a:r>
              <a:endParaRPr lang="zh-HK" altLang="en-US" sz="2400" b="1" dirty="0">
                <a:solidFill>
                  <a:schemeClr val="bg2">
                    <a:lumMod val="25000"/>
                  </a:schemeClr>
                </a:solidFill>
                <a:latin typeface="微軟正黑體" panose="020B0604030504040204" pitchFamily="34" charset="-120"/>
                <a:ea typeface="微軟正黑體" panose="020B0604030504040204" pitchFamily="34" charset="-120"/>
              </a:endParaRPr>
            </a:p>
          </p:txBody>
        </p:sp>
        <p:sp>
          <p:nvSpPr>
            <p:cNvPr id="21" name="矩形 20"/>
            <p:cNvSpPr/>
            <p:nvPr/>
          </p:nvSpPr>
          <p:spPr>
            <a:xfrm>
              <a:off x="1212688" y="1173904"/>
              <a:ext cx="1415772" cy="461665"/>
            </a:xfrm>
            <a:prstGeom prst="rect">
              <a:avLst/>
            </a:prstGeom>
          </p:spPr>
          <p:txBody>
            <a:bodyPr wrap="none">
              <a:spAutoFit/>
            </a:bodyPr>
            <a:lstStyle/>
            <a:p>
              <a:pPr algn="ctr"/>
              <a:r>
                <a:rPr lang="zh-TW" altLang="en-US" sz="2400" b="1" dirty="0">
                  <a:solidFill>
                    <a:schemeClr val="bg2">
                      <a:lumMod val="25000"/>
                    </a:schemeClr>
                  </a:solidFill>
                  <a:latin typeface="微軟正黑體" panose="020B0604030504040204" pitchFamily="34" charset="-120"/>
                  <a:ea typeface="微軟正黑體" panose="020B0604030504040204" pitchFamily="34" charset="-120"/>
                </a:rPr>
                <a:t>家庭數目</a:t>
              </a:r>
              <a:endParaRPr lang="zh-HK" altLang="en-US" sz="2400" b="1" dirty="0">
                <a:solidFill>
                  <a:schemeClr val="bg2">
                    <a:lumMod val="25000"/>
                  </a:schemeClr>
                </a:solidFill>
                <a:latin typeface="微軟正黑體" panose="020B0604030504040204" pitchFamily="34" charset="-120"/>
                <a:ea typeface="微軟正黑體" panose="020B0604030504040204" pitchFamily="34" charset="-120"/>
              </a:endParaRPr>
            </a:p>
          </p:txBody>
        </p:sp>
        <p:sp>
          <p:nvSpPr>
            <p:cNvPr id="22" name="文字方塊 21"/>
            <p:cNvSpPr txBox="1"/>
            <p:nvPr/>
          </p:nvSpPr>
          <p:spPr>
            <a:xfrm>
              <a:off x="3154382" y="656542"/>
              <a:ext cx="190137" cy="461665"/>
            </a:xfrm>
            <a:prstGeom prst="rect">
              <a:avLst/>
            </a:prstGeom>
            <a:noFill/>
          </p:spPr>
          <p:txBody>
            <a:bodyPr wrap="square" rtlCol="0">
              <a:spAutoFit/>
            </a:bodyPr>
            <a:lstStyle/>
            <a:p>
              <a:pPr algn="ctr"/>
              <a:r>
                <a:rPr lang="en-US" altLang="zh-HK" sz="2400" dirty="0" smtClean="0"/>
                <a:t>2</a:t>
              </a:r>
              <a:endParaRPr lang="zh-HK" altLang="en-US" sz="2400" dirty="0"/>
            </a:p>
          </p:txBody>
        </p:sp>
        <p:sp>
          <p:nvSpPr>
            <p:cNvPr id="23" name="文字方塊 22"/>
            <p:cNvSpPr txBox="1"/>
            <p:nvPr/>
          </p:nvSpPr>
          <p:spPr>
            <a:xfrm>
              <a:off x="3909861" y="656542"/>
              <a:ext cx="190137" cy="461665"/>
            </a:xfrm>
            <a:prstGeom prst="rect">
              <a:avLst/>
            </a:prstGeom>
            <a:noFill/>
          </p:spPr>
          <p:txBody>
            <a:bodyPr wrap="square" rtlCol="0">
              <a:spAutoFit/>
            </a:bodyPr>
            <a:lstStyle/>
            <a:p>
              <a:pPr algn="ctr"/>
              <a:r>
                <a:rPr lang="en-US" altLang="zh-HK" sz="2400" dirty="0" smtClean="0"/>
                <a:t>3</a:t>
              </a:r>
              <a:endParaRPr lang="zh-HK" altLang="en-US" sz="2400" dirty="0"/>
            </a:p>
          </p:txBody>
        </p:sp>
        <p:sp>
          <p:nvSpPr>
            <p:cNvPr id="24" name="文字方塊 23"/>
            <p:cNvSpPr txBox="1"/>
            <p:nvPr/>
          </p:nvSpPr>
          <p:spPr>
            <a:xfrm>
              <a:off x="4713289" y="656542"/>
              <a:ext cx="190137" cy="461665"/>
            </a:xfrm>
            <a:prstGeom prst="rect">
              <a:avLst/>
            </a:prstGeom>
            <a:noFill/>
          </p:spPr>
          <p:txBody>
            <a:bodyPr wrap="square" rtlCol="0">
              <a:spAutoFit/>
            </a:bodyPr>
            <a:lstStyle/>
            <a:p>
              <a:pPr algn="ctr"/>
              <a:r>
                <a:rPr lang="en-US" altLang="zh-HK" sz="2400" dirty="0" smtClean="0"/>
                <a:t>4</a:t>
              </a:r>
              <a:endParaRPr lang="zh-HK" altLang="en-US" sz="2400" dirty="0"/>
            </a:p>
          </p:txBody>
        </p:sp>
        <p:sp>
          <p:nvSpPr>
            <p:cNvPr id="25" name="文字方塊 24"/>
            <p:cNvSpPr txBox="1"/>
            <p:nvPr/>
          </p:nvSpPr>
          <p:spPr>
            <a:xfrm>
              <a:off x="5453219" y="656542"/>
              <a:ext cx="190137" cy="461665"/>
            </a:xfrm>
            <a:prstGeom prst="rect">
              <a:avLst/>
            </a:prstGeom>
            <a:noFill/>
          </p:spPr>
          <p:txBody>
            <a:bodyPr wrap="square" rtlCol="0">
              <a:spAutoFit/>
            </a:bodyPr>
            <a:lstStyle/>
            <a:p>
              <a:pPr algn="ctr"/>
              <a:r>
                <a:rPr lang="en-US" altLang="zh-HK" sz="2400" dirty="0" smtClean="0"/>
                <a:t>5</a:t>
              </a:r>
              <a:endParaRPr lang="zh-HK" altLang="en-US" sz="2400" dirty="0"/>
            </a:p>
          </p:txBody>
        </p:sp>
        <p:sp>
          <p:nvSpPr>
            <p:cNvPr id="26" name="文字方塊 25"/>
            <p:cNvSpPr txBox="1"/>
            <p:nvPr/>
          </p:nvSpPr>
          <p:spPr>
            <a:xfrm>
              <a:off x="6213553" y="656542"/>
              <a:ext cx="190137" cy="461665"/>
            </a:xfrm>
            <a:prstGeom prst="rect">
              <a:avLst/>
            </a:prstGeom>
            <a:noFill/>
          </p:spPr>
          <p:txBody>
            <a:bodyPr wrap="square" rtlCol="0">
              <a:spAutoFit/>
            </a:bodyPr>
            <a:lstStyle/>
            <a:p>
              <a:pPr algn="ctr"/>
              <a:r>
                <a:rPr lang="en-US" altLang="zh-HK" sz="2400" dirty="0" smtClean="0"/>
                <a:t>6</a:t>
              </a:r>
              <a:endParaRPr lang="zh-HK" altLang="en-US" sz="2400" dirty="0"/>
            </a:p>
          </p:txBody>
        </p:sp>
        <p:sp>
          <p:nvSpPr>
            <p:cNvPr id="27" name="文字方塊 26"/>
            <p:cNvSpPr txBox="1"/>
            <p:nvPr/>
          </p:nvSpPr>
          <p:spPr>
            <a:xfrm>
              <a:off x="6972353" y="656542"/>
              <a:ext cx="190137" cy="461665"/>
            </a:xfrm>
            <a:prstGeom prst="rect">
              <a:avLst/>
            </a:prstGeom>
            <a:noFill/>
          </p:spPr>
          <p:txBody>
            <a:bodyPr wrap="square" rtlCol="0">
              <a:spAutoFit/>
            </a:bodyPr>
            <a:lstStyle/>
            <a:p>
              <a:pPr algn="ctr"/>
              <a:r>
                <a:rPr lang="en-US" altLang="zh-HK" sz="2400" dirty="0" smtClean="0"/>
                <a:t>7</a:t>
              </a:r>
              <a:endParaRPr lang="zh-HK" altLang="en-US" sz="2400" dirty="0"/>
            </a:p>
          </p:txBody>
        </p:sp>
        <p:sp>
          <p:nvSpPr>
            <p:cNvPr id="28" name="文字方塊 27"/>
            <p:cNvSpPr txBox="1"/>
            <p:nvPr/>
          </p:nvSpPr>
          <p:spPr>
            <a:xfrm>
              <a:off x="3154382" y="1172810"/>
              <a:ext cx="190137" cy="461665"/>
            </a:xfrm>
            <a:prstGeom prst="rect">
              <a:avLst/>
            </a:prstGeom>
            <a:noFill/>
          </p:spPr>
          <p:txBody>
            <a:bodyPr wrap="square" rtlCol="0">
              <a:spAutoFit/>
            </a:bodyPr>
            <a:lstStyle/>
            <a:p>
              <a:pPr algn="ctr"/>
              <a:r>
                <a:rPr lang="en-US" altLang="zh-HK" sz="2400" dirty="0" smtClean="0"/>
                <a:t>5</a:t>
              </a:r>
              <a:endParaRPr lang="zh-HK" altLang="en-US" sz="2400" dirty="0"/>
            </a:p>
          </p:txBody>
        </p:sp>
        <p:sp>
          <p:nvSpPr>
            <p:cNvPr id="29" name="文字方塊 28"/>
            <p:cNvSpPr txBox="1"/>
            <p:nvPr/>
          </p:nvSpPr>
          <p:spPr>
            <a:xfrm>
              <a:off x="3909860" y="1176793"/>
              <a:ext cx="190137" cy="461665"/>
            </a:xfrm>
            <a:prstGeom prst="rect">
              <a:avLst/>
            </a:prstGeom>
            <a:noFill/>
          </p:spPr>
          <p:txBody>
            <a:bodyPr wrap="square" rtlCol="0">
              <a:spAutoFit/>
            </a:bodyPr>
            <a:lstStyle/>
            <a:p>
              <a:pPr algn="ctr"/>
              <a:r>
                <a:rPr lang="en-US" altLang="zh-HK" sz="2400" dirty="0" smtClean="0"/>
                <a:t>8</a:t>
              </a:r>
              <a:endParaRPr lang="zh-HK" altLang="en-US" sz="2400" dirty="0"/>
            </a:p>
          </p:txBody>
        </p:sp>
        <p:sp>
          <p:nvSpPr>
            <p:cNvPr id="30" name="文字方塊 29"/>
            <p:cNvSpPr txBox="1"/>
            <p:nvPr/>
          </p:nvSpPr>
          <p:spPr>
            <a:xfrm>
              <a:off x="4555238" y="1171050"/>
              <a:ext cx="506238" cy="461665"/>
            </a:xfrm>
            <a:prstGeom prst="rect">
              <a:avLst/>
            </a:prstGeom>
            <a:noFill/>
          </p:spPr>
          <p:txBody>
            <a:bodyPr wrap="square" rtlCol="0">
              <a:spAutoFit/>
            </a:bodyPr>
            <a:lstStyle/>
            <a:p>
              <a:pPr algn="ctr"/>
              <a:r>
                <a:rPr lang="en-US" altLang="zh-HK" sz="2400" dirty="0" smtClean="0"/>
                <a:t>12</a:t>
              </a:r>
              <a:endParaRPr lang="zh-HK" altLang="en-US" sz="2400" dirty="0"/>
            </a:p>
          </p:txBody>
        </p:sp>
        <p:sp>
          <p:nvSpPr>
            <p:cNvPr id="31" name="文字方塊 30"/>
            <p:cNvSpPr txBox="1"/>
            <p:nvPr/>
          </p:nvSpPr>
          <p:spPr>
            <a:xfrm>
              <a:off x="5285732" y="1169681"/>
              <a:ext cx="525109" cy="461665"/>
            </a:xfrm>
            <a:prstGeom prst="rect">
              <a:avLst/>
            </a:prstGeom>
            <a:noFill/>
          </p:spPr>
          <p:txBody>
            <a:bodyPr wrap="square" rtlCol="0">
              <a:spAutoFit/>
            </a:bodyPr>
            <a:lstStyle/>
            <a:p>
              <a:pPr algn="ctr"/>
              <a:r>
                <a:rPr lang="en-US" altLang="zh-HK" sz="2400" dirty="0" smtClean="0"/>
                <a:t>10</a:t>
              </a:r>
              <a:endParaRPr lang="zh-HK" altLang="en-US" sz="2400" dirty="0"/>
            </a:p>
          </p:txBody>
        </p:sp>
        <p:sp>
          <p:nvSpPr>
            <p:cNvPr id="32" name="文字方塊 31"/>
            <p:cNvSpPr txBox="1"/>
            <p:nvPr/>
          </p:nvSpPr>
          <p:spPr>
            <a:xfrm>
              <a:off x="6213552" y="1173760"/>
              <a:ext cx="190137" cy="461665"/>
            </a:xfrm>
            <a:prstGeom prst="rect">
              <a:avLst/>
            </a:prstGeom>
            <a:noFill/>
          </p:spPr>
          <p:txBody>
            <a:bodyPr wrap="square" rtlCol="0">
              <a:spAutoFit/>
            </a:bodyPr>
            <a:lstStyle/>
            <a:p>
              <a:pPr algn="ctr"/>
              <a:r>
                <a:rPr lang="en-US" altLang="zh-HK" sz="2400" dirty="0" smtClean="0"/>
                <a:t>3</a:t>
              </a:r>
              <a:endParaRPr lang="zh-HK" altLang="en-US" sz="2400" dirty="0"/>
            </a:p>
          </p:txBody>
        </p:sp>
        <p:sp>
          <p:nvSpPr>
            <p:cNvPr id="33" name="文字方塊 32"/>
            <p:cNvSpPr txBox="1"/>
            <p:nvPr/>
          </p:nvSpPr>
          <p:spPr>
            <a:xfrm>
              <a:off x="6972353" y="1175368"/>
              <a:ext cx="190137" cy="461665"/>
            </a:xfrm>
            <a:prstGeom prst="rect">
              <a:avLst/>
            </a:prstGeom>
            <a:noFill/>
          </p:spPr>
          <p:txBody>
            <a:bodyPr wrap="square" rtlCol="0">
              <a:spAutoFit/>
            </a:bodyPr>
            <a:lstStyle/>
            <a:p>
              <a:pPr algn="ctr"/>
              <a:r>
                <a:rPr lang="en-US" altLang="zh-HK" sz="2400" dirty="0" smtClean="0"/>
                <a:t>2</a:t>
              </a:r>
              <a:endParaRPr lang="zh-HK" altLang="en-US" sz="2400" dirty="0"/>
            </a:p>
          </p:txBody>
        </p:sp>
        <p:sp>
          <p:nvSpPr>
            <p:cNvPr id="34" name="文字方塊 33"/>
            <p:cNvSpPr txBox="1"/>
            <p:nvPr/>
          </p:nvSpPr>
          <p:spPr>
            <a:xfrm>
              <a:off x="7727831" y="658543"/>
              <a:ext cx="190137" cy="461665"/>
            </a:xfrm>
            <a:prstGeom prst="rect">
              <a:avLst/>
            </a:prstGeom>
            <a:noFill/>
          </p:spPr>
          <p:txBody>
            <a:bodyPr wrap="square" rtlCol="0">
              <a:spAutoFit/>
            </a:bodyPr>
            <a:lstStyle/>
            <a:p>
              <a:pPr algn="ctr"/>
              <a:r>
                <a:rPr lang="en-US" altLang="zh-HK" sz="2400" dirty="0" smtClean="0"/>
                <a:t>8</a:t>
              </a:r>
              <a:endParaRPr lang="zh-HK" altLang="en-US" sz="2400" dirty="0"/>
            </a:p>
          </p:txBody>
        </p:sp>
        <p:sp>
          <p:nvSpPr>
            <p:cNvPr id="35" name="文字方塊 34"/>
            <p:cNvSpPr txBox="1"/>
            <p:nvPr/>
          </p:nvSpPr>
          <p:spPr>
            <a:xfrm>
              <a:off x="7727831" y="1177369"/>
              <a:ext cx="190137" cy="461665"/>
            </a:xfrm>
            <a:prstGeom prst="rect">
              <a:avLst/>
            </a:prstGeom>
            <a:noFill/>
          </p:spPr>
          <p:txBody>
            <a:bodyPr wrap="square" rtlCol="0">
              <a:spAutoFit/>
            </a:bodyPr>
            <a:lstStyle/>
            <a:p>
              <a:pPr algn="ctr"/>
              <a:r>
                <a:rPr lang="en-US" altLang="zh-HK" sz="2400" dirty="0" smtClean="0"/>
                <a:t>1</a:t>
              </a:r>
              <a:endParaRPr lang="zh-HK" altLang="en-US" sz="2400" dirty="0"/>
            </a:p>
          </p:txBody>
        </p:sp>
      </p:grpSp>
      <p:sp>
        <p:nvSpPr>
          <p:cNvPr id="40" name="文字方塊 39"/>
          <p:cNvSpPr txBox="1"/>
          <p:nvPr/>
        </p:nvSpPr>
        <p:spPr>
          <a:xfrm>
            <a:off x="3154382" y="652195"/>
            <a:ext cx="190137" cy="461665"/>
          </a:xfrm>
          <a:prstGeom prst="rect">
            <a:avLst/>
          </a:prstGeom>
          <a:noFill/>
        </p:spPr>
        <p:txBody>
          <a:bodyPr wrap="square" rtlCol="0">
            <a:spAutoFit/>
          </a:bodyPr>
          <a:lstStyle/>
          <a:p>
            <a:pPr algn="ctr"/>
            <a:r>
              <a:rPr lang="en-US" altLang="zh-HK" sz="2400" b="1" dirty="0" smtClean="0">
                <a:solidFill>
                  <a:srgbClr val="F26E75"/>
                </a:solidFill>
              </a:rPr>
              <a:t>2</a:t>
            </a:r>
            <a:endParaRPr lang="zh-HK" altLang="en-US" sz="2400" b="1" dirty="0">
              <a:solidFill>
                <a:srgbClr val="F26E75"/>
              </a:solidFill>
            </a:endParaRPr>
          </a:p>
        </p:txBody>
      </p:sp>
      <p:sp>
        <p:nvSpPr>
          <p:cNvPr id="41" name="文字方塊 40"/>
          <p:cNvSpPr txBox="1"/>
          <p:nvPr/>
        </p:nvSpPr>
        <p:spPr>
          <a:xfrm>
            <a:off x="3909861" y="652195"/>
            <a:ext cx="190137" cy="461665"/>
          </a:xfrm>
          <a:prstGeom prst="rect">
            <a:avLst/>
          </a:prstGeom>
          <a:noFill/>
        </p:spPr>
        <p:txBody>
          <a:bodyPr wrap="square" rtlCol="0">
            <a:spAutoFit/>
          </a:bodyPr>
          <a:lstStyle/>
          <a:p>
            <a:pPr algn="ctr"/>
            <a:r>
              <a:rPr lang="en-US" altLang="zh-HK" sz="2400" b="1" dirty="0" smtClean="0">
                <a:solidFill>
                  <a:srgbClr val="5ACAE7"/>
                </a:solidFill>
              </a:rPr>
              <a:t>3</a:t>
            </a:r>
            <a:endParaRPr lang="zh-HK" altLang="en-US" sz="2400" b="1" dirty="0">
              <a:solidFill>
                <a:srgbClr val="5ACAE7"/>
              </a:solidFill>
            </a:endParaRPr>
          </a:p>
        </p:txBody>
      </p:sp>
      <p:sp>
        <p:nvSpPr>
          <p:cNvPr id="42" name="文字方塊 41"/>
          <p:cNvSpPr txBox="1"/>
          <p:nvPr/>
        </p:nvSpPr>
        <p:spPr>
          <a:xfrm>
            <a:off x="4713289" y="652195"/>
            <a:ext cx="190137" cy="461665"/>
          </a:xfrm>
          <a:prstGeom prst="rect">
            <a:avLst/>
          </a:prstGeom>
          <a:noFill/>
        </p:spPr>
        <p:txBody>
          <a:bodyPr wrap="square" rtlCol="0">
            <a:spAutoFit/>
          </a:bodyPr>
          <a:lstStyle/>
          <a:p>
            <a:pPr algn="ctr"/>
            <a:r>
              <a:rPr lang="en-US" altLang="zh-HK" sz="2400" b="1" dirty="0" smtClean="0">
                <a:solidFill>
                  <a:srgbClr val="CAB1C6"/>
                </a:solidFill>
              </a:rPr>
              <a:t>4</a:t>
            </a:r>
            <a:endParaRPr lang="zh-HK" altLang="en-US" sz="2400" b="1" dirty="0">
              <a:solidFill>
                <a:srgbClr val="CAB1C6"/>
              </a:solidFill>
            </a:endParaRPr>
          </a:p>
        </p:txBody>
      </p:sp>
      <p:sp>
        <p:nvSpPr>
          <p:cNvPr id="43" name="文字方塊 56"/>
          <p:cNvSpPr txBox="1"/>
          <p:nvPr/>
        </p:nvSpPr>
        <p:spPr>
          <a:xfrm>
            <a:off x="126856" y="2763593"/>
            <a:ext cx="548548" cy="26161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zh-TW" altLang="en-US" dirty="0">
                <a:latin typeface="微軟正黑體" panose="020B0604030504040204" pitchFamily="34" charset="-120"/>
                <a:ea typeface="微軟正黑體" panose="020B0604030504040204" pitchFamily="34" charset="-120"/>
              </a:rPr>
              <a:t>第</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個</a:t>
            </a:r>
            <a:endParaRPr lang="en-US" altLang="zh-TW" dirty="0">
              <a:latin typeface="微軟正黑體" panose="020B0604030504040204" pitchFamily="34" charset="-120"/>
              <a:ea typeface="微軟正黑體" panose="020B0604030504040204" pitchFamily="34" charset="-120"/>
            </a:endParaRPr>
          </a:p>
        </p:txBody>
      </p:sp>
      <p:sp>
        <p:nvSpPr>
          <p:cNvPr id="44" name="文字方塊 57"/>
          <p:cNvSpPr txBox="1"/>
          <p:nvPr/>
        </p:nvSpPr>
        <p:spPr>
          <a:xfrm>
            <a:off x="603494" y="2763593"/>
            <a:ext cx="548548" cy="26161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zh-TW" altLang="en-US" dirty="0">
                <a:latin typeface="微軟正黑體" panose="020B0604030504040204" pitchFamily="34" charset="-120"/>
                <a:ea typeface="微軟正黑體" panose="020B0604030504040204" pitchFamily="34" charset="-120"/>
              </a:rPr>
              <a:t>第</a:t>
            </a:r>
            <a:r>
              <a:rPr lang="en-US" altLang="zh-TW" dirty="0">
                <a:latin typeface="微軟正黑體" panose="020B0604030504040204" pitchFamily="34" charset="-120"/>
                <a:ea typeface="微軟正黑體" panose="020B0604030504040204" pitchFamily="34" charset="-120"/>
              </a:rPr>
              <a:t>2</a:t>
            </a:r>
            <a:r>
              <a:rPr lang="zh-TW" altLang="en-US" dirty="0">
                <a:latin typeface="微軟正黑體" panose="020B0604030504040204" pitchFamily="34" charset="-120"/>
                <a:ea typeface="微軟正黑體" panose="020B0604030504040204" pitchFamily="34" charset="-120"/>
              </a:rPr>
              <a:t>個</a:t>
            </a:r>
            <a:endParaRPr lang="en-US" altLang="zh-TW" dirty="0">
              <a:latin typeface="微軟正黑體" panose="020B0604030504040204" pitchFamily="34" charset="-120"/>
              <a:ea typeface="微軟正黑體" panose="020B0604030504040204" pitchFamily="34" charset="-120"/>
            </a:endParaRPr>
          </a:p>
        </p:txBody>
      </p:sp>
      <p:sp>
        <p:nvSpPr>
          <p:cNvPr id="45" name="文字方塊 58"/>
          <p:cNvSpPr txBox="1"/>
          <p:nvPr/>
        </p:nvSpPr>
        <p:spPr>
          <a:xfrm>
            <a:off x="2480853" y="2760280"/>
            <a:ext cx="548548" cy="26161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zh-TW" altLang="en-US" dirty="0">
                <a:latin typeface="微軟正黑體" panose="020B0604030504040204" pitchFamily="34" charset="-120"/>
                <a:ea typeface="微軟正黑體" panose="020B0604030504040204" pitchFamily="34" charset="-120"/>
              </a:rPr>
              <a:t>第</a:t>
            </a:r>
            <a:r>
              <a:rPr lang="en-US" altLang="zh-TW" dirty="0">
                <a:latin typeface="微軟正黑體" panose="020B0604030504040204" pitchFamily="34" charset="-120"/>
                <a:ea typeface="微軟正黑體" panose="020B0604030504040204" pitchFamily="34" charset="-120"/>
              </a:rPr>
              <a:t>6</a:t>
            </a:r>
            <a:r>
              <a:rPr lang="zh-TW" altLang="en-US" dirty="0">
                <a:latin typeface="微軟正黑體" panose="020B0604030504040204" pitchFamily="34" charset="-120"/>
                <a:ea typeface="微軟正黑體" panose="020B0604030504040204" pitchFamily="34" charset="-120"/>
              </a:rPr>
              <a:t>個</a:t>
            </a:r>
            <a:endParaRPr lang="en-US" altLang="zh-TW" dirty="0">
              <a:latin typeface="微軟正黑體" panose="020B0604030504040204" pitchFamily="34" charset="-120"/>
              <a:ea typeface="微軟正黑體" panose="020B0604030504040204" pitchFamily="34" charset="-120"/>
            </a:endParaRPr>
          </a:p>
        </p:txBody>
      </p:sp>
      <p:sp>
        <p:nvSpPr>
          <p:cNvPr id="46" name="文字方塊 59"/>
          <p:cNvSpPr txBox="1"/>
          <p:nvPr/>
        </p:nvSpPr>
        <p:spPr>
          <a:xfrm>
            <a:off x="2013194" y="2763593"/>
            <a:ext cx="548548" cy="26161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zh-TW" altLang="en-US" dirty="0">
                <a:latin typeface="微軟正黑體" panose="020B0604030504040204" pitchFamily="34" charset="-120"/>
                <a:ea typeface="微軟正黑體" panose="020B0604030504040204" pitchFamily="34" charset="-120"/>
              </a:rPr>
              <a:t>第</a:t>
            </a:r>
            <a:r>
              <a:rPr lang="en-US" altLang="zh-TW" dirty="0">
                <a:latin typeface="微軟正黑體" panose="020B0604030504040204" pitchFamily="34" charset="-120"/>
                <a:ea typeface="微軟正黑體" panose="020B0604030504040204" pitchFamily="34" charset="-120"/>
              </a:rPr>
              <a:t>5</a:t>
            </a:r>
            <a:r>
              <a:rPr lang="zh-TW" altLang="en-US" dirty="0">
                <a:latin typeface="微軟正黑體" panose="020B0604030504040204" pitchFamily="34" charset="-120"/>
                <a:ea typeface="微軟正黑體" panose="020B0604030504040204" pitchFamily="34" charset="-120"/>
              </a:rPr>
              <a:t>個</a:t>
            </a:r>
            <a:endParaRPr lang="en-US" altLang="zh-TW" dirty="0">
              <a:latin typeface="微軟正黑體" panose="020B0604030504040204" pitchFamily="34" charset="-120"/>
              <a:ea typeface="微軟正黑體" panose="020B0604030504040204" pitchFamily="34" charset="-120"/>
            </a:endParaRPr>
          </a:p>
        </p:txBody>
      </p:sp>
      <p:sp>
        <p:nvSpPr>
          <p:cNvPr id="47" name="文字方塊 60"/>
          <p:cNvSpPr txBox="1"/>
          <p:nvPr/>
        </p:nvSpPr>
        <p:spPr>
          <a:xfrm>
            <a:off x="5659986" y="2763592"/>
            <a:ext cx="630301" cy="26161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zh-TW" altLang="en-US" dirty="0">
                <a:latin typeface="微軟正黑體" panose="020B0604030504040204" pitchFamily="34" charset="-120"/>
                <a:ea typeface="微軟正黑體" panose="020B0604030504040204" pitchFamily="34" charset="-120"/>
              </a:rPr>
              <a:t>第</a:t>
            </a:r>
            <a:r>
              <a:rPr lang="en-US" altLang="zh-TW" dirty="0">
                <a:latin typeface="微軟正黑體" panose="020B0604030504040204" pitchFamily="34" charset="-120"/>
                <a:ea typeface="微軟正黑體" panose="020B0604030504040204" pitchFamily="34" charset="-120"/>
              </a:rPr>
              <a:t>13</a:t>
            </a:r>
            <a:r>
              <a:rPr lang="zh-TW" altLang="en-US" dirty="0">
                <a:latin typeface="微軟正黑體" panose="020B0604030504040204" pitchFamily="34" charset="-120"/>
                <a:ea typeface="微軟正黑體" panose="020B0604030504040204" pitchFamily="34" charset="-120"/>
              </a:rPr>
              <a:t>個</a:t>
            </a:r>
            <a:endParaRPr lang="en-US" altLang="zh-TW" dirty="0">
              <a:latin typeface="微軟正黑體" panose="020B0604030504040204" pitchFamily="34" charset="-120"/>
              <a:ea typeface="微軟正黑體" panose="020B0604030504040204" pitchFamily="34" charset="-120"/>
            </a:endParaRPr>
          </a:p>
        </p:txBody>
      </p:sp>
      <p:sp>
        <p:nvSpPr>
          <p:cNvPr id="48" name="文字方塊 61"/>
          <p:cNvSpPr txBox="1"/>
          <p:nvPr/>
        </p:nvSpPr>
        <p:spPr>
          <a:xfrm>
            <a:off x="6146307" y="2754083"/>
            <a:ext cx="630301" cy="26161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zh-TW" altLang="en-US" dirty="0">
                <a:latin typeface="微軟正黑體" panose="020B0604030504040204" pitchFamily="34" charset="-120"/>
                <a:ea typeface="微軟正黑體" panose="020B0604030504040204" pitchFamily="34" charset="-120"/>
              </a:rPr>
              <a:t>第</a:t>
            </a:r>
            <a:r>
              <a:rPr lang="en-US" altLang="zh-TW" dirty="0">
                <a:latin typeface="微軟正黑體" panose="020B0604030504040204" pitchFamily="34" charset="-120"/>
                <a:ea typeface="微軟正黑體" panose="020B0604030504040204" pitchFamily="34" charset="-120"/>
              </a:rPr>
              <a:t>14</a:t>
            </a:r>
            <a:r>
              <a:rPr lang="zh-TW" altLang="en-US" dirty="0">
                <a:latin typeface="微軟正黑體" panose="020B0604030504040204" pitchFamily="34" charset="-120"/>
                <a:ea typeface="微軟正黑體" panose="020B0604030504040204" pitchFamily="34" charset="-120"/>
              </a:rPr>
              <a:t>個</a:t>
            </a:r>
            <a:endParaRPr lang="en-US" altLang="zh-TW"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0977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randombar(horizontal)">
                                      <p:cBhvr>
                                        <p:cTn id="31" dur="500"/>
                                        <p:tgtEl>
                                          <p:spTgt spid="43"/>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randombar(horizontal)">
                                      <p:cBhvr>
                                        <p:cTn id="34" dur="500"/>
                                        <p:tgtEl>
                                          <p:spTgt spid="44"/>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randombar(horizontal)">
                                      <p:cBhvr>
                                        <p:cTn id="37" dur="500"/>
                                        <p:tgtEl>
                                          <p:spTgt spid="46"/>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randombar(horizontal)">
                                      <p:cBhvr>
                                        <p:cTn id="40" dur="500"/>
                                        <p:tgtEl>
                                          <p:spTgt spid="45"/>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randombar(horizontal)">
                                      <p:cBhvr>
                                        <p:cTn id="43" dur="500"/>
                                        <p:tgtEl>
                                          <p:spTgt spid="47"/>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randombar(horizontal)">
                                      <p:cBhvr>
                                        <p:cTn id="46" dur="500"/>
                                        <p:tgtEl>
                                          <p:spTgt spid="48"/>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1000" fill="hold"/>
                                        <p:tgtEl>
                                          <p:spTgt spid="16"/>
                                        </p:tgtEl>
                                        <p:attrNameLst>
                                          <p:attrName>ppt_w</p:attrName>
                                        </p:attrNameLst>
                                      </p:cBhvr>
                                      <p:tavLst>
                                        <p:tav tm="0">
                                          <p:val>
                                            <p:fltVal val="0"/>
                                          </p:val>
                                        </p:tav>
                                        <p:tav tm="100000">
                                          <p:val>
                                            <p:strVal val="#ppt_w"/>
                                          </p:val>
                                        </p:tav>
                                      </p:tavLst>
                                    </p:anim>
                                    <p:anim calcmode="lin" valueType="num">
                                      <p:cBhvr>
                                        <p:cTn id="52" dur="1000" fill="hold"/>
                                        <p:tgtEl>
                                          <p:spTgt spid="16"/>
                                        </p:tgtEl>
                                        <p:attrNameLst>
                                          <p:attrName>ppt_h</p:attrName>
                                        </p:attrNameLst>
                                      </p:cBhvr>
                                      <p:tavLst>
                                        <p:tav tm="0">
                                          <p:val>
                                            <p:fltVal val="0"/>
                                          </p:val>
                                        </p:tav>
                                        <p:tav tm="100000">
                                          <p:val>
                                            <p:strVal val="#ppt_h"/>
                                          </p:val>
                                        </p:tav>
                                      </p:tavLst>
                                    </p:anim>
                                    <p:anim calcmode="lin" valueType="num">
                                      <p:cBhvr>
                                        <p:cTn id="53" dur="1000" fill="hold"/>
                                        <p:tgtEl>
                                          <p:spTgt spid="16"/>
                                        </p:tgtEl>
                                        <p:attrNameLst>
                                          <p:attrName>style.rotation</p:attrName>
                                        </p:attrNameLst>
                                      </p:cBhvr>
                                      <p:tavLst>
                                        <p:tav tm="0">
                                          <p:val>
                                            <p:fltVal val="90"/>
                                          </p:val>
                                        </p:tav>
                                        <p:tav tm="100000">
                                          <p:val>
                                            <p:fltVal val="0"/>
                                          </p:val>
                                        </p:tav>
                                      </p:tavLst>
                                    </p:anim>
                                    <p:animEffect transition="in" filter="fade">
                                      <p:cBhvr>
                                        <p:cTn id="54" dur="1000"/>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nodeType="click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1000" fill="hold"/>
                                        <p:tgtEl>
                                          <p:spTgt spid="17"/>
                                        </p:tgtEl>
                                        <p:attrNameLst>
                                          <p:attrName>ppt_w</p:attrName>
                                        </p:attrNameLst>
                                      </p:cBhvr>
                                      <p:tavLst>
                                        <p:tav tm="0">
                                          <p:val>
                                            <p:fltVal val="0"/>
                                          </p:val>
                                        </p:tav>
                                        <p:tav tm="100000">
                                          <p:val>
                                            <p:strVal val="#ppt_w"/>
                                          </p:val>
                                        </p:tav>
                                      </p:tavLst>
                                    </p:anim>
                                    <p:anim calcmode="lin" valueType="num">
                                      <p:cBhvr>
                                        <p:cTn id="60" dur="1000" fill="hold"/>
                                        <p:tgtEl>
                                          <p:spTgt spid="17"/>
                                        </p:tgtEl>
                                        <p:attrNameLst>
                                          <p:attrName>ppt_h</p:attrName>
                                        </p:attrNameLst>
                                      </p:cBhvr>
                                      <p:tavLst>
                                        <p:tav tm="0">
                                          <p:val>
                                            <p:fltVal val="0"/>
                                          </p:val>
                                        </p:tav>
                                        <p:tav tm="100000">
                                          <p:val>
                                            <p:strVal val="#ppt_h"/>
                                          </p:val>
                                        </p:tav>
                                      </p:tavLst>
                                    </p:anim>
                                    <p:anim calcmode="lin" valueType="num">
                                      <p:cBhvr>
                                        <p:cTn id="61" dur="1000" fill="hold"/>
                                        <p:tgtEl>
                                          <p:spTgt spid="17"/>
                                        </p:tgtEl>
                                        <p:attrNameLst>
                                          <p:attrName>style.rotation</p:attrName>
                                        </p:attrNameLst>
                                      </p:cBhvr>
                                      <p:tavLst>
                                        <p:tav tm="0">
                                          <p:val>
                                            <p:fltVal val="90"/>
                                          </p:val>
                                        </p:tav>
                                        <p:tav tm="100000">
                                          <p:val>
                                            <p:fltVal val="0"/>
                                          </p:val>
                                        </p:tav>
                                      </p:tavLst>
                                    </p:anim>
                                    <p:animEffect transition="in" filter="fade">
                                      <p:cBhvr>
                                        <p:cTn id="6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群組 13"/>
          <p:cNvGrpSpPr/>
          <p:nvPr/>
        </p:nvGrpSpPr>
        <p:grpSpPr>
          <a:xfrm>
            <a:off x="232007" y="417749"/>
            <a:ext cx="8679986" cy="3974263"/>
            <a:chOff x="232007" y="417749"/>
            <a:chExt cx="8679986" cy="3974263"/>
          </a:xfrm>
        </p:grpSpPr>
        <p:pic>
          <p:nvPicPr>
            <p:cNvPr id="9" name="圖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007" y="417749"/>
              <a:ext cx="8679986" cy="3974263"/>
            </a:xfrm>
            <a:prstGeom prst="rect">
              <a:avLst/>
            </a:prstGeom>
          </p:spPr>
        </p:pic>
        <p:sp>
          <p:nvSpPr>
            <p:cNvPr id="17" name="矩形 16"/>
            <p:cNvSpPr/>
            <p:nvPr/>
          </p:nvSpPr>
          <p:spPr>
            <a:xfrm>
              <a:off x="1521265" y="2781907"/>
              <a:ext cx="800219" cy="461665"/>
            </a:xfrm>
            <a:prstGeom prst="rect">
              <a:avLst/>
            </a:prstGeom>
          </p:spPr>
          <p:txBody>
            <a:bodyPr wrap="none">
              <a:spAutoFit/>
            </a:bodyPr>
            <a:lstStyle/>
            <a:p>
              <a:pPr algn="ctr"/>
              <a:r>
                <a:rPr lang="zh-TW" altLang="en-US" sz="2400" b="1" dirty="0">
                  <a:solidFill>
                    <a:schemeClr val="bg2">
                      <a:lumMod val="25000"/>
                    </a:schemeClr>
                  </a:solidFill>
                  <a:latin typeface="微軟正黑體" panose="020B0604030504040204" pitchFamily="34" charset="-120"/>
                  <a:ea typeface="微軟正黑體" panose="020B0604030504040204" pitchFamily="34" charset="-120"/>
                </a:rPr>
                <a:t>年齡</a:t>
              </a:r>
              <a:endParaRPr lang="zh-HK" altLang="en-US" sz="2400" b="1" dirty="0">
                <a:solidFill>
                  <a:schemeClr val="bg2">
                    <a:lumMod val="25000"/>
                  </a:schemeClr>
                </a:solidFill>
                <a:latin typeface="微軟正黑體" panose="020B0604030504040204" pitchFamily="34" charset="-120"/>
                <a:ea typeface="微軟正黑體" panose="020B0604030504040204" pitchFamily="34" charset="-120"/>
              </a:endParaRPr>
            </a:p>
          </p:txBody>
        </p:sp>
        <p:sp>
          <p:nvSpPr>
            <p:cNvPr id="18" name="矩形 17"/>
            <p:cNvSpPr/>
            <p:nvPr/>
          </p:nvSpPr>
          <p:spPr>
            <a:xfrm>
              <a:off x="1527120" y="3296325"/>
              <a:ext cx="800219" cy="461665"/>
            </a:xfrm>
            <a:prstGeom prst="rect">
              <a:avLst/>
            </a:prstGeom>
          </p:spPr>
          <p:txBody>
            <a:bodyPr wrap="none">
              <a:spAutoFit/>
            </a:bodyPr>
            <a:lstStyle/>
            <a:p>
              <a:pPr algn="ctr"/>
              <a:r>
                <a:rPr lang="zh-TW" altLang="en-US" sz="2400" b="1" dirty="0">
                  <a:solidFill>
                    <a:schemeClr val="bg2">
                      <a:lumMod val="25000"/>
                    </a:schemeClr>
                  </a:solidFill>
                  <a:latin typeface="微軟正黑體" panose="020B0604030504040204" pitchFamily="34" charset="-120"/>
                  <a:ea typeface="微軟正黑體" panose="020B0604030504040204" pitchFamily="34" charset="-120"/>
                </a:rPr>
                <a:t>人數</a:t>
              </a:r>
              <a:endParaRPr lang="zh-HK" altLang="en-US" sz="2400" b="1" dirty="0">
                <a:solidFill>
                  <a:schemeClr val="bg2">
                    <a:lumMod val="25000"/>
                  </a:schemeClr>
                </a:solidFill>
                <a:latin typeface="微軟正黑體" panose="020B0604030504040204" pitchFamily="34" charset="-120"/>
                <a:ea typeface="微軟正黑體" panose="020B0604030504040204" pitchFamily="34" charset="-120"/>
              </a:endParaRPr>
            </a:p>
          </p:txBody>
        </p:sp>
        <p:sp>
          <p:nvSpPr>
            <p:cNvPr id="19" name="文字方塊 18"/>
            <p:cNvSpPr txBox="1"/>
            <p:nvPr/>
          </p:nvSpPr>
          <p:spPr>
            <a:xfrm>
              <a:off x="3151112" y="2778963"/>
              <a:ext cx="531222" cy="461665"/>
            </a:xfrm>
            <a:prstGeom prst="rect">
              <a:avLst/>
            </a:prstGeom>
            <a:noFill/>
          </p:spPr>
          <p:txBody>
            <a:bodyPr wrap="square" rtlCol="0">
              <a:spAutoFit/>
            </a:bodyPr>
            <a:lstStyle/>
            <a:p>
              <a:pPr algn="ctr"/>
              <a:r>
                <a:rPr lang="en-US" altLang="zh-TW" sz="2400" dirty="0" smtClean="0"/>
                <a:t>12</a:t>
              </a:r>
              <a:endParaRPr lang="zh-HK" altLang="en-US" sz="2400" dirty="0"/>
            </a:p>
          </p:txBody>
        </p:sp>
        <p:sp>
          <p:nvSpPr>
            <p:cNvPr id="20" name="文字方塊 19"/>
            <p:cNvSpPr txBox="1"/>
            <p:nvPr/>
          </p:nvSpPr>
          <p:spPr>
            <a:xfrm>
              <a:off x="4195456" y="2778963"/>
              <a:ext cx="592847" cy="461665"/>
            </a:xfrm>
            <a:prstGeom prst="rect">
              <a:avLst/>
            </a:prstGeom>
            <a:noFill/>
          </p:spPr>
          <p:txBody>
            <a:bodyPr wrap="square" rtlCol="0">
              <a:spAutoFit/>
            </a:bodyPr>
            <a:lstStyle/>
            <a:p>
              <a:pPr algn="ctr"/>
              <a:r>
                <a:rPr lang="en-US" altLang="zh-TW" sz="2400" dirty="0" smtClean="0"/>
                <a:t>1</a:t>
              </a:r>
              <a:r>
                <a:rPr lang="en-US" altLang="zh-HK" sz="2400" dirty="0" smtClean="0"/>
                <a:t>3</a:t>
              </a:r>
              <a:endParaRPr lang="zh-HK" altLang="en-US" sz="2400" dirty="0"/>
            </a:p>
          </p:txBody>
        </p:sp>
        <p:sp>
          <p:nvSpPr>
            <p:cNvPr id="21" name="文字方塊 20"/>
            <p:cNvSpPr txBox="1"/>
            <p:nvPr/>
          </p:nvSpPr>
          <p:spPr>
            <a:xfrm>
              <a:off x="5252846" y="2778963"/>
              <a:ext cx="592847" cy="461665"/>
            </a:xfrm>
            <a:prstGeom prst="rect">
              <a:avLst/>
            </a:prstGeom>
            <a:noFill/>
          </p:spPr>
          <p:txBody>
            <a:bodyPr wrap="square" rtlCol="0">
              <a:spAutoFit/>
            </a:bodyPr>
            <a:lstStyle/>
            <a:p>
              <a:pPr algn="ctr"/>
              <a:r>
                <a:rPr lang="en-US" altLang="zh-TW" sz="2400" dirty="0" smtClean="0"/>
                <a:t>1</a:t>
              </a:r>
              <a:r>
                <a:rPr lang="en-US" altLang="zh-HK" sz="2400" dirty="0" smtClean="0"/>
                <a:t>4</a:t>
              </a:r>
              <a:endParaRPr lang="zh-HK" altLang="en-US" sz="2400" dirty="0"/>
            </a:p>
          </p:txBody>
        </p:sp>
        <p:sp>
          <p:nvSpPr>
            <p:cNvPr id="22" name="文字方塊 21"/>
            <p:cNvSpPr txBox="1"/>
            <p:nvPr/>
          </p:nvSpPr>
          <p:spPr>
            <a:xfrm>
              <a:off x="6339140" y="2778963"/>
              <a:ext cx="592847" cy="461665"/>
            </a:xfrm>
            <a:prstGeom prst="rect">
              <a:avLst/>
            </a:prstGeom>
            <a:noFill/>
          </p:spPr>
          <p:txBody>
            <a:bodyPr wrap="square" rtlCol="0">
              <a:spAutoFit/>
            </a:bodyPr>
            <a:lstStyle/>
            <a:p>
              <a:pPr algn="ctr"/>
              <a:r>
                <a:rPr lang="en-US" altLang="zh-TW" sz="2400" dirty="0" smtClean="0"/>
                <a:t>1</a:t>
              </a:r>
              <a:r>
                <a:rPr lang="en-US" altLang="zh-HK" sz="2400" dirty="0" smtClean="0"/>
                <a:t>5</a:t>
              </a:r>
              <a:endParaRPr lang="zh-HK" altLang="en-US" sz="2400" dirty="0"/>
            </a:p>
          </p:txBody>
        </p:sp>
        <p:sp>
          <p:nvSpPr>
            <p:cNvPr id="23" name="文字方塊 22"/>
            <p:cNvSpPr txBox="1"/>
            <p:nvPr/>
          </p:nvSpPr>
          <p:spPr>
            <a:xfrm>
              <a:off x="7410194" y="2778963"/>
              <a:ext cx="592847" cy="461665"/>
            </a:xfrm>
            <a:prstGeom prst="rect">
              <a:avLst/>
            </a:prstGeom>
            <a:noFill/>
          </p:spPr>
          <p:txBody>
            <a:bodyPr wrap="square" rtlCol="0">
              <a:spAutoFit/>
            </a:bodyPr>
            <a:lstStyle/>
            <a:p>
              <a:pPr algn="ctr"/>
              <a:r>
                <a:rPr lang="en-US" altLang="zh-TW" sz="2400" dirty="0" smtClean="0"/>
                <a:t>1</a:t>
              </a:r>
              <a:r>
                <a:rPr lang="en-US" altLang="zh-HK" sz="2400" dirty="0" smtClean="0"/>
                <a:t>6</a:t>
              </a:r>
              <a:endParaRPr lang="zh-HK" altLang="en-US" sz="2400" dirty="0"/>
            </a:p>
          </p:txBody>
        </p:sp>
        <p:sp>
          <p:nvSpPr>
            <p:cNvPr id="25" name="文字方塊 24"/>
            <p:cNvSpPr txBox="1"/>
            <p:nvPr/>
          </p:nvSpPr>
          <p:spPr>
            <a:xfrm>
              <a:off x="3335721" y="3295231"/>
              <a:ext cx="190137" cy="461665"/>
            </a:xfrm>
            <a:prstGeom prst="rect">
              <a:avLst/>
            </a:prstGeom>
            <a:noFill/>
          </p:spPr>
          <p:txBody>
            <a:bodyPr wrap="square" rtlCol="0">
              <a:spAutoFit/>
            </a:bodyPr>
            <a:lstStyle/>
            <a:p>
              <a:pPr algn="ctr"/>
              <a:r>
                <a:rPr lang="en-US" altLang="zh-TW" sz="2400" dirty="0" smtClean="0"/>
                <a:t>8</a:t>
              </a:r>
              <a:endParaRPr lang="zh-HK" altLang="en-US" sz="2400" dirty="0"/>
            </a:p>
          </p:txBody>
        </p:sp>
        <p:sp>
          <p:nvSpPr>
            <p:cNvPr id="26" name="文字方塊 25"/>
            <p:cNvSpPr txBox="1"/>
            <p:nvPr/>
          </p:nvSpPr>
          <p:spPr>
            <a:xfrm>
              <a:off x="4224049" y="3299214"/>
              <a:ext cx="535659" cy="461665"/>
            </a:xfrm>
            <a:prstGeom prst="rect">
              <a:avLst/>
            </a:prstGeom>
            <a:noFill/>
          </p:spPr>
          <p:txBody>
            <a:bodyPr wrap="square" rtlCol="0">
              <a:spAutoFit/>
            </a:bodyPr>
            <a:lstStyle/>
            <a:p>
              <a:pPr algn="ctr"/>
              <a:r>
                <a:rPr lang="en-US" altLang="zh-TW" sz="2400" dirty="0" smtClean="0"/>
                <a:t>15</a:t>
              </a:r>
              <a:endParaRPr lang="zh-HK" altLang="en-US" sz="2400" dirty="0"/>
            </a:p>
          </p:txBody>
        </p:sp>
        <p:sp>
          <p:nvSpPr>
            <p:cNvPr id="27" name="文字方塊 26"/>
            <p:cNvSpPr txBox="1"/>
            <p:nvPr/>
          </p:nvSpPr>
          <p:spPr>
            <a:xfrm>
              <a:off x="5299954" y="3293471"/>
              <a:ext cx="506238" cy="461665"/>
            </a:xfrm>
            <a:prstGeom prst="rect">
              <a:avLst/>
            </a:prstGeom>
            <a:noFill/>
          </p:spPr>
          <p:txBody>
            <a:bodyPr wrap="square" rtlCol="0">
              <a:spAutoFit/>
            </a:bodyPr>
            <a:lstStyle/>
            <a:p>
              <a:pPr algn="ctr"/>
              <a:r>
                <a:rPr lang="en-US" altLang="zh-HK" sz="2400" dirty="0" smtClean="0"/>
                <a:t>2</a:t>
              </a:r>
              <a:r>
                <a:rPr lang="en-US" altLang="zh-TW" sz="2400" dirty="0" smtClean="0"/>
                <a:t>0</a:t>
              </a:r>
              <a:endParaRPr lang="zh-HK" altLang="en-US" sz="2400" dirty="0"/>
            </a:p>
          </p:txBody>
        </p:sp>
        <p:sp>
          <p:nvSpPr>
            <p:cNvPr id="28" name="文字方塊 27"/>
            <p:cNvSpPr txBox="1"/>
            <p:nvPr/>
          </p:nvSpPr>
          <p:spPr>
            <a:xfrm>
              <a:off x="6373008" y="3292102"/>
              <a:ext cx="525109" cy="461665"/>
            </a:xfrm>
            <a:prstGeom prst="rect">
              <a:avLst/>
            </a:prstGeom>
            <a:noFill/>
          </p:spPr>
          <p:txBody>
            <a:bodyPr wrap="square" rtlCol="0">
              <a:spAutoFit/>
            </a:bodyPr>
            <a:lstStyle/>
            <a:p>
              <a:pPr algn="ctr"/>
              <a:r>
                <a:rPr lang="en-US" altLang="zh-HK" sz="2400" dirty="0" smtClean="0"/>
                <a:t>1</a:t>
              </a:r>
              <a:r>
                <a:rPr lang="en-US" altLang="zh-TW" sz="2400" dirty="0" smtClean="0"/>
                <a:t>1</a:t>
              </a:r>
              <a:endParaRPr lang="zh-HK" altLang="en-US" sz="2400" dirty="0"/>
            </a:p>
          </p:txBody>
        </p:sp>
        <p:sp>
          <p:nvSpPr>
            <p:cNvPr id="29" name="文字方塊 28"/>
            <p:cNvSpPr txBox="1"/>
            <p:nvPr/>
          </p:nvSpPr>
          <p:spPr>
            <a:xfrm>
              <a:off x="7611548" y="3296181"/>
              <a:ext cx="190137" cy="461665"/>
            </a:xfrm>
            <a:prstGeom prst="rect">
              <a:avLst/>
            </a:prstGeom>
            <a:noFill/>
          </p:spPr>
          <p:txBody>
            <a:bodyPr wrap="square" rtlCol="0">
              <a:spAutoFit/>
            </a:bodyPr>
            <a:lstStyle/>
            <a:p>
              <a:pPr algn="ctr"/>
              <a:r>
                <a:rPr lang="en-US" altLang="zh-HK" sz="2400" dirty="0" smtClean="0"/>
                <a:t>3</a:t>
              </a:r>
              <a:endParaRPr lang="zh-HK" altLang="en-US" sz="2400" dirty="0"/>
            </a:p>
          </p:txBody>
        </p:sp>
        <p:sp>
          <p:nvSpPr>
            <p:cNvPr id="15" name="Rectangle 3"/>
            <p:cNvSpPr txBox="1">
              <a:spLocks noChangeArrowheads="1"/>
            </p:cNvSpPr>
            <p:nvPr/>
          </p:nvSpPr>
          <p:spPr bwMode="auto">
            <a:xfrm>
              <a:off x="558919" y="519845"/>
              <a:ext cx="1408176" cy="45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TW" altLang="en-US" sz="3200" b="1" dirty="0" smtClean="0">
                  <a:solidFill>
                    <a:schemeClr val="bg2">
                      <a:lumMod val="25000"/>
                    </a:schemeClr>
                  </a:solidFill>
                  <a:latin typeface="微軟正黑體" panose="020B0604030504040204" pitchFamily="34" charset="-120"/>
                  <a:ea typeface="微軟正黑體" panose="020B0604030504040204" pitchFamily="34" charset="-120"/>
                </a:rPr>
                <a:t>例子</a:t>
              </a:r>
              <a:r>
                <a:rPr lang="en-US" altLang="zh-TW" sz="3200" b="1" dirty="0">
                  <a:solidFill>
                    <a:schemeClr val="bg2">
                      <a:lumMod val="25000"/>
                    </a:schemeClr>
                  </a:solidFill>
                  <a:latin typeface="微軟正黑體" panose="020B0604030504040204" pitchFamily="34" charset="-120"/>
                  <a:ea typeface="微軟正黑體" panose="020B0604030504040204" pitchFamily="34" charset="-120"/>
                </a:rPr>
                <a:t>2</a:t>
              </a:r>
              <a:r>
                <a:rPr lang="zh-TW" altLang="en-US" sz="3200" b="1" dirty="0" smtClean="0">
                  <a:solidFill>
                    <a:schemeClr val="bg2">
                      <a:lumMod val="25000"/>
                    </a:schemeClr>
                  </a:solidFill>
                  <a:latin typeface="微軟正黑體" panose="020B0604030504040204" pitchFamily="34" charset="-120"/>
                  <a:ea typeface="微軟正黑體" panose="020B0604030504040204" pitchFamily="34" charset="-120"/>
                </a:rPr>
                <a:t>：</a:t>
              </a:r>
              <a:endParaRPr lang="en-US" altLang="zh-TW" sz="3200" b="1" dirty="0">
                <a:solidFill>
                  <a:schemeClr val="bg2">
                    <a:lumMod val="25000"/>
                  </a:schemeClr>
                </a:solidFill>
                <a:latin typeface="微軟正黑體" panose="020B0604030504040204" pitchFamily="34" charset="-120"/>
                <a:ea typeface="微軟正黑體" panose="020B0604030504040204" pitchFamily="34" charset="-120"/>
              </a:endParaRPr>
            </a:p>
          </p:txBody>
        </p:sp>
      </p:grpSp>
      <p:grpSp>
        <p:nvGrpSpPr>
          <p:cNvPr id="5" name="群組 4"/>
          <p:cNvGrpSpPr/>
          <p:nvPr/>
        </p:nvGrpSpPr>
        <p:grpSpPr>
          <a:xfrm>
            <a:off x="122288" y="3870172"/>
            <a:ext cx="8899424" cy="3109747"/>
            <a:chOff x="122288" y="4059865"/>
            <a:chExt cx="8899424" cy="2712496"/>
          </a:xfrm>
        </p:grpSpPr>
        <p:pic>
          <p:nvPicPr>
            <p:cNvPr id="10" name="圖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288" y="4059865"/>
              <a:ext cx="8899424" cy="2712496"/>
            </a:xfrm>
            <a:prstGeom prst="rect">
              <a:avLst/>
            </a:prstGeom>
          </p:spPr>
        </p:pic>
        <p:sp>
          <p:nvSpPr>
            <p:cNvPr id="11" name="矩形 10"/>
            <p:cNvSpPr/>
            <p:nvPr/>
          </p:nvSpPr>
          <p:spPr>
            <a:xfrm>
              <a:off x="722102" y="4151960"/>
              <a:ext cx="1980029" cy="400110"/>
            </a:xfrm>
            <a:prstGeom prst="rect">
              <a:avLst/>
            </a:prstGeom>
            <a:noFill/>
            <a:ln>
              <a:noFill/>
            </a:ln>
          </p:spPr>
          <p:txBody>
            <a:bodyPr wrap="none">
              <a:spAutoFit/>
            </a:bodyPr>
            <a:lstStyle/>
            <a:p>
              <a:pPr algn="ctr"/>
              <a:r>
                <a:rPr lang="zh-TW" altLang="en-US" sz="2000" b="1" u="sng" dirty="0">
                  <a:solidFill>
                    <a:schemeClr val="bg2">
                      <a:lumMod val="25000"/>
                    </a:schemeClr>
                  </a:solidFill>
                  <a:latin typeface="微軟正黑體" panose="020B0604030504040204" pitchFamily="34" charset="-120"/>
                  <a:ea typeface="微軟正黑體" panose="020B0604030504040204" pitchFamily="34" charset="-120"/>
                </a:rPr>
                <a:t>透過不同的提問</a:t>
              </a:r>
              <a:endParaRPr lang="zh-HK" altLang="en-US" sz="2000" dirty="0">
                <a:solidFill>
                  <a:schemeClr val="bg2">
                    <a:lumMod val="25000"/>
                  </a:schemeClr>
                </a:solidFill>
                <a:latin typeface="微軟正黑體" panose="020B0604030504040204" pitchFamily="34" charset="-120"/>
                <a:ea typeface="微軟正黑體" panose="020B0604030504040204" pitchFamily="34" charset="-120"/>
              </a:endParaRPr>
            </a:p>
          </p:txBody>
        </p:sp>
        <p:pic>
          <p:nvPicPr>
            <p:cNvPr id="12" name="圖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953" y="4101969"/>
              <a:ext cx="571532" cy="500091"/>
            </a:xfrm>
            <a:prstGeom prst="rect">
              <a:avLst/>
            </a:prstGeom>
          </p:spPr>
        </p:pic>
      </p:grpSp>
      <p:sp>
        <p:nvSpPr>
          <p:cNvPr id="6" name="矩形 5"/>
          <p:cNvSpPr/>
          <p:nvPr/>
        </p:nvSpPr>
        <p:spPr>
          <a:xfrm>
            <a:off x="278673" y="4564245"/>
            <a:ext cx="8534400" cy="338554"/>
          </a:xfrm>
          <a:prstGeom prst="rect">
            <a:avLst/>
          </a:prstGeom>
        </p:spPr>
        <p:txBody>
          <a:bodyPr wrap="square">
            <a:spAutoFit/>
          </a:bodyPr>
          <a:lstStyle/>
          <a:p>
            <a:r>
              <a:rPr lang="en-US" altLang="zh-TW" sz="15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1.</a:t>
            </a:r>
            <a:r>
              <a:rPr lang="zh-TW" altLang="en-US" sz="15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  「題目</a:t>
            </a:r>
            <a:r>
              <a:rPr lang="zh-TW" altLang="en-US" sz="1500" kern="100" dirty="0">
                <a:solidFill>
                  <a:schemeClr val="tx1">
                    <a:lumMod val="85000"/>
                    <a:lumOff val="15000"/>
                  </a:schemeClr>
                </a:solidFill>
                <a:latin typeface="微軟正黑體" panose="020B0604030504040204" pitchFamily="34" charset="-120"/>
                <a:ea typeface="微軟正黑體" panose="020B0604030504040204" pitchFamily="34" charset="-120"/>
              </a:rPr>
              <a:t>現在要找出眾數。你還記得甚麼是眾數嗎</a:t>
            </a:r>
            <a:r>
              <a:rPr lang="en-US" altLang="zh-TW" sz="15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r>
              <a:rPr lang="zh-TW" altLang="en-US" sz="15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r>
              <a:rPr lang="en-US" altLang="zh-TW" sz="15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 </a:t>
            </a:r>
            <a:r>
              <a:rPr lang="zh-TW" altLang="en-US" sz="15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 </a:t>
            </a:r>
            <a:r>
              <a:rPr lang="en-US" altLang="zh-TW" sz="1500" b="1" kern="100" dirty="0" smtClean="0">
                <a:solidFill>
                  <a:srgbClr val="FF0000"/>
                </a:solidFill>
                <a:latin typeface="微軟正黑體" panose="020B0604030504040204" pitchFamily="34" charset="-120"/>
                <a:ea typeface="微軟正黑體" panose="020B0604030504040204" pitchFamily="34" charset="-120"/>
              </a:rPr>
              <a:t>(</a:t>
            </a:r>
            <a:r>
              <a:rPr lang="zh-TW" altLang="en-US" sz="1600" b="1" dirty="0">
                <a:solidFill>
                  <a:srgbClr val="FF0000"/>
                </a:solidFill>
                <a:latin typeface="微軟正黑體" panose="020B0604030504040204" pitchFamily="34" charset="-120"/>
                <a:ea typeface="微軟正黑體" panose="020B0604030504040204" pitchFamily="34" charset="-120"/>
              </a:rPr>
              <a:t>聯繫前備</a:t>
            </a:r>
            <a:r>
              <a:rPr lang="zh-TW" altLang="en-US" sz="1600" b="1" dirty="0" smtClean="0">
                <a:solidFill>
                  <a:srgbClr val="FF0000"/>
                </a:solidFill>
                <a:latin typeface="微軟正黑體" panose="020B0604030504040204" pitchFamily="34" charset="-120"/>
                <a:ea typeface="微軟正黑體" panose="020B0604030504040204" pitchFamily="34" charset="-120"/>
              </a:rPr>
              <a:t>知識</a:t>
            </a:r>
            <a:r>
              <a:rPr lang="en-US" altLang="zh-TW" sz="1500" b="1" kern="100" dirty="0" smtClean="0">
                <a:solidFill>
                  <a:srgbClr val="FF0000"/>
                </a:solidFill>
                <a:latin typeface="微軟正黑體" panose="020B0604030504040204" pitchFamily="34" charset="-120"/>
                <a:ea typeface="微軟正黑體" panose="020B0604030504040204" pitchFamily="34" charset="-120"/>
              </a:rPr>
              <a:t>)</a:t>
            </a:r>
            <a:endParaRPr lang="en-US" altLang="zh-TW" sz="1500" kern="100" dirty="0">
              <a:solidFill>
                <a:srgbClr val="FF0000"/>
              </a:solidFill>
              <a:latin typeface="微軟正黑體" panose="020B0604030504040204" pitchFamily="34" charset="-120"/>
              <a:ea typeface="微軟正黑體" panose="020B0604030504040204" pitchFamily="34" charset="-120"/>
            </a:endParaRPr>
          </a:p>
        </p:txBody>
      </p:sp>
      <p:sp>
        <p:nvSpPr>
          <p:cNvPr id="7" name="矩形 6"/>
          <p:cNvSpPr/>
          <p:nvPr/>
        </p:nvSpPr>
        <p:spPr>
          <a:xfrm>
            <a:off x="278673" y="4925797"/>
            <a:ext cx="8534400" cy="553998"/>
          </a:xfrm>
          <a:prstGeom prst="rect">
            <a:avLst/>
          </a:prstGeom>
        </p:spPr>
        <p:txBody>
          <a:bodyPr wrap="square">
            <a:spAutoFit/>
          </a:bodyPr>
          <a:lstStyle/>
          <a:p>
            <a:pPr marL="269875" indent="-269875"/>
            <a:r>
              <a:rPr lang="en-US" altLang="zh-TW" sz="15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2.</a:t>
            </a:r>
            <a:r>
              <a:rPr lang="zh-TW" altLang="en-US" sz="15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 「</a:t>
            </a:r>
            <a:r>
              <a:rPr lang="zh-TW" altLang="zh-HK" sz="1500" dirty="0">
                <a:latin typeface="微軟正黑體" panose="020B0604030504040204" pitchFamily="34" charset="-120"/>
                <a:ea typeface="微軟正黑體" panose="020B0604030504040204" pitchFamily="34" charset="-120"/>
              </a:rPr>
              <a:t>這一題中有哪些數據？</a:t>
            </a:r>
            <a:r>
              <a:rPr lang="zh-TW" altLang="en-US" sz="1500" dirty="0">
                <a:latin typeface="微軟正黑體" panose="020B0604030504040204" pitchFamily="34" charset="-120"/>
                <a:ea typeface="微軟正黑體" panose="020B0604030504040204" pitchFamily="34" charset="-120"/>
              </a:rPr>
              <a:t>」</a:t>
            </a:r>
            <a:r>
              <a:rPr lang="zh-TW" altLang="zh-HK" sz="1500" dirty="0">
                <a:latin typeface="微軟正黑體" panose="020B0604030504040204" pitchFamily="34" charset="-120"/>
                <a:ea typeface="微軟正黑體" panose="020B0604030504040204" pitchFamily="34" charset="-120"/>
              </a:rPr>
              <a:t>如果學生無法說出，可</a:t>
            </a:r>
            <a:r>
              <a:rPr lang="zh-TW" altLang="en-US" sz="1500" dirty="0">
                <a:latin typeface="微軟正黑體" panose="020B0604030504040204" pitchFamily="34" charset="-120"/>
                <a:ea typeface="微軟正黑體" panose="020B0604030504040204" pitchFamily="34" charset="-120"/>
              </a:rPr>
              <a:t>問：</a:t>
            </a:r>
            <a:r>
              <a:rPr lang="zh-TW" altLang="zh-HK" sz="1500" dirty="0">
                <a:latin typeface="微軟正黑體" panose="020B0604030504040204" pitchFamily="34" charset="-120"/>
                <a:ea typeface="微軟正黑體" panose="020B0604030504040204" pitchFamily="34" charset="-120"/>
              </a:rPr>
              <a:t>「</a:t>
            </a:r>
            <a:r>
              <a:rPr lang="en-US" altLang="zh-HK" sz="1500" dirty="0">
                <a:latin typeface="微軟正黑體" panose="020B0604030504040204" pitchFamily="34" charset="-120"/>
                <a:ea typeface="微軟正黑體" panose="020B0604030504040204" pitchFamily="34" charset="-120"/>
              </a:rPr>
              <a:t>12</a:t>
            </a:r>
            <a:r>
              <a:rPr lang="zh-TW" altLang="zh-HK" sz="1500" dirty="0">
                <a:latin typeface="微軟正黑體" panose="020B0604030504040204" pitchFamily="34" charset="-120"/>
                <a:ea typeface="微軟正黑體" panose="020B0604030504040204" pitchFamily="34" charset="-120"/>
              </a:rPr>
              <a:t>是不是？</a:t>
            </a:r>
            <a:r>
              <a:rPr lang="en-US" altLang="zh-HK" sz="1500" dirty="0">
                <a:latin typeface="微軟正黑體" panose="020B0604030504040204" pitchFamily="34" charset="-120"/>
                <a:ea typeface="微軟正黑體" panose="020B0604030504040204" pitchFamily="34" charset="-120"/>
              </a:rPr>
              <a:t>13</a:t>
            </a:r>
            <a:r>
              <a:rPr lang="zh-TW" altLang="zh-HK" sz="1500" dirty="0">
                <a:latin typeface="微軟正黑體" panose="020B0604030504040204" pitchFamily="34" charset="-120"/>
                <a:ea typeface="微軟正黑體" panose="020B0604030504040204" pitchFamily="34" charset="-120"/>
              </a:rPr>
              <a:t>是不是？還有呢？」來引導</a:t>
            </a:r>
            <a:r>
              <a:rPr lang="zh-TW" altLang="en-US" sz="1500" dirty="0">
                <a:latin typeface="微軟正黑體" panose="020B0604030504040204" pitchFamily="34" charset="-120"/>
                <a:ea typeface="微軟正黑體" panose="020B0604030504040204" pitchFamily="34" charset="-120"/>
              </a:rPr>
              <a:t>學生。</a:t>
            </a:r>
            <a:endParaRPr lang="en-US" altLang="zh-TW" sz="1500" dirty="0">
              <a:latin typeface="微軟正黑體" panose="020B0604030504040204" pitchFamily="34" charset="-120"/>
              <a:ea typeface="微軟正黑體" panose="020B0604030504040204" pitchFamily="34" charset="-120"/>
            </a:endParaRPr>
          </a:p>
        </p:txBody>
      </p:sp>
      <p:sp>
        <p:nvSpPr>
          <p:cNvPr id="8" name="矩形 7"/>
          <p:cNvSpPr/>
          <p:nvPr/>
        </p:nvSpPr>
        <p:spPr>
          <a:xfrm>
            <a:off x="278673" y="5455354"/>
            <a:ext cx="8630194" cy="553998"/>
          </a:xfrm>
          <a:prstGeom prst="rect">
            <a:avLst/>
          </a:prstGeom>
        </p:spPr>
        <p:txBody>
          <a:bodyPr wrap="square">
            <a:spAutoFit/>
          </a:bodyPr>
          <a:lstStyle/>
          <a:p>
            <a:pPr marL="269875" indent="-269875"/>
            <a:r>
              <a:rPr lang="en-US" altLang="zh-TW" sz="15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3.</a:t>
            </a:r>
            <a:r>
              <a:rPr lang="zh-TW" altLang="en-US" sz="1500" kern="100" dirty="0" smtClean="0">
                <a:solidFill>
                  <a:schemeClr val="tx1">
                    <a:lumMod val="85000"/>
                    <a:lumOff val="15000"/>
                  </a:schemeClr>
                </a:solidFill>
                <a:latin typeface="微軟正黑體" panose="020B0604030504040204" pitchFamily="34" charset="-120"/>
                <a:ea typeface="微軟正黑體" panose="020B0604030504040204" pitchFamily="34" charset="-120"/>
              </a:rPr>
              <a:t>  老師</a:t>
            </a:r>
            <a:r>
              <a:rPr lang="zh-TW" altLang="en-US" sz="1500" dirty="0" smtClean="0">
                <a:latin typeface="微軟正黑體" panose="020B0604030504040204" pitchFamily="34" charset="-120"/>
                <a:ea typeface="微軟正黑體" panose="020B0604030504040204" pitchFamily="34" charset="-120"/>
              </a:rPr>
              <a:t>指着</a:t>
            </a:r>
            <a:r>
              <a:rPr lang="zh-TW" altLang="zh-HK" sz="1500" dirty="0" smtClean="0">
                <a:latin typeface="微軟正黑體" panose="020B0604030504040204" pitchFamily="34" charset="-120"/>
                <a:ea typeface="微軟正黑體" panose="020B0604030504040204" pitchFamily="34" charset="-120"/>
              </a:rPr>
              <a:t>年齡</a:t>
            </a:r>
            <a:r>
              <a:rPr lang="zh-TW" altLang="zh-HK" sz="1500" dirty="0">
                <a:latin typeface="微軟正黑體" panose="020B0604030504040204" pitchFamily="34" charset="-120"/>
                <a:ea typeface="微軟正黑體" panose="020B0604030504040204" pitchFamily="34" charset="-120"/>
              </a:rPr>
              <a:t>的「</a:t>
            </a:r>
            <a:r>
              <a:rPr lang="en-US" altLang="zh-HK" sz="1500" dirty="0">
                <a:latin typeface="微軟正黑體" panose="020B0604030504040204" pitchFamily="34" charset="-120"/>
                <a:ea typeface="微軟正黑體" panose="020B0604030504040204" pitchFamily="34" charset="-120"/>
              </a:rPr>
              <a:t>15</a:t>
            </a:r>
            <a:r>
              <a:rPr lang="zh-TW" altLang="zh-HK" sz="1500" dirty="0">
                <a:latin typeface="微軟正黑體" panose="020B0604030504040204" pitchFamily="34" charset="-120"/>
                <a:ea typeface="微軟正黑體" panose="020B0604030504040204" pitchFamily="34" charset="-120"/>
              </a:rPr>
              <a:t>」和頻數的「</a:t>
            </a:r>
            <a:r>
              <a:rPr lang="en-US" altLang="zh-HK" sz="1500" dirty="0">
                <a:latin typeface="微軟正黑體" panose="020B0604030504040204" pitchFamily="34" charset="-120"/>
                <a:ea typeface="微軟正黑體" panose="020B0604030504040204" pitchFamily="34" charset="-120"/>
              </a:rPr>
              <a:t>15</a:t>
            </a:r>
            <a:r>
              <a:rPr lang="zh-TW" altLang="zh-HK" sz="1500" dirty="0">
                <a:latin typeface="微軟正黑體" panose="020B0604030504040204" pitchFamily="34" charset="-120"/>
                <a:ea typeface="微軟正黑體" panose="020B0604030504040204" pitchFamily="34" charset="-120"/>
              </a:rPr>
              <a:t>」</a:t>
            </a:r>
            <a:r>
              <a:rPr lang="zh-TW" altLang="en-US" sz="1500" dirty="0">
                <a:latin typeface="微軟正黑體" panose="020B0604030504040204" pitchFamily="34" charset="-120"/>
                <a:ea typeface="微軟正黑體" panose="020B0604030504040204" pitchFamily="34" charset="-120"/>
              </a:rPr>
              <a:t>，再問</a:t>
            </a:r>
            <a:r>
              <a:rPr lang="zh-TW" altLang="en-US" sz="1500" dirty="0" smtClean="0">
                <a:latin typeface="微軟正黑體" panose="020B0604030504040204" pitchFamily="34" charset="-120"/>
                <a:ea typeface="微軟正黑體" panose="020B0604030504040204" pitchFamily="34" charset="-120"/>
              </a:rPr>
              <a:t>：「</a:t>
            </a:r>
            <a:r>
              <a:rPr lang="zh-TW" altLang="zh-HK" sz="1500" dirty="0">
                <a:latin typeface="微軟正黑體" panose="020B0604030504040204" pitchFamily="34" charset="-120"/>
                <a:ea typeface="微軟正黑體" panose="020B0604030504040204" pitchFamily="34" charset="-120"/>
              </a:rPr>
              <a:t>哪</a:t>
            </a:r>
            <a:r>
              <a:rPr lang="zh-TW" altLang="zh-HK" sz="1500" dirty="0" smtClean="0">
                <a:latin typeface="微軟正黑體" panose="020B0604030504040204" pitchFamily="34" charset="-120"/>
                <a:ea typeface="微軟正黑體" panose="020B0604030504040204" pitchFamily="34" charset="-120"/>
              </a:rPr>
              <a:t>一個</a:t>
            </a:r>
            <a:r>
              <a:rPr lang="en-US" altLang="zh-TW" sz="1500" dirty="0">
                <a:latin typeface="微軟正黑體" panose="020B0604030504040204" pitchFamily="34" charset="-120"/>
                <a:ea typeface="微軟正黑體" panose="020B0604030504040204" pitchFamily="34" charset="-120"/>
              </a:rPr>
              <a:t>『</a:t>
            </a:r>
            <a:r>
              <a:rPr lang="en-US" altLang="zh-HK" sz="1500" dirty="0" smtClean="0">
                <a:latin typeface="微軟正黑體" panose="020B0604030504040204" pitchFamily="34" charset="-120"/>
                <a:ea typeface="微軟正黑體" panose="020B0604030504040204" pitchFamily="34" charset="-120"/>
              </a:rPr>
              <a:t>15</a:t>
            </a:r>
            <a:r>
              <a:rPr lang="en-US" altLang="zh-TW" sz="1500" dirty="0">
                <a:latin typeface="微軟正黑體" panose="020B0604030504040204" pitchFamily="34" charset="-120"/>
                <a:ea typeface="微軟正黑體" panose="020B0604030504040204" pitchFamily="34" charset="-120"/>
              </a:rPr>
              <a:t>』</a:t>
            </a:r>
            <a:r>
              <a:rPr lang="zh-TW" altLang="zh-HK" sz="1500" dirty="0" smtClean="0">
                <a:latin typeface="微軟正黑體" panose="020B0604030504040204" pitchFamily="34" charset="-120"/>
                <a:ea typeface="微軟正黑體" panose="020B0604030504040204" pitchFamily="34" charset="-120"/>
              </a:rPr>
              <a:t>是</a:t>
            </a:r>
            <a:r>
              <a:rPr lang="zh-TW" altLang="en-US" sz="1500" dirty="0">
                <a:latin typeface="微軟正黑體" panose="020B0604030504040204" pitchFamily="34" charset="-120"/>
                <a:ea typeface="微軟正黑體" panose="020B0604030504040204" pitchFamily="34" charset="-120"/>
              </a:rPr>
              <a:t>頻</a:t>
            </a:r>
            <a:r>
              <a:rPr lang="zh-TW" altLang="zh-HK" sz="1500" dirty="0" smtClean="0">
                <a:latin typeface="微軟正黑體" panose="020B0604030504040204" pitchFamily="34" charset="-120"/>
                <a:ea typeface="微軟正黑體" panose="020B0604030504040204" pitchFamily="34" charset="-120"/>
              </a:rPr>
              <a:t>數？</a:t>
            </a:r>
            <a:r>
              <a:rPr lang="zh-TW" altLang="zh-HK" sz="1500" dirty="0" smtClean="0">
                <a:latin typeface="微軟正黑體" panose="020B0604030504040204" pitchFamily="34" charset="-120"/>
                <a:ea typeface="微軟正黑體" panose="020B0604030504040204" pitchFamily="34" charset="-120"/>
              </a:rPr>
              <a:t>另一個</a:t>
            </a:r>
            <a:r>
              <a:rPr lang="en-US" altLang="zh-TW" sz="1500" dirty="0">
                <a:latin typeface="微軟正黑體" panose="020B0604030504040204" pitchFamily="34" charset="-120"/>
                <a:ea typeface="微軟正黑體" panose="020B0604030504040204" pitchFamily="34" charset="-120"/>
              </a:rPr>
              <a:t>『</a:t>
            </a:r>
            <a:r>
              <a:rPr lang="en-US" altLang="zh-HK" sz="1500" dirty="0" smtClean="0">
                <a:latin typeface="微軟正黑體" panose="020B0604030504040204" pitchFamily="34" charset="-120"/>
                <a:ea typeface="微軟正黑體" panose="020B0604030504040204" pitchFamily="34" charset="-120"/>
              </a:rPr>
              <a:t>15</a:t>
            </a:r>
            <a:r>
              <a:rPr lang="en-US" altLang="zh-TW" sz="1500" dirty="0">
                <a:latin typeface="微軟正黑體" panose="020B0604030504040204" pitchFamily="34" charset="-120"/>
                <a:ea typeface="微軟正黑體" panose="020B0604030504040204" pitchFamily="34" charset="-120"/>
              </a:rPr>
              <a:t>』</a:t>
            </a:r>
            <a:r>
              <a:rPr lang="zh-TW" altLang="zh-HK" sz="1500" dirty="0" smtClean="0">
                <a:latin typeface="微軟正黑體" panose="020B0604030504040204" pitchFamily="34" charset="-120"/>
                <a:ea typeface="微軟正黑體" panose="020B0604030504040204" pitchFamily="34" charset="-120"/>
              </a:rPr>
              <a:t>是</a:t>
            </a:r>
            <a:r>
              <a:rPr lang="zh-TW" altLang="zh-HK" sz="1500" dirty="0">
                <a:latin typeface="微軟正黑體" panose="020B0604030504040204" pitchFamily="34" charset="-120"/>
                <a:ea typeface="微軟正黑體" panose="020B0604030504040204" pitchFamily="34" charset="-120"/>
              </a:rPr>
              <a:t>甚麼意思？</a:t>
            </a:r>
            <a:r>
              <a:rPr lang="zh-TW" altLang="en-US" sz="1500" dirty="0">
                <a:latin typeface="微軟正黑體" panose="020B0604030504040204" pitchFamily="34" charset="-120"/>
                <a:ea typeface="微軟正黑體" panose="020B0604030504040204" pitchFamily="34" charset="-120"/>
              </a:rPr>
              <a:t>」去引導</a:t>
            </a:r>
            <a:r>
              <a:rPr lang="zh-TW" altLang="en-US" sz="1500">
                <a:latin typeface="微軟正黑體" panose="020B0604030504040204" pitchFamily="34" charset="-120"/>
                <a:ea typeface="微軟正黑體" panose="020B0604030504040204" pitchFamily="34" charset="-120"/>
              </a:rPr>
              <a:t>學生</a:t>
            </a:r>
            <a:r>
              <a:rPr lang="zh-TW" altLang="en-US" sz="1500" smtClean="0">
                <a:latin typeface="微軟正黑體" panose="020B0604030504040204" pitchFamily="34" charset="-120"/>
                <a:ea typeface="微軟正黑體" panose="020B0604030504040204" pitchFamily="34" charset="-120"/>
              </a:rPr>
              <a:t>分辨</a:t>
            </a:r>
            <a:r>
              <a:rPr lang="zh-TW" altLang="zh-HK" sz="1500" smtClean="0">
                <a:latin typeface="微軟正黑體" panose="020B0604030504040204" pitchFamily="34" charset="-120"/>
                <a:ea typeface="微軟正黑體" panose="020B0604030504040204" pitchFamily="34" charset="-120"/>
              </a:rPr>
              <a:t>數</a:t>
            </a:r>
            <a:r>
              <a:rPr lang="zh-TW" altLang="en-US" sz="1500">
                <a:latin typeface="微軟正黑體" panose="020B0604030504040204" pitchFamily="34" charset="-120"/>
                <a:ea typeface="微軟正黑體" panose="020B0604030504040204" pitchFamily="34" charset="-120"/>
              </a:rPr>
              <a:t>據和</a:t>
            </a:r>
            <a:r>
              <a:rPr lang="zh-TW" altLang="en-US" sz="1500" dirty="0">
                <a:latin typeface="微軟正黑體" panose="020B0604030504040204" pitchFamily="34" charset="-120"/>
                <a:ea typeface="微軟正黑體" panose="020B0604030504040204" pitchFamily="34" charset="-120"/>
              </a:rPr>
              <a:t>組別名稱的分別</a:t>
            </a:r>
            <a:r>
              <a:rPr lang="zh-TW" altLang="en-US" sz="1500" dirty="0" smtClean="0">
                <a:latin typeface="微軟正黑體" panose="020B0604030504040204" pitchFamily="34" charset="-120"/>
                <a:ea typeface="微軟正黑體" panose="020B0604030504040204" pitchFamily="34" charset="-120"/>
              </a:rPr>
              <a:t>。 </a:t>
            </a:r>
            <a:r>
              <a:rPr lang="en-US" altLang="zh-TW" sz="1500" b="1" dirty="0" smtClean="0">
                <a:solidFill>
                  <a:srgbClr val="FF0000"/>
                </a:solidFill>
                <a:latin typeface="微軟正黑體" panose="020B0604030504040204" pitchFamily="34" charset="-120"/>
                <a:ea typeface="微軟正黑體" panose="020B0604030504040204" pitchFamily="34" charset="-120"/>
              </a:rPr>
              <a:t>(</a:t>
            </a:r>
            <a:r>
              <a:rPr lang="zh-TW" altLang="en-US" sz="1500" b="1" kern="100" dirty="0">
                <a:solidFill>
                  <a:srgbClr val="FF0000"/>
                </a:solidFill>
                <a:latin typeface="微軟正黑體" panose="020B0604030504040204" pitchFamily="34" charset="-120"/>
                <a:ea typeface="微軟正黑體" panose="020B0604030504040204" pitchFamily="34" charset="-120"/>
              </a:rPr>
              <a:t>應用邏輯關係</a:t>
            </a:r>
            <a:r>
              <a:rPr lang="en-US" altLang="zh-TW" sz="1500" b="1" kern="100" dirty="0">
                <a:solidFill>
                  <a:srgbClr val="FF0000"/>
                </a:solidFill>
                <a:latin typeface="微軟正黑體" panose="020B0604030504040204" pitchFamily="34" charset="-120"/>
                <a:ea typeface="微軟正黑體" panose="020B0604030504040204" pitchFamily="34" charset="-120"/>
              </a:rPr>
              <a:t>/</a:t>
            </a:r>
            <a:r>
              <a:rPr lang="zh-TW" altLang="en-US" sz="1500" b="1" kern="100" dirty="0">
                <a:solidFill>
                  <a:srgbClr val="FF0000"/>
                </a:solidFill>
                <a:latin typeface="微軟正黑體" panose="020B0604030504040204" pitchFamily="34" charset="-120"/>
                <a:ea typeface="微軟正黑體" panose="020B0604030504040204" pitchFamily="34" charset="-120"/>
              </a:rPr>
              <a:t>專科</a:t>
            </a:r>
            <a:r>
              <a:rPr lang="zh-TW" altLang="en-US" sz="1500" b="1" kern="100" dirty="0" smtClean="0">
                <a:solidFill>
                  <a:srgbClr val="FF0000"/>
                </a:solidFill>
                <a:latin typeface="微軟正黑體" panose="020B0604030504040204" pitchFamily="34" charset="-120"/>
                <a:ea typeface="微軟正黑體" panose="020B0604030504040204" pitchFamily="34" charset="-120"/>
              </a:rPr>
              <a:t>語體</a:t>
            </a:r>
            <a:r>
              <a:rPr lang="en-US" altLang="zh-TW" sz="1500" b="1" kern="100" dirty="0" smtClean="0">
                <a:solidFill>
                  <a:srgbClr val="FF0000"/>
                </a:solidFill>
                <a:latin typeface="微軟正黑體" panose="020B0604030504040204" pitchFamily="34" charset="-120"/>
                <a:ea typeface="微軟正黑體" panose="020B0604030504040204" pitchFamily="34" charset="-120"/>
              </a:rPr>
              <a:t>)</a:t>
            </a:r>
            <a:endParaRPr lang="en-US" altLang="zh-TW" sz="1500" dirty="0">
              <a:latin typeface="微軟正黑體" panose="020B0604030504040204" pitchFamily="34" charset="-120"/>
              <a:ea typeface="微軟正黑體" panose="020B0604030504040204" pitchFamily="34" charset="-120"/>
            </a:endParaRPr>
          </a:p>
        </p:txBody>
      </p:sp>
      <p:sp>
        <p:nvSpPr>
          <p:cNvPr id="16" name="矩形 15"/>
          <p:cNvSpPr/>
          <p:nvPr/>
        </p:nvSpPr>
        <p:spPr>
          <a:xfrm>
            <a:off x="948944" y="1529350"/>
            <a:ext cx="5983043" cy="954107"/>
          </a:xfrm>
          <a:prstGeom prst="rect">
            <a:avLst/>
          </a:prstGeom>
        </p:spPr>
        <p:txBody>
          <a:bodyPr wrap="square">
            <a:spAutoFit/>
          </a:bodyPr>
          <a:lstStyle/>
          <a:p>
            <a:r>
              <a:rPr lang="zh-TW" altLang="zh-HK" sz="2800" b="1" dirty="0">
                <a:latin typeface="微軟正黑體" panose="020B0604030504040204" pitchFamily="34" charset="-120"/>
                <a:ea typeface="微軟正黑體" panose="020B0604030504040204" pitchFamily="34" charset="-120"/>
              </a:rPr>
              <a:t>下表為某班學生的年齡頻數分佈</a:t>
            </a:r>
            <a:r>
              <a:rPr lang="zh-TW" altLang="zh-HK" sz="2800" b="1" dirty="0" smtClean="0">
                <a:latin typeface="微軟正黑體" panose="020B0604030504040204" pitchFamily="34" charset="-120"/>
                <a:ea typeface="微軟正黑體" panose="020B0604030504040204" pitchFamily="34" charset="-120"/>
              </a:rPr>
              <a:t>，</a:t>
            </a:r>
            <a:r>
              <a:rPr lang="en-US" altLang="zh-TW" sz="2800" b="1" dirty="0" smtClean="0">
                <a:latin typeface="微軟正黑體" panose="020B0604030504040204" pitchFamily="34" charset="-120"/>
                <a:ea typeface="微軟正黑體" panose="020B0604030504040204" pitchFamily="34" charset="-120"/>
              </a:rPr>
              <a:t/>
            </a:r>
            <a:br>
              <a:rPr lang="en-US" altLang="zh-TW" sz="2800" b="1" dirty="0" smtClean="0">
                <a:latin typeface="微軟正黑體" panose="020B0604030504040204" pitchFamily="34" charset="-120"/>
                <a:ea typeface="微軟正黑體" panose="020B0604030504040204" pitchFamily="34" charset="-120"/>
              </a:rPr>
            </a:br>
            <a:r>
              <a:rPr lang="zh-TW" altLang="en-US" sz="2800" b="1" dirty="0" smtClean="0">
                <a:latin typeface="微軟正黑體" panose="020B0604030504040204" pitchFamily="34" charset="-120"/>
                <a:ea typeface="微軟正黑體" panose="020B0604030504040204" pitchFamily="34" charset="-120"/>
              </a:rPr>
              <a:t>試</a:t>
            </a:r>
            <a:r>
              <a:rPr lang="zh-TW" altLang="en-US" sz="2800" b="1" dirty="0">
                <a:latin typeface="微軟正黑體" panose="020B0604030504040204" pitchFamily="34" charset="-120"/>
                <a:ea typeface="微軟正黑體" panose="020B0604030504040204" pitchFamily="34" charset="-120"/>
              </a:rPr>
              <a:t>找出</a:t>
            </a:r>
            <a:r>
              <a:rPr lang="zh-TW" altLang="zh-HK" sz="2800" b="1" dirty="0">
                <a:latin typeface="微軟正黑體" panose="020B0604030504040204" pitchFamily="34" charset="-120"/>
                <a:ea typeface="微軟正黑體" panose="020B0604030504040204" pitchFamily="34" charset="-120"/>
              </a:rPr>
              <a:t>該班學生年齡的眾數。</a:t>
            </a:r>
          </a:p>
        </p:txBody>
      </p:sp>
      <p:sp>
        <p:nvSpPr>
          <p:cNvPr id="40" name="矩形 39"/>
          <p:cNvSpPr/>
          <p:nvPr/>
        </p:nvSpPr>
        <p:spPr>
          <a:xfrm>
            <a:off x="278673" y="6010803"/>
            <a:ext cx="8630194" cy="569387"/>
          </a:xfrm>
          <a:prstGeom prst="rect">
            <a:avLst/>
          </a:prstGeom>
        </p:spPr>
        <p:txBody>
          <a:bodyPr wrap="square">
            <a:spAutoFit/>
          </a:bodyPr>
          <a:lstStyle/>
          <a:p>
            <a:pPr marL="269875" indent="-269875"/>
            <a:r>
              <a:rPr lang="en-US" altLang="zh-TW" sz="1500" dirty="0" smtClean="0">
                <a:latin typeface="微軟正黑體" panose="020B0604030504040204" pitchFamily="34" charset="-120"/>
                <a:ea typeface="微軟正黑體" panose="020B0604030504040204" pitchFamily="34" charset="-120"/>
              </a:rPr>
              <a:t>4.</a:t>
            </a:r>
            <a:r>
              <a:rPr lang="zh-TW" altLang="en-US" sz="1500" dirty="0" smtClean="0">
                <a:latin typeface="微軟正黑體" panose="020B0604030504040204" pitchFamily="34" charset="-120"/>
                <a:ea typeface="微軟正黑體" panose="020B0604030504040204" pitchFamily="34" charset="-120"/>
              </a:rPr>
              <a:t>  老師再要求同學按年齡及頻數去口頭描述表格所表達的內容 </a:t>
            </a:r>
            <a:r>
              <a:rPr lang="en-US" altLang="zh-TW" sz="1500" b="1" dirty="0" smtClean="0">
                <a:solidFill>
                  <a:srgbClr val="FF0000"/>
                </a:solidFill>
                <a:latin typeface="微軟正黑體" panose="020B0604030504040204" pitchFamily="34" charset="-120"/>
                <a:ea typeface="微軟正黑體" panose="020B0604030504040204" pitchFamily="34" charset="-120"/>
              </a:rPr>
              <a:t>(</a:t>
            </a:r>
            <a:r>
              <a:rPr lang="zh-TW" altLang="en-US" sz="1600" b="1" dirty="0" smtClean="0">
                <a:solidFill>
                  <a:srgbClr val="FF0000"/>
                </a:solidFill>
                <a:latin typeface="微軟正黑體" panose="020B0604030504040204" pitchFamily="34" charset="-120"/>
                <a:ea typeface="微軟正黑體" panose="020B0604030504040204" pitchFamily="34" charset="-120"/>
              </a:rPr>
              <a:t>專科</a:t>
            </a:r>
            <a:r>
              <a:rPr lang="zh-TW" altLang="en-US" sz="1600" b="1" dirty="0">
                <a:solidFill>
                  <a:srgbClr val="FF0000"/>
                </a:solidFill>
                <a:latin typeface="微軟正黑體" panose="020B0604030504040204" pitchFamily="34" charset="-120"/>
                <a:ea typeface="微軟正黑體" panose="020B0604030504040204" pitchFamily="34" charset="-120"/>
              </a:rPr>
              <a:t>詞彙與學科概念</a:t>
            </a:r>
            <a:r>
              <a:rPr lang="zh-TW" altLang="en-US" sz="1600" b="1" dirty="0" smtClean="0">
                <a:solidFill>
                  <a:srgbClr val="FF0000"/>
                </a:solidFill>
                <a:latin typeface="微軟正黑體" panose="020B0604030504040204" pitchFamily="34" charset="-120"/>
                <a:ea typeface="微軟正黑體" panose="020B0604030504040204" pitchFamily="34" charset="-120"/>
              </a:rPr>
              <a:t>聯繫</a:t>
            </a:r>
            <a:r>
              <a:rPr lang="en-US" altLang="zh-TW" sz="1600" b="1" dirty="0" smtClean="0">
                <a:solidFill>
                  <a:srgbClr val="FF0000"/>
                </a:solidFill>
                <a:latin typeface="微軟正黑體" panose="020B0604030504040204" pitchFamily="34" charset="-120"/>
                <a:ea typeface="微軟正黑體" panose="020B0604030504040204" pitchFamily="34" charset="-120"/>
              </a:rPr>
              <a:t>)</a:t>
            </a:r>
            <a:r>
              <a:rPr lang="zh-TW" altLang="en-US" sz="1500" dirty="0" smtClean="0">
                <a:latin typeface="微軟正黑體" panose="020B0604030504040204" pitchFamily="34" charset="-120"/>
                <a:ea typeface="微軟正黑體" panose="020B0604030504040204" pitchFamily="34" charset="-120"/>
              </a:rPr>
              <a:t>，從而找出</a:t>
            </a:r>
            <a:r>
              <a:rPr lang="zh-TW" altLang="zh-HK" sz="1500" dirty="0" smtClean="0">
                <a:latin typeface="微軟正黑體" panose="020B0604030504040204" pitchFamily="34" charset="-120"/>
                <a:ea typeface="微軟正黑體" panose="020B0604030504040204" pitchFamily="34" charset="-120"/>
              </a:rPr>
              <a:t>該班學生年齡的眾數。</a:t>
            </a:r>
            <a:r>
              <a:rPr lang="zh-TW" altLang="en-US" sz="1500" dirty="0" smtClean="0">
                <a:latin typeface="微軟正黑體" panose="020B0604030504040204" pitchFamily="34" charset="-120"/>
                <a:ea typeface="微軟正黑體" panose="020B0604030504040204" pitchFamily="34" charset="-120"/>
              </a:rPr>
              <a:t> </a:t>
            </a:r>
            <a:r>
              <a:rPr lang="en-US" altLang="zh-TW" sz="1500" b="1" dirty="0" smtClean="0">
                <a:solidFill>
                  <a:srgbClr val="FF0000"/>
                </a:solidFill>
                <a:latin typeface="微軟正黑體" panose="020B0604030504040204" pitchFamily="34" charset="-120"/>
                <a:ea typeface="微軟正黑體" panose="020B0604030504040204" pitchFamily="34" charset="-120"/>
              </a:rPr>
              <a:t>(</a:t>
            </a:r>
            <a:r>
              <a:rPr lang="zh-TW" altLang="en-US" sz="1500" b="1" kern="100" dirty="0">
                <a:solidFill>
                  <a:srgbClr val="FF0000"/>
                </a:solidFill>
                <a:latin typeface="微軟正黑體" panose="020B0604030504040204" pitchFamily="34" charset="-120"/>
                <a:ea typeface="微軟正黑體" panose="020B0604030504040204" pitchFamily="34" charset="-120"/>
              </a:rPr>
              <a:t>應用邏輯關係</a:t>
            </a:r>
            <a:r>
              <a:rPr lang="en-US" altLang="zh-TW" sz="1500" b="1" kern="100" dirty="0">
                <a:solidFill>
                  <a:srgbClr val="FF0000"/>
                </a:solidFill>
                <a:latin typeface="微軟正黑體" panose="020B0604030504040204" pitchFamily="34" charset="-120"/>
                <a:ea typeface="微軟正黑體" panose="020B0604030504040204" pitchFamily="34" charset="-120"/>
              </a:rPr>
              <a:t>/</a:t>
            </a:r>
            <a:r>
              <a:rPr lang="zh-TW" altLang="en-US" sz="1500" b="1" kern="100" dirty="0">
                <a:solidFill>
                  <a:srgbClr val="FF0000"/>
                </a:solidFill>
                <a:latin typeface="微軟正黑體" panose="020B0604030504040204" pitchFamily="34" charset="-120"/>
                <a:ea typeface="微軟正黑體" panose="020B0604030504040204" pitchFamily="34" charset="-120"/>
              </a:rPr>
              <a:t>專科語體</a:t>
            </a:r>
            <a:r>
              <a:rPr lang="en-US" altLang="zh-TW" sz="1500" b="1" kern="100" dirty="0">
                <a:solidFill>
                  <a:srgbClr val="FF0000"/>
                </a:solidFill>
                <a:latin typeface="微軟正黑體" panose="020B0604030504040204" pitchFamily="34" charset="-120"/>
                <a:ea typeface="微軟正黑體" panose="020B0604030504040204" pitchFamily="34" charset="-120"/>
              </a:rPr>
              <a:t>)</a:t>
            </a:r>
            <a:endParaRPr lang="en-US" altLang="zh-TW" sz="1500" dirty="0">
              <a:latin typeface="微軟正黑體" panose="020B0604030504040204" pitchFamily="34" charset="-120"/>
              <a:ea typeface="微軟正黑體" panose="020B0604030504040204" pitchFamily="34" charset="-120"/>
            </a:endParaRPr>
          </a:p>
        </p:txBody>
      </p:sp>
      <p:sp>
        <p:nvSpPr>
          <p:cNvPr id="43" name="文字方塊 42"/>
          <p:cNvSpPr txBox="1"/>
          <p:nvPr/>
        </p:nvSpPr>
        <p:spPr>
          <a:xfrm>
            <a:off x="6339140" y="2782897"/>
            <a:ext cx="592847" cy="461665"/>
          </a:xfrm>
          <a:prstGeom prst="rect">
            <a:avLst/>
          </a:prstGeom>
          <a:noFill/>
        </p:spPr>
        <p:txBody>
          <a:bodyPr wrap="square" rtlCol="0">
            <a:spAutoFit/>
          </a:bodyPr>
          <a:lstStyle/>
          <a:p>
            <a:pPr algn="ctr"/>
            <a:r>
              <a:rPr lang="en-US" altLang="zh-TW" sz="2400" b="1" dirty="0" smtClean="0">
                <a:solidFill>
                  <a:srgbClr val="FF0000"/>
                </a:solidFill>
              </a:rPr>
              <a:t>1</a:t>
            </a:r>
            <a:r>
              <a:rPr lang="en-US" altLang="zh-HK" sz="2400" b="1" dirty="0" smtClean="0">
                <a:solidFill>
                  <a:srgbClr val="FF0000"/>
                </a:solidFill>
              </a:rPr>
              <a:t>5</a:t>
            </a:r>
            <a:endParaRPr lang="zh-HK" altLang="en-US" sz="2400" b="1" dirty="0">
              <a:solidFill>
                <a:srgbClr val="FF0000"/>
              </a:solidFill>
            </a:endParaRPr>
          </a:p>
        </p:txBody>
      </p:sp>
      <p:sp>
        <p:nvSpPr>
          <p:cNvPr id="44" name="文字方塊 43"/>
          <p:cNvSpPr txBox="1"/>
          <p:nvPr/>
        </p:nvSpPr>
        <p:spPr>
          <a:xfrm>
            <a:off x="4224049" y="3293817"/>
            <a:ext cx="535659" cy="461665"/>
          </a:xfrm>
          <a:prstGeom prst="rect">
            <a:avLst/>
          </a:prstGeom>
          <a:noFill/>
        </p:spPr>
        <p:txBody>
          <a:bodyPr wrap="square" rtlCol="0">
            <a:spAutoFit/>
          </a:bodyPr>
          <a:lstStyle/>
          <a:p>
            <a:pPr algn="ctr"/>
            <a:r>
              <a:rPr lang="en-US" altLang="zh-TW" sz="2400" b="1" dirty="0" smtClean="0">
                <a:solidFill>
                  <a:schemeClr val="accent6">
                    <a:lumMod val="75000"/>
                  </a:schemeClr>
                </a:solidFill>
              </a:rPr>
              <a:t>15</a:t>
            </a:r>
            <a:endParaRPr lang="zh-HK" altLang="en-US" sz="2400" b="1" dirty="0">
              <a:solidFill>
                <a:schemeClr val="accent6">
                  <a:lumMod val="75000"/>
                </a:schemeClr>
              </a:solidFill>
            </a:endParaRPr>
          </a:p>
        </p:txBody>
      </p:sp>
    </p:spTree>
    <p:extLst>
      <p:ext uri="{BB962C8B-B14F-4D97-AF65-F5344CB8AC3E}">
        <p14:creationId xmlns:p14="http://schemas.microsoft.com/office/powerpoint/2010/main" val="70781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佈景主題">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簡報1" id="{F0D3C99D-8D8F-430A-9326-ADCF76E59EC8}" vid="{C4ABDC8C-4EE0-4145-84E8-6116EFC9F98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Maths_temp_strategy_renew</Template>
  <TotalTime>837</TotalTime>
  <Words>1496</Words>
  <Application>Microsoft Office PowerPoint</Application>
  <PresentationFormat>如螢幕大小 (4:3)</PresentationFormat>
  <Paragraphs>198</Paragraphs>
  <Slides>13</Slides>
  <Notes>10</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13</vt:i4>
      </vt:variant>
    </vt:vector>
  </HeadingPairs>
  <TitlesOfParts>
    <vt:vector size="22" baseType="lpstr">
      <vt:lpstr>Helv</vt:lpstr>
      <vt:lpstr>微軟正黑體</vt:lpstr>
      <vt:lpstr>新細明體</vt:lpstr>
      <vt:lpstr>Arial</vt:lpstr>
      <vt:lpstr>Calibri</vt:lpstr>
      <vt:lpstr>Calibri Light</vt:lpstr>
      <vt:lpstr>Times New Roman</vt:lpstr>
      <vt:lpstr>Wingdings</vt:lpstr>
      <vt:lpstr>Office 佈景主題</vt:lpstr>
      <vt:lpstr>PowerPoint 簡報</vt:lpstr>
      <vt:lpstr>學習難點1</vt:lpstr>
      <vt:lpstr>學習難點2</vt:lpstr>
      <vt:lpstr>PowerPoint 簡報</vt:lpstr>
      <vt:lpstr>PowerPoint 簡報</vt:lpstr>
      <vt:lpstr>PowerPoint 簡報</vt:lpstr>
      <vt:lpstr>針對學習難點1</vt:lpstr>
      <vt:lpstr>PowerPoint 簡報</vt:lpstr>
      <vt:lpstr>PowerPoint 簡報</vt:lpstr>
      <vt:lpstr>針對學習難點2</vt:lpstr>
      <vt:lpstr>PowerPoint 簡報</vt:lpstr>
      <vt:lpstr>PowerPoint 簡報</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CHAN, Yan-nuen Sharon</dc:creator>
  <cp:lastModifiedBy>CHEUNG, Sum-chi Joanna</cp:lastModifiedBy>
  <cp:revision>86</cp:revision>
  <cp:lastPrinted>2016-01-19T03:53:40Z</cp:lastPrinted>
  <dcterms:created xsi:type="dcterms:W3CDTF">2015-08-03T09:43:05Z</dcterms:created>
  <dcterms:modified xsi:type="dcterms:W3CDTF">2016-03-15T01:17:05Z</dcterms:modified>
</cp:coreProperties>
</file>