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5" r:id="rId4"/>
    <p:sldId id="288" r:id="rId5"/>
    <p:sldId id="289" r:id="rId6"/>
    <p:sldId id="290" r:id="rId7"/>
    <p:sldId id="267" r:id="rId8"/>
    <p:sldId id="280" r:id="rId9"/>
    <p:sldId id="281" r:id="rId10"/>
    <p:sldId id="282" r:id="rId11"/>
    <p:sldId id="286" r:id="rId12"/>
    <p:sldId id="283" r:id="rId13"/>
    <p:sldId id="284" r:id="rId14"/>
    <p:sldId id="287" r:id="rId15"/>
    <p:sldId id="285" r:id="rId16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2FB1-BF4D-4FC0-B56B-CACBCA9A1A7E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D9A0-DD94-44C7-A6E3-D3A04C4CF44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41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1784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47948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34463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4155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88186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78027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3108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32102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27322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53179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33A36-752D-4789-8074-0975070DF270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32722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69233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49246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9278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82478" y="2726174"/>
            <a:ext cx="30796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百分法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2437877"/>
            <a:ext cx="63672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學生未能把文字題中的詞彙與「原值」、「新值」及「百分率變化」聯繫起來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8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70532" y="2437877"/>
            <a:ext cx="65623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學生不懂將文字題的相關數字代入方程式，以找出</a:t>
            </a:r>
            <a:r>
              <a:rPr lang="zh-TW" altLang="en-US" sz="3600" b="1" spc="-9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「成本」、「售價」、「盈利百分率</a:t>
            </a:r>
            <a:r>
              <a:rPr lang="zh-TW" altLang="en-US" sz="3600" b="1" spc="-9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」或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虧蝕百分率」，容易把各自的公式混淆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6093121" y="2442949"/>
            <a:ext cx="2859293" cy="8052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5843539" y="3479333"/>
            <a:ext cx="3108875" cy="8052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圓角矩形 17"/>
          <p:cNvSpPr/>
          <p:nvPr/>
        </p:nvSpPr>
        <p:spPr>
          <a:xfrm>
            <a:off x="5258960" y="4551890"/>
            <a:ext cx="3693454" cy="80521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9" name="群組 18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20" name="文字方塊 19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88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055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2150334" y="485686"/>
            <a:ext cx="6870836" cy="12110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圓角矩形 19"/>
          <p:cNvSpPr/>
          <p:nvPr/>
        </p:nvSpPr>
        <p:spPr>
          <a:xfrm>
            <a:off x="1427227" y="1780909"/>
            <a:ext cx="7334636" cy="17021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圓角矩形 20"/>
          <p:cNvSpPr/>
          <p:nvPr/>
        </p:nvSpPr>
        <p:spPr>
          <a:xfrm>
            <a:off x="491911" y="3551074"/>
            <a:ext cx="8269952" cy="9779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0583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478231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2437877"/>
            <a:ext cx="63672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運用圖像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及表列的方式，呈現原值、新值及百分減少的關係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5" y="89155"/>
            <a:ext cx="8801896" cy="5437182"/>
          </a:xfrm>
          <a:prstGeom prst="rect">
            <a:avLst/>
          </a:prstGeom>
        </p:spPr>
      </p:pic>
      <p:pic>
        <p:nvPicPr>
          <p:cNvPr id="53" name="圖片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55" y="2388813"/>
            <a:ext cx="3821559" cy="1269885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734" y="3066220"/>
            <a:ext cx="3162806" cy="63494"/>
          </a:xfrm>
          <a:prstGeom prst="rect">
            <a:avLst/>
          </a:prstGeom>
        </p:spPr>
      </p:pic>
      <p:grpSp>
        <p:nvGrpSpPr>
          <p:cNvPr id="32" name="群組 31"/>
          <p:cNvGrpSpPr/>
          <p:nvPr/>
        </p:nvGrpSpPr>
        <p:grpSpPr>
          <a:xfrm>
            <a:off x="122288" y="4380820"/>
            <a:ext cx="8899424" cy="2756249"/>
            <a:chOff x="122288" y="4384059"/>
            <a:chExt cx="8899424" cy="2371148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8" y="4384059"/>
              <a:ext cx="8899424" cy="2371148"/>
            </a:xfrm>
            <a:prstGeom prst="rect">
              <a:avLst/>
            </a:prstGeom>
          </p:spPr>
        </p:pic>
        <p:grpSp>
          <p:nvGrpSpPr>
            <p:cNvPr id="24" name="群組 23"/>
            <p:cNvGrpSpPr/>
            <p:nvPr/>
          </p:nvGrpSpPr>
          <p:grpSpPr>
            <a:xfrm>
              <a:off x="196953" y="4421257"/>
              <a:ext cx="2505178" cy="500091"/>
              <a:chOff x="196953" y="4101969"/>
              <a:chExt cx="2505178" cy="500091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</p:grpSp>
      <p:sp>
        <p:nvSpPr>
          <p:cNvPr id="18" name="矩形 17"/>
          <p:cNvSpPr/>
          <p:nvPr/>
        </p:nvSpPr>
        <p:spPr>
          <a:xfrm>
            <a:off x="313509" y="5026970"/>
            <a:ext cx="84623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defRPr/>
            </a:pP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「假設我把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『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原值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』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以 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格為總數 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%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表示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出來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13508" y="5526337"/>
            <a:ext cx="8659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defRPr/>
            </a:pP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老師運用圖像展示出「原來」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=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140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cm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sz="1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，讓學生能與先前學的「全部」聯繫起  來。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</a:t>
            </a:r>
            <a:r>
              <a:rPr lang="zh-TW" altLang="en-US" sz="1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528167" y="5982160"/>
            <a:ext cx="4284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老師提問學生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「藍色部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分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這一格代表甚麼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?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87223" y="6245143"/>
            <a:ext cx="8424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defRPr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老師引導學生明白這一格代表「新值」，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「新值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」即是「全部」減去「部分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」的結果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r>
              <a:rPr lang="en-US" altLang="zh-TW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367155" y="108628"/>
            <a:ext cx="6095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用圖像及表列方式，呈現原值及百分減少全部及部分的關係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33978" y="1246027"/>
            <a:ext cx="954107" cy="40011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1016967" y="1635869"/>
            <a:ext cx="7117540" cy="66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00000"/>
              </a:lnSpc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一條繩子的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原來長度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 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140 cm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。若它的長度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20 %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，求繩子的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新長度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266700">
              <a:lnSpc>
                <a:spcPct val="100000"/>
              </a:lnSpc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Wingdings"/>
              </a:rPr>
              <a:t>   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學生會把 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140 cm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x 20 % 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作為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值，結果只求部分</a:t>
            </a:r>
          </a:p>
        </p:txBody>
      </p:sp>
      <p:pic>
        <p:nvPicPr>
          <p:cNvPr id="46" name="圖片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935" y="2813006"/>
            <a:ext cx="666343" cy="579600"/>
          </a:xfrm>
          <a:prstGeom prst="rect">
            <a:avLst/>
          </a:prstGeom>
        </p:spPr>
      </p:pic>
      <p:pic>
        <p:nvPicPr>
          <p:cNvPr id="47" name="圖片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747" y="3728592"/>
            <a:ext cx="3323879" cy="333978"/>
          </a:xfrm>
          <a:prstGeom prst="rect">
            <a:avLst/>
          </a:prstGeom>
        </p:spPr>
      </p:pic>
      <p:pic>
        <p:nvPicPr>
          <p:cNvPr id="48" name="圖片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09" y="4098954"/>
            <a:ext cx="671933" cy="584462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6462852" y="2517569"/>
            <a:ext cx="2158633" cy="868057"/>
            <a:chOff x="6462852" y="2517569"/>
            <a:chExt cx="2158633" cy="868057"/>
          </a:xfrm>
        </p:grpSpPr>
        <p:sp>
          <p:nvSpPr>
            <p:cNvPr id="2" name="文字方塊 1"/>
            <p:cNvSpPr txBox="1"/>
            <p:nvPr/>
          </p:nvSpPr>
          <p:spPr>
            <a:xfrm>
              <a:off x="6498477" y="2600694"/>
              <a:ext cx="21230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學生已掌握「百分率」、「全部」及「部分」的前備知識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</a:t>
              </a:r>
              <a:endParaRPr lang="zh-HK" altLang="en-US" dirty="0"/>
            </a:p>
          </p:txBody>
        </p:sp>
        <p:sp>
          <p:nvSpPr>
            <p:cNvPr id="3" name="圓角矩形 2"/>
            <p:cNvSpPr/>
            <p:nvPr/>
          </p:nvSpPr>
          <p:spPr>
            <a:xfrm>
              <a:off x="6462852" y="2517569"/>
              <a:ext cx="2123008" cy="868057"/>
            </a:xfrm>
            <a:prstGeom prst="round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225869" y="5019299"/>
            <a:ext cx="8801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450850">
              <a:defRPr/>
            </a:pP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                                                                                             ，如果我要減少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20%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的話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，你要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塗上多少格顏色？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1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sz="1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0437" y="4100545"/>
            <a:ext cx="2649600" cy="579600"/>
          </a:xfrm>
          <a:prstGeom prst="rect">
            <a:avLst/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 smtClean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?</a:t>
            </a:r>
            <a:endParaRPr lang="zh-HK" altLang="en-US" sz="2800" dirty="0">
              <a:solidFill>
                <a:schemeClr val="tx1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4" name="圖片 5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042" y="4099240"/>
            <a:ext cx="2655922" cy="5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1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7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5" y="136607"/>
            <a:ext cx="8972570" cy="468134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48" y="2985202"/>
            <a:ext cx="2218761" cy="9569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927" y="2950503"/>
            <a:ext cx="2285811" cy="135320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122288" y="4059865"/>
            <a:ext cx="8938979" cy="2712496"/>
            <a:chOff x="122288" y="4059865"/>
            <a:chExt cx="8938979" cy="2712496"/>
          </a:xfrm>
        </p:grpSpPr>
        <p:grpSp>
          <p:nvGrpSpPr>
            <p:cNvPr id="8" name="群組 7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6" name="圖片 1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278673" y="4898127"/>
              <a:ext cx="8534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2.  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你覺得 “原值１４０ｃｍ” 可以填在那一格？ “減少２０％”呢？」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/>
              </a:r>
              <a:b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</a:b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聯繫前備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知識  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和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 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78673" y="5403297"/>
              <a:ext cx="8534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3.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在估計表中的最後一格代表甚麼？」老師引導學生指出最後一格代表「新值」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/>
              </a:r>
              <a:b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</a:b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聯繫前備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知識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78673" y="5923853"/>
              <a:ext cx="863019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4. 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最後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計算答案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31073" y="6155019"/>
              <a:ext cx="863019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TW" sz="1600" b="1" i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***</a:t>
              </a:r>
              <a:r>
                <a:rPr lang="zh-TW" altLang="en-US" sz="1600" b="1" i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sz="1600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可以繼續用以上的方法，與學生討論百分增加及其有關的題目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78673" y="4645214"/>
              <a:ext cx="8534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1. 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「請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你把題目中的資料，以圖像或文字填在表上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。」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378741" y="1653151"/>
            <a:ext cx="133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</a:t>
            </a:r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百分法概念</a:t>
            </a:r>
            <a:endParaRPr lang="zh-HK" altLang="en-US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1985793" y="1648131"/>
            <a:ext cx="177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全部</a:t>
            </a:r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</a:t>
            </a:r>
            <a:endParaRPr lang="en-US" altLang="zh-TW" b="1" dirty="0" smtClean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=1</a:t>
            </a:r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100%</a:t>
            </a:r>
            <a:endParaRPr lang="zh-HK" altLang="en-US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173501" y="1648131"/>
            <a:ext cx="1457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部分百分率</a:t>
            </a:r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_______%</a:t>
            </a:r>
            <a:endParaRPr lang="zh-HK" altLang="en-US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97613" y="2291462"/>
            <a:ext cx="1333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</a:t>
            </a:r>
            <a:r>
              <a:rPr lang="en-US" altLang="zh-TW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</a:t>
            </a:r>
            <a:r>
              <a:rPr lang="en-US" altLang="zh-TW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endParaRPr lang="zh-HK" altLang="en-US" sz="16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207139" y="2414572"/>
            <a:ext cx="1333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原值</a:t>
            </a:r>
            <a:endParaRPr lang="zh-HK" altLang="en-US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955096" y="2412132"/>
            <a:ext cx="1894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endParaRPr lang="zh-HK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285231" y="2412132"/>
            <a:ext cx="2169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新值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原值 </a:t>
            </a:r>
            <a:r>
              <a:rPr lang="en-US" altLang="zh-TW" sz="1600" b="1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變化值</a:t>
            </a:r>
            <a:endParaRPr lang="zh-HK" altLang="en-US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378741" y="3405387"/>
            <a:ext cx="1333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百分減少</a:t>
            </a:r>
            <a:endParaRPr lang="zh-HK" altLang="en-US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178737" y="3405387"/>
            <a:ext cx="1333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20%</a:t>
            </a:r>
            <a:endParaRPr lang="zh-HK" altLang="en-US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699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465820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6263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加強學生設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方程式來解決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與百分法有關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的應用題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的能力，包括：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運用表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列方式，讓學生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比較與盈利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和虧蝕有關的公式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從題目中辨識可用作計算未知數的關鍵資料，以及辨識未知數和關鍵資料的關係以設方程式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41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圖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7" y="107538"/>
            <a:ext cx="8734846" cy="5266508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399605" y="19556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盈利和虧蝕的比較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1551" y="1928852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(</a:t>
            </a: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售價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)</a:t>
            </a:r>
            <a:r>
              <a:rPr lang="zh-TW" altLang="en-US" b="1" kern="1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</a:t>
            </a:r>
            <a:r>
              <a:rPr lang="en-US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原值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(</a:t>
            </a: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成本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)</a:t>
            </a:r>
            <a:endParaRPr lang="zh-HK" altLang="en-US" dirty="0"/>
          </a:p>
        </p:txBody>
      </p:sp>
      <p:sp>
        <p:nvSpPr>
          <p:cNvPr id="5" name="矩形 4"/>
          <p:cNvSpPr/>
          <p:nvPr/>
        </p:nvSpPr>
        <p:spPr>
          <a:xfrm>
            <a:off x="5712868" y="1928852"/>
            <a:ext cx="282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原值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(</a:t>
            </a: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成本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)</a:t>
            </a:r>
            <a:r>
              <a:rPr lang="zh-TW" altLang="en-US" b="1" kern="1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</a:t>
            </a:r>
            <a:r>
              <a:rPr lang="en-US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(</a:t>
            </a: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售價</a:t>
            </a:r>
            <a:r>
              <a:rPr lang="en-US" altLang="zh-TW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)</a:t>
            </a:r>
            <a:r>
              <a:rPr lang="zh-TW" altLang="en-US" b="1" kern="1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</a:t>
            </a:r>
            <a:endParaRPr lang="zh-HK" altLang="en-US" dirty="0"/>
          </a:p>
        </p:txBody>
      </p:sp>
      <p:sp>
        <p:nvSpPr>
          <p:cNvPr id="7" name="矩形 6"/>
          <p:cNvSpPr/>
          <p:nvPr/>
        </p:nvSpPr>
        <p:spPr>
          <a:xfrm>
            <a:off x="731594" y="1761467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</a:t>
            </a: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值與新值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6811" y="2324207"/>
            <a:ext cx="2128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00"/>
              </a:spcBef>
            </a:pPr>
            <a:r>
              <a:rPr lang="zh-TW" altLang="en-US" sz="20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盈利百分率公式</a:t>
            </a:r>
            <a:endParaRPr lang="en-US" altLang="zh-TW" sz="20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 sz="20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endParaRPr lang="en-US" altLang="zh-TW" sz="20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0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虧蝕百分率公式</a:t>
            </a:r>
            <a:endParaRPr lang="zh-HK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4147" y="3745697"/>
            <a:ext cx="20938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售價、成本和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en-US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盈利</a:t>
            </a:r>
            <a:r>
              <a:rPr lang="en-US" altLang="zh-TW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虧蝕百分率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561996" y="4084251"/>
            <a:ext cx="3155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售價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成本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盈利百分率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5593080" y="4085170"/>
            <a:ext cx="3059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售價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成本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虧蝕 百分率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2" name="群組 41"/>
          <p:cNvGrpSpPr/>
          <p:nvPr/>
        </p:nvGrpSpPr>
        <p:grpSpPr>
          <a:xfrm>
            <a:off x="4118568" y="556690"/>
            <a:ext cx="2986793" cy="713173"/>
            <a:chOff x="3078603" y="1352624"/>
            <a:chExt cx="2986793" cy="713173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603" y="1352624"/>
              <a:ext cx="2986793" cy="713173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3264007" y="1411767"/>
              <a:ext cx="26164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預期學生的答案如下 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3702590" y="129536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盈利</a:t>
            </a:r>
            <a:endParaRPr lang="zh-HK" altLang="en-US" sz="24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722759" y="129536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虧蝕</a:t>
            </a:r>
            <a:endParaRPr lang="zh-HK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5987887" y="2582389"/>
            <a:ext cx="2363190" cy="835845"/>
            <a:chOff x="4332460" y="4926280"/>
            <a:chExt cx="2363190" cy="835845"/>
          </a:xfrm>
        </p:grpSpPr>
        <p:sp>
          <p:nvSpPr>
            <p:cNvPr id="49" name="文字方塊 48"/>
            <p:cNvSpPr txBox="1"/>
            <p:nvPr/>
          </p:nvSpPr>
          <p:spPr>
            <a:xfrm>
              <a:off x="4332460" y="4926280"/>
              <a:ext cx="15912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值 </a:t>
              </a:r>
              <a:r>
                <a: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新值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4670900" y="5362015"/>
              <a:ext cx="801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20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dirty="0"/>
            </a:p>
          </p:txBody>
        </p:sp>
        <p:cxnSp>
          <p:nvCxnSpPr>
            <p:cNvPr id="51" name="直線接點 50"/>
            <p:cNvCxnSpPr/>
            <p:nvPr/>
          </p:nvCxnSpPr>
          <p:spPr>
            <a:xfrm>
              <a:off x="4415585" y="5326390"/>
              <a:ext cx="12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字方塊 51"/>
            <p:cNvSpPr txBox="1"/>
            <p:nvPr/>
          </p:nvSpPr>
          <p:spPr>
            <a:xfrm>
              <a:off x="5698123" y="5140038"/>
              <a:ext cx="308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X</a:t>
              </a:r>
              <a:endParaRPr lang="zh-HK" altLang="en-US" dirty="0"/>
            </a:p>
          </p:txBody>
        </p:sp>
        <p:sp>
          <p:nvSpPr>
            <p:cNvPr id="53" name="文字方塊 52"/>
            <p:cNvSpPr txBox="1"/>
            <p:nvPr/>
          </p:nvSpPr>
          <p:spPr>
            <a:xfrm>
              <a:off x="5852504" y="5117974"/>
              <a:ext cx="8431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 smtClean="0">
                  <a:latin typeface="Arial Narrow" panose="020B0606020202030204" pitchFamily="34" charset="0"/>
                  <a:ea typeface="微軟正黑體" panose="020B0604030504040204" pitchFamily="34" charset="-120"/>
                </a:rPr>
                <a:t>100%</a:t>
              </a:r>
              <a:endParaRPr lang="zh-HK" altLang="en-US" sz="2000" b="1" dirty="0">
                <a:latin typeface="Arial Narrow" panose="020B0606020202030204" pitchFamily="34" charset="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874803" y="2613763"/>
            <a:ext cx="2481536" cy="835845"/>
            <a:chOff x="2066310" y="4928255"/>
            <a:chExt cx="2481536" cy="835845"/>
          </a:xfrm>
        </p:grpSpPr>
        <p:sp>
          <p:nvSpPr>
            <p:cNvPr id="55" name="文字方塊 54"/>
            <p:cNvSpPr txBox="1"/>
            <p:nvPr/>
          </p:nvSpPr>
          <p:spPr>
            <a:xfrm>
              <a:off x="2066310" y="4928255"/>
              <a:ext cx="15912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 </a:t>
              </a:r>
              <a:r>
                <a: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原值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文字方塊 55"/>
            <p:cNvSpPr txBox="1"/>
            <p:nvPr/>
          </p:nvSpPr>
          <p:spPr>
            <a:xfrm>
              <a:off x="2404750" y="5363990"/>
              <a:ext cx="801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20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dirty="0"/>
            </a:p>
          </p:txBody>
        </p:sp>
        <p:cxnSp>
          <p:nvCxnSpPr>
            <p:cNvPr id="57" name="直線接點 56"/>
            <p:cNvCxnSpPr/>
            <p:nvPr/>
          </p:nvCxnSpPr>
          <p:spPr>
            <a:xfrm>
              <a:off x="2149435" y="5328365"/>
              <a:ext cx="12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字方塊 57"/>
            <p:cNvSpPr txBox="1"/>
            <p:nvPr/>
          </p:nvSpPr>
          <p:spPr>
            <a:xfrm>
              <a:off x="3479271" y="5130138"/>
              <a:ext cx="308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X</a:t>
              </a:r>
              <a:endParaRPr lang="zh-HK" altLang="en-US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704700" y="5108074"/>
              <a:ext cx="8431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 smtClean="0">
                  <a:latin typeface="Arial Narrow" panose="020B0606020202030204" pitchFamily="34" charset="0"/>
                  <a:ea typeface="微軟正黑體" panose="020B0604030504040204" pitchFamily="34" charset="-120"/>
                </a:rPr>
                <a:t>100%</a:t>
              </a:r>
              <a:endParaRPr lang="zh-HK" altLang="en-US" sz="2000" b="1" dirty="0">
                <a:latin typeface="Arial Narrow" panose="020B0606020202030204" pitchFamily="34" charset="0"/>
                <a:ea typeface="微軟正黑體" panose="020B0604030504040204" pitchFamily="34" charset="-120"/>
              </a:endParaRPr>
            </a:p>
          </p:txBody>
        </p:sp>
      </p:grpSp>
      <p:sp>
        <p:nvSpPr>
          <p:cNvPr id="64" name="文字方塊 63"/>
          <p:cNvSpPr txBox="1"/>
          <p:nvPr/>
        </p:nvSpPr>
        <p:spPr>
          <a:xfrm>
            <a:off x="2827011" y="2565971"/>
            <a:ext cx="1495617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盈利</a:t>
            </a:r>
            <a:endParaRPr lang="zh-HK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2821751" y="3049824"/>
            <a:ext cx="1495617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成本</a:t>
            </a:r>
            <a:endParaRPr lang="zh-HK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5920113" y="2546875"/>
            <a:ext cx="149561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虧蝕</a:t>
            </a:r>
            <a:endParaRPr lang="zh-HK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5913600" y="3023146"/>
            <a:ext cx="149561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成本</a:t>
            </a:r>
            <a:endParaRPr lang="zh-HK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1" name="群組 80"/>
          <p:cNvGrpSpPr/>
          <p:nvPr/>
        </p:nvGrpSpPr>
        <p:grpSpPr>
          <a:xfrm>
            <a:off x="122288" y="4384059"/>
            <a:ext cx="8899424" cy="2371148"/>
            <a:chOff x="122288" y="4384059"/>
            <a:chExt cx="8899424" cy="2371148"/>
          </a:xfrm>
        </p:grpSpPr>
        <p:grpSp>
          <p:nvGrpSpPr>
            <p:cNvPr id="73" name="群組 72"/>
            <p:cNvGrpSpPr/>
            <p:nvPr/>
          </p:nvGrpSpPr>
          <p:grpSpPr>
            <a:xfrm>
              <a:off x="122288" y="4384059"/>
              <a:ext cx="8899424" cy="2371148"/>
              <a:chOff x="122288" y="4384059"/>
              <a:chExt cx="8899424" cy="2371148"/>
            </a:xfrm>
          </p:grpSpPr>
          <p:pic>
            <p:nvPicPr>
              <p:cNvPr id="74" name="圖片 7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384059"/>
                <a:ext cx="8899424" cy="2371148"/>
              </a:xfrm>
              <a:prstGeom prst="rect">
                <a:avLst/>
              </a:prstGeom>
            </p:spPr>
          </p:pic>
          <p:grpSp>
            <p:nvGrpSpPr>
              <p:cNvPr id="75" name="群組 74"/>
              <p:cNvGrpSpPr/>
              <p:nvPr/>
            </p:nvGrpSpPr>
            <p:grpSpPr>
              <a:xfrm>
                <a:off x="196953" y="4421257"/>
                <a:ext cx="2505178" cy="500091"/>
                <a:chOff x="196953" y="4101969"/>
                <a:chExt cx="2505178" cy="500091"/>
              </a:xfrm>
            </p:grpSpPr>
            <p:sp>
              <p:nvSpPr>
                <p:cNvPr id="76" name="矩形 75"/>
                <p:cNvSpPr/>
                <p:nvPr/>
              </p:nvSpPr>
              <p:spPr>
                <a:xfrm>
                  <a:off x="722102" y="4151960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77" name="圖片 76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4101969"/>
                  <a:ext cx="571532" cy="500091"/>
                </a:xfrm>
                <a:prstGeom prst="rect">
                  <a:avLst/>
                </a:prstGeom>
              </p:spPr>
            </p:pic>
          </p:grpSp>
        </p:grpSp>
        <p:sp>
          <p:nvSpPr>
            <p:cNvPr id="78" name="矩形 77"/>
            <p:cNvSpPr/>
            <p:nvPr/>
          </p:nvSpPr>
          <p:spPr>
            <a:xfrm>
              <a:off x="313509" y="5042307"/>
              <a:ext cx="8534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3050" indent="-273050"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老師把重要元素表列出來，然後問學生：「你估計原值比新值大，還是倒轉？為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甚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麼？ 」引導學生把售價及成本與原值及新值聯繫起來　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13509" y="5664746"/>
              <a:ext cx="740019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現在你可以把盈利百分率及虧蝕百分率的公式列寫出來嗎？」</a:t>
              </a:r>
              <a:r>
                <a:rPr lang="zh-TW" altLang="en-US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 </a:t>
              </a:r>
              <a:r>
                <a:rPr lang="en-US" altLang="zh-TW" sz="1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sz="1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0" name="文字方塊 79"/>
            <p:cNvSpPr txBox="1"/>
            <p:nvPr/>
          </p:nvSpPr>
          <p:spPr>
            <a:xfrm>
              <a:off x="313509" y="6064314"/>
              <a:ext cx="8037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4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3.</a:t>
              </a:r>
              <a:r>
                <a:rPr lang="zh-TW" altLang="en-US" sz="14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 「</a:t>
              </a:r>
              <a:r>
                <a:rPr lang="zh-TW" altLang="en-US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可否用公式列出售價、</a:t>
              </a:r>
              <a:r>
                <a:rPr lang="zh-TW" altLang="en-US" sz="14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成本</a:t>
              </a:r>
              <a:r>
                <a:rPr lang="zh-TW" altLang="en-US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和</a:t>
              </a:r>
              <a:r>
                <a:rPr lang="zh-TW" altLang="en-US" sz="14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盈利</a:t>
              </a:r>
              <a:r>
                <a:rPr lang="zh-TW" altLang="en-US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百分率</a:t>
              </a:r>
              <a:r>
                <a:rPr lang="en-US" altLang="zh-TW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/</a:t>
              </a:r>
              <a:r>
                <a:rPr lang="zh-TW" altLang="en-US" sz="1400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虧蝕百分率的關係？</a:t>
              </a:r>
              <a:r>
                <a:rPr lang="zh-TW" altLang="en-US" sz="14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」</a:t>
              </a:r>
              <a:r>
                <a:rPr lang="en-US" altLang="zh-TW" sz="1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05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9" grpId="0"/>
      <p:bldP spid="20" grpId="0"/>
      <p:bldP spid="64" grpId="0" animBg="1"/>
      <p:bldP spid="65" grpId="0" animBg="1"/>
      <p:bldP spid="66" grpId="0" animBg="1"/>
      <p:bldP spid="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90709" y="1376516"/>
            <a:ext cx="7523651" cy="140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玩具店以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$ 162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出售一盒模型車，盈利百分率是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8 %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。問該盒模型車的成本是多少？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2154076" y="2132485"/>
            <a:ext cx="3240884" cy="49671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822956" y="641747"/>
            <a:ext cx="1005403" cy="584775"/>
          </a:xfrm>
          <a:prstGeom prst="rect">
            <a:avLst/>
          </a:prstGeom>
          <a:solidFill>
            <a:srgbClr val="F8A654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984717" y="2579584"/>
            <a:ext cx="2986016" cy="1748070"/>
            <a:chOff x="5794100" y="2069790"/>
            <a:chExt cx="2986016" cy="1748070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100" y="2069790"/>
              <a:ext cx="2986016" cy="174807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6001479" y="2460426"/>
              <a:ext cx="25589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設該盒模型車的成本</a:t>
              </a:r>
              <a:r>
                <a:rPr lang="zh-TW" altLang="en-US" sz="2800" b="1" dirty="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  <a:r>
                <a:rPr kumimoji="1"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$</a:t>
              </a:r>
              <a:r>
                <a:rPr kumimoji="1"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kumimoji="1"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y</a:t>
              </a:r>
              <a:endPara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30995" y="3924327"/>
            <a:ext cx="8899424" cy="2926715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313509" y="5284398"/>
              <a:ext cx="8534400" cy="545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5600" indent="-355600"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請你圈出這條題目的要求是甚麼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求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問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該盒模型車的成本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把它設成未知數。」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3509" y="5838653"/>
              <a:ext cx="8534400" cy="68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要學生把題目分斷成小句子，然後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zh-HK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關鍵資料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你可否從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每一句小句子提取有用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的關鍵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去協助你尋找答案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辨識關鍵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221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83" y="1121230"/>
            <a:ext cx="8887233" cy="5047071"/>
          </a:xfrm>
          <a:prstGeom prst="rect">
            <a:avLst/>
          </a:prstGeom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2304282" y="1141841"/>
            <a:ext cx="6405768" cy="6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玩具店以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$ 162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出售一盒模型車，盈利百分率是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20 %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。問該盒模型車的成本是多少？</a:t>
            </a:r>
          </a:p>
        </p:txBody>
      </p:sp>
      <p:sp>
        <p:nvSpPr>
          <p:cNvPr id="22" name="矩形 21"/>
          <p:cNvSpPr/>
          <p:nvPr/>
        </p:nvSpPr>
        <p:spPr>
          <a:xfrm>
            <a:off x="445757" y="1212670"/>
            <a:ext cx="1005403" cy="58477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zh-TW" altLang="en-US" sz="3200" b="1" dirty="0" smtClean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endParaRPr lang="en-US" altLang="zh-TW" sz="3200" b="1" dirty="0">
              <a:solidFill>
                <a:srgbClr val="FF99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/>
          <p:cNvSpPr/>
          <p:nvPr/>
        </p:nvSpPr>
        <p:spPr>
          <a:xfrm>
            <a:off x="3668796" y="1140390"/>
            <a:ext cx="833498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圓角矩形 30"/>
          <p:cNvSpPr/>
          <p:nvPr/>
        </p:nvSpPr>
        <p:spPr>
          <a:xfrm>
            <a:off x="5915040" y="1459404"/>
            <a:ext cx="645907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4" name="圓角矩形 43"/>
          <p:cNvSpPr/>
          <p:nvPr/>
        </p:nvSpPr>
        <p:spPr>
          <a:xfrm>
            <a:off x="6903837" y="1132114"/>
            <a:ext cx="1717649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3" name="矩形 62"/>
          <p:cNvSpPr/>
          <p:nvPr/>
        </p:nvSpPr>
        <p:spPr>
          <a:xfrm>
            <a:off x="626295" y="2097283"/>
            <a:ext cx="3284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pc="-4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玩具店以 </a:t>
            </a:r>
            <a:r>
              <a:rPr lang="en-US" altLang="zh-TW" spc="-4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$162 </a:t>
            </a:r>
            <a:r>
              <a:rPr lang="zh-TW" altLang="en-US" spc="-4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出售一盒模型車</a:t>
            </a:r>
            <a:endParaRPr lang="zh-HK" altLang="en-US" spc="-4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91033" y="2749732"/>
            <a:ext cx="215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盈利百分率是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en-US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725830" y="2096587"/>
            <a:ext cx="2880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>
              <a:spcBef>
                <a:spcPct val="20000"/>
              </a:spcBef>
              <a:buClr>
                <a:schemeClr val="tx1"/>
              </a:buClr>
            </a:pPr>
            <a:r>
              <a:rPr kumimoji="1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模型車的</a:t>
            </a:r>
            <a:r>
              <a:rPr kumimoji="1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售價</a:t>
            </a:r>
            <a:r>
              <a:rPr kumimoji="1"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新值</a:t>
            </a:r>
            <a:r>
              <a:rPr kumimoji="1"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1"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=$162</a:t>
            </a:r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523723" y="2744174"/>
            <a:ext cx="3250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spcBef>
                <a:spcPct val="20000"/>
              </a:spcBef>
              <a:buClr>
                <a:schemeClr val="tx1"/>
              </a:buClr>
            </a:pPr>
            <a:r>
              <a:rPr kumimoji="1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成本</a:t>
            </a:r>
            <a:r>
              <a:rPr kumimoji="1"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１＋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盈利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百分率）＝售價</a:t>
            </a:r>
            <a:endParaRPr kumimoji="1"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矩形 66"/>
              <p:cNvSpPr/>
              <p:nvPr/>
            </p:nvSpPr>
            <p:spPr>
              <a:xfrm>
                <a:off x="5490812" y="3416746"/>
                <a:ext cx="335095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tx1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微軟正黑體" panose="020B0604030504040204" pitchFamily="34" charset="-120"/>
                        </a:rPr>
                        <m:t>𝑦</m:t>
                      </m:r>
                      <m:r>
                        <a:rPr kumimoji="1" lang="en-US" altLang="zh-TW" i="1">
                          <a:latin typeface="Cambria Math" panose="02040503050406030204" pitchFamily="18" charset="0"/>
                          <a:ea typeface="微軟正黑體" panose="020B0604030504040204" pitchFamily="34" charset="-120"/>
                        </a:rPr>
                        <m:t>(1+20%)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微軟正黑體" panose="020B0604030504040204" pitchFamily="34" charset="-120"/>
                        </a:rPr>
                        <m:t>=162</m:t>
                      </m:r>
                    </m:oMath>
                  </m:oMathPara>
                </a14:m>
                <a:endPara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67" name="矩形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812" y="3416746"/>
                <a:ext cx="335095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矩形 67"/>
              <p:cNvSpPr/>
              <p:nvPr/>
            </p:nvSpPr>
            <p:spPr>
              <a:xfrm>
                <a:off x="5544490" y="4099164"/>
                <a:ext cx="32304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eaLnBrk="1" hangingPunct="1">
                  <a:spcBef>
                    <a:spcPct val="20000"/>
                  </a:spcBef>
                  <a:buClr>
                    <a:schemeClr val="tx1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TW" b="0" i="1" dirty="0" smtClean="0">
                          <a:latin typeface="Cambria Math" panose="02040503050406030204" pitchFamily="18" charset="0"/>
                          <a:ea typeface="微軟正黑體" panose="020B0604030504040204" pitchFamily="34" charset="-120"/>
                        </a:rPr>
                        <m:t>𝑦</m:t>
                      </m:r>
                      <m:r>
                        <a:rPr kumimoji="1" lang="en-US" altLang="zh-TW" b="0" i="1" dirty="0" smtClean="0">
                          <a:latin typeface="Cambria Math" panose="02040503050406030204" pitchFamily="18" charset="0"/>
                          <a:ea typeface="微軟正黑體" panose="020B0604030504040204" pitchFamily="34" charset="-120"/>
                        </a:rPr>
                        <m:t>=135</m:t>
                      </m:r>
                    </m:oMath>
                  </m:oMathPara>
                </a14:m>
                <a:endParaRPr kumimoji="1"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68" name="矩形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490" y="4099164"/>
                <a:ext cx="323046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矩形 68"/>
          <p:cNvSpPr/>
          <p:nvPr/>
        </p:nvSpPr>
        <p:spPr>
          <a:xfrm>
            <a:off x="5708999" y="5513835"/>
            <a:ext cx="2861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>
              <a:spcBef>
                <a:spcPct val="20000"/>
              </a:spcBef>
              <a:buClr>
                <a:schemeClr val="tx1"/>
              </a:buClr>
            </a:pPr>
            <a:r>
              <a:rPr kumimoji="1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設該盒模型車的成本</a:t>
            </a:r>
            <a:r>
              <a:rPr kumimoji="1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 </a:t>
            </a:r>
            <a:r>
              <a:rPr kumimoji="1"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$ y</a:t>
            </a:r>
            <a:endParaRPr kumimoji="1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91085" y="5513835"/>
            <a:ext cx="2954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問該盒模型車的成本是多少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字方塊 70"/>
              <p:cNvSpPr txBox="1"/>
              <p:nvPr/>
            </p:nvSpPr>
            <p:spPr>
              <a:xfrm>
                <a:off x="5848461" y="4785366"/>
                <a:ext cx="26356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zh-HK" altLang="en-US" i="1" smtClean="0">
                        <a:latin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模型車的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成本是＄</a:t>
                </a:r>
                <a:r>
                  <a:rPr lang="en-US" altLang="zh-TW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135</a:t>
                </a:r>
                <a:endParaRPr lang="zh-HK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71" name="文字方塊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461" y="4785366"/>
                <a:ext cx="2635658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8197" r="-1848" b="-2459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圓角矩形 16"/>
          <p:cNvSpPr/>
          <p:nvPr/>
        </p:nvSpPr>
        <p:spPr>
          <a:xfrm>
            <a:off x="2721408" y="1467743"/>
            <a:ext cx="738964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20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4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22288" y="900753"/>
            <a:ext cx="8899424" cy="5179826"/>
            <a:chOff x="122288" y="1493701"/>
            <a:chExt cx="8899424" cy="4586877"/>
          </a:xfrm>
        </p:grpSpPr>
        <p:grpSp>
          <p:nvGrpSpPr>
            <p:cNvPr id="3" name="群組 2"/>
            <p:cNvGrpSpPr/>
            <p:nvPr/>
          </p:nvGrpSpPr>
          <p:grpSpPr>
            <a:xfrm>
              <a:off x="122288" y="1493701"/>
              <a:ext cx="8899424" cy="4586877"/>
              <a:chOff x="122288" y="1707061"/>
              <a:chExt cx="8899424" cy="4586877"/>
            </a:xfrm>
          </p:grpSpPr>
          <p:grpSp>
            <p:nvGrpSpPr>
              <p:cNvPr id="9" name="群組 8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11" name="圖片 1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12" name="矩形 11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13" name="圖片 1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21623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4" name="群組 3"/>
            <p:cNvGrpSpPr/>
            <p:nvPr/>
          </p:nvGrpSpPr>
          <p:grpSpPr>
            <a:xfrm>
              <a:off x="341934" y="2104422"/>
              <a:ext cx="8512506" cy="3374464"/>
              <a:chOff x="341934" y="2104422"/>
              <a:chExt cx="8512506" cy="337446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41934" y="2104422"/>
                <a:ext cx="8512506" cy="1308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54013" indent="-354013">
                  <a:defRPr/>
                </a:pP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請你圈出這條題目的要求是甚麼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求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找出 該盒模型車的成本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，及把它設成未知數。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然後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，老師要學生把題目斷成小句子，然後</a:t>
                </a:r>
                <a:r>
                  <a:rPr lang="zh-TW" altLang="zh-HK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找出關鍵</a:t>
                </a:r>
                <a:r>
                  <a:rPr lang="zh-TW" altLang="zh-HK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資料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你可否從</a:t>
                </a:r>
                <a:r>
                  <a:rPr lang="zh-TW" altLang="zh-HK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每一句小句子提取有用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的關鍵</a:t>
                </a:r>
                <a:r>
                  <a:rPr lang="zh-TW" altLang="zh-HK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資料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去協助你尋找答案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辨識關鍵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資料  </a:t>
                </a:r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41934" y="3581750"/>
                <a:ext cx="8512506" cy="572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54013" indent="-354013">
                  <a:defRPr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甚麼公式是與盈利、盈利百分率及售價有關的？」從而引導學生寫出盈利百分率的公式。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聯繫前備知識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341934" y="4244146"/>
                <a:ext cx="8512506" cy="572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54013" indent="-354013">
                  <a:defRPr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你運用你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已有的關鍵資料，把他們以方程表達出來。 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HK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HK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341934" y="4906542"/>
                <a:ext cx="8512505" cy="572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54013" indent="-354013">
                  <a:defRPr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在解方程前，請你用口頭描述方程，與文字互相</a:t>
                </a:r>
                <a:r>
                  <a:rPr lang="zh-TW" altLang="zh-HK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驗證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 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kern="1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zh-TW" altLang="zh-HK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67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群組 19"/>
          <p:cNvGrpSpPr/>
          <p:nvPr/>
        </p:nvGrpSpPr>
        <p:grpSpPr>
          <a:xfrm>
            <a:off x="673789" y="56069"/>
            <a:ext cx="8101329" cy="6579501"/>
            <a:chOff x="673789" y="56069"/>
            <a:chExt cx="8101329" cy="6579501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43" y="359669"/>
              <a:ext cx="7308975" cy="6101201"/>
            </a:xfrm>
            <a:prstGeom prst="rect">
              <a:avLst/>
            </a:prstGeom>
          </p:spPr>
        </p:pic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36459" y="5376743"/>
              <a:ext cx="1438659" cy="1258827"/>
            </a:xfrm>
            <a:prstGeom prst="rect">
              <a:avLst/>
            </a:prstGeom>
          </p:spPr>
        </p:pic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673789" y="56069"/>
              <a:ext cx="1438659" cy="1258827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906833" y="580884"/>
            <a:ext cx="33489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HK" sz="4000" b="1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文字題流程圖</a:t>
            </a:r>
            <a:endParaRPr lang="zh-HK" altLang="en-US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2448" y="1747765"/>
            <a:ext cx="2813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找出題目的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新值和原值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12448" y="2517321"/>
            <a:ext cx="5799909" cy="49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304800" algn="l"/>
              </a:tabLs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把題目分斷成小句子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2447" y="3287249"/>
            <a:ext cx="5799909" cy="49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304800" algn="l"/>
              </a:tabLst>
            </a:pPr>
            <a:r>
              <a:rPr lang="zh-TW" altLang="zh-HK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從每一小句子</a:t>
            </a:r>
            <a:r>
              <a:rPr lang="zh-TW" altLang="zh-HK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找出關鍵</a:t>
            </a:r>
            <a:r>
              <a:rPr lang="zh-TW" altLang="zh-HK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HK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提取有用資料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347300" y="337447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2112448" y="4068861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把關鍵資料與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與其他數學概念或公式聯繫</a:t>
            </a:r>
            <a:r>
              <a:rPr lang="zh-TW" altLang="en-US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起來</a:t>
            </a:r>
            <a:r>
              <a:rPr lang="en-US" altLang="zh-TW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/>
            </a:r>
            <a:br>
              <a:rPr lang="en-US" altLang="zh-TW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例如</a:t>
            </a:r>
            <a:r>
              <a:rPr lang="en-US" altLang="zh-TW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時序、先後、前後、新舊</a:t>
            </a:r>
            <a:r>
              <a:rPr lang="en-US" altLang="zh-TW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2112448" y="5058886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設方程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12448" y="589008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驗</a:t>
            </a:r>
            <a:r>
              <a:rPr lang="zh-TW" altLang="en-US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算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49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1051</TotalTime>
  <Words>1545</Words>
  <Application>Microsoft Office PowerPoint</Application>
  <PresentationFormat>如螢幕大小 (4:3)</PresentationFormat>
  <Paragraphs>171</Paragraphs>
  <Slides>15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針對學習難點2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CHENG, Siu-kuen Susan</cp:lastModifiedBy>
  <cp:revision>64</cp:revision>
  <cp:lastPrinted>2015-09-01T02:16:50Z</cp:lastPrinted>
  <dcterms:created xsi:type="dcterms:W3CDTF">2015-08-03T09:43:05Z</dcterms:created>
  <dcterms:modified xsi:type="dcterms:W3CDTF">2016-03-16T07:44:07Z</dcterms:modified>
</cp:coreProperties>
</file>