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65" r:id="rId4"/>
    <p:sldId id="283" r:id="rId5"/>
    <p:sldId id="284" r:id="rId6"/>
    <p:sldId id="285" r:id="rId7"/>
    <p:sldId id="267" r:id="rId8"/>
    <p:sldId id="280" r:id="rId9"/>
    <p:sldId id="269" r:id="rId10"/>
    <p:sldId id="270" r:id="rId11"/>
    <p:sldId id="278" r:id="rId12"/>
    <p:sldId id="273" r:id="rId13"/>
    <p:sldId id="274" r:id="rId14"/>
    <p:sldId id="282" r:id="rId15"/>
    <p:sldId id="277" r:id="rId16"/>
  </p:sldIdLst>
  <p:sldSz cx="9144000" cy="6858000" type="screen4x3"/>
  <p:notesSz cx="6797675" cy="987425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1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-45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2" d="100"/>
          <a:sy n="82" d="100"/>
        </p:scale>
        <p:origin x="606" y="60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52FB1-BF4D-4FC0-B56B-CACBCA9A1A7E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51984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0D9A0-DD94-44C7-A6E3-D3A04C4CF44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26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94174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11784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47948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78027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28928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069480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851075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74941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88206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80186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38964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2475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3955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82997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126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37098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8123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9533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0629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91888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14114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09281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CCDE1-BABF-4061-B021-7E9648CE471D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7984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82476" y="2726174"/>
            <a:ext cx="307968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百分法</a:t>
            </a:r>
            <a:r>
              <a:rPr lang="en-US" altLang="zh-TW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HK" altLang="en-US" sz="4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4800" b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HK" altLang="en-US" sz="4800" dirty="0"/>
          </a:p>
        </p:txBody>
      </p:sp>
    </p:spTree>
    <p:extLst>
      <p:ext uri="{BB962C8B-B14F-4D97-AF65-F5344CB8AC3E}">
        <p14:creationId xmlns:p14="http://schemas.microsoft.com/office/powerpoint/2010/main" val="269689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883397"/>
            <a:ext cx="3176016" cy="1143000"/>
          </a:xfrm>
        </p:spPr>
        <p:txBody>
          <a:bodyPr/>
          <a:lstStyle/>
          <a:p>
            <a:pPr eaLnBrk="1" hangingPunct="1"/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69008" y="2437877"/>
            <a:ext cx="636727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學生未能把文字題中的詞彙與「原值」、「新值」及「百分變化」聯繫起來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964534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8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385458"/>
            <a:ext cx="3176016" cy="1143000"/>
          </a:xfrm>
        </p:spPr>
        <p:txBody>
          <a:bodyPr/>
          <a:lstStyle/>
          <a:p>
            <a:pPr eaLnBrk="1" hangingPunct="1"/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71828" y="1691176"/>
            <a:ext cx="69463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FontTx/>
              <a:buAutoNum type="alphaLcParenR"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學生較難聯繫「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百分增加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、「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百分減少」及「百分變化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TW" altLang="en-US" sz="3200" b="1" spc="4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sz="3200" b="1" spc="4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關係，然後把</a:t>
            </a:r>
            <a:r>
              <a:rPr lang="zh-TW" altLang="en-US" sz="3200" b="1" spc="4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各公式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混淆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466595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671828" y="3684732"/>
            <a:ext cx="694639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b)  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較難聯繫「增長率」、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719138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「折扣率」及「百分變化」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719138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的關係，然後把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各公式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719138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混淆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7091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1651000" y="448647"/>
            <a:ext cx="5830888" cy="6852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語言學習策略</a:t>
            </a:r>
            <a:endParaRPr lang="zh-HK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45104" y="2618548"/>
            <a:ext cx="13107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</a:t>
            </a: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配</a:t>
            </a:r>
            <a:r>
              <a:rPr lang="zh-TW" altLang="zh-HK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詞</a:t>
            </a:r>
            <a:endParaRPr lang="en-US" altLang="zh-TW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93327" y="4170146"/>
            <a:ext cx="13508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詞彙歸類</a:t>
            </a:r>
            <a:endParaRPr lang="en-US" altLang="zh-TW" sz="2200" b="1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25996" y="4954499"/>
            <a:ext cx="188203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上文下</a:t>
            </a:r>
            <a:r>
              <a:rPr lang="zh-TW" altLang="zh-HK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r>
              <a:rPr lang="zh-TW" altLang="en-US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推敲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2776" y="5721999"/>
            <a:ext cx="329454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62061" y="3394164"/>
            <a:ext cx="131597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zh-HK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zh-TW" altLang="en-US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義聯繫</a:t>
            </a:r>
            <a:endParaRPr lang="en-US" altLang="zh-TW" sz="2200" b="1" kern="1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622978" y="2618548"/>
            <a:ext cx="186938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辨識關鍵資料</a:t>
            </a:r>
            <a:endParaRPr lang="en-US" altLang="zh-TW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43539" y="4684792"/>
            <a:ext cx="223173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聯繫前備知識</a:t>
            </a:r>
            <a:endParaRPr lang="en-US" altLang="zh-TW" sz="2200" b="1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19692" y="5721113"/>
            <a:ext cx="2406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引伸思考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93121" y="3681887"/>
            <a:ext cx="28592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0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</a:t>
            </a:r>
            <a:r>
              <a:rPr lang="zh-TW" altLang="en-US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r>
              <a:rPr lang="en-US" altLang="zh-TW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sz="20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endParaRPr lang="en-US" altLang="zh-TW" sz="2000" b="1" kern="1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705634" y="1401692"/>
            <a:ext cx="1445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篇章</a:t>
            </a:r>
            <a:r>
              <a:rPr lang="en-US" altLang="zh-TW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351377" y="1678690"/>
            <a:ext cx="1098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HK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圓角矩形 1"/>
          <p:cNvSpPr/>
          <p:nvPr/>
        </p:nvSpPr>
        <p:spPr>
          <a:xfrm>
            <a:off x="243840" y="4081997"/>
            <a:ext cx="3383280" cy="60279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圓角矩形 16"/>
          <p:cNvSpPr/>
          <p:nvPr/>
        </p:nvSpPr>
        <p:spPr>
          <a:xfrm>
            <a:off x="6059730" y="2532593"/>
            <a:ext cx="2926754" cy="60279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8" name="圓角矩形 17"/>
          <p:cNvSpPr/>
          <p:nvPr/>
        </p:nvSpPr>
        <p:spPr>
          <a:xfrm>
            <a:off x="5806062" y="3570642"/>
            <a:ext cx="3192072" cy="60279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19" name="群組 18"/>
          <p:cNvGrpSpPr>
            <a:grpSpLocks/>
          </p:cNvGrpSpPr>
          <p:nvPr/>
        </p:nvGrpSpPr>
        <p:grpSpPr bwMode="auto">
          <a:xfrm>
            <a:off x="-94830" y="446931"/>
            <a:ext cx="3138965" cy="604837"/>
            <a:chOff x="32200" y="637683"/>
            <a:chExt cx="3138138" cy="605824"/>
          </a:xfrm>
        </p:grpSpPr>
        <p:sp>
          <p:nvSpPr>
            <p:cNvPr id="20" name="文字方塊 19"/>
            <p:cNvSpPr txBox="1">
              <a:spLocks noChangeArrowheads="1"/>
            </p:cNvSpPr>
            <p:nvPr/>
          </p:nvSpPr>
          <p:spPr bwMode="auto">
            <a:xfrm>
              <a:off x="677348" y="821688"/>
              <a:ext cx="2492990" cy="369332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TW" altLang="en-US" sz="18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本課節會運用到的策略</a:t>
              </a:r>
              <a:endParaRPr lang="zh-HK" altLang="en-US" sz="1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200" y="637683"/>
              <a:ext cx="709374" cy="605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3631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3516" y="767165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60564" y="530375"/>
            <a:ext cx="14579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</a:t>
            </a: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配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詞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451851" y="530375"/>
            <a:ext cx="18133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詞彙歸類</a:t>
            </a:r>
            <a:endParaRPr lang="en-US" altLang="zh-TW" sz="2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39995" y="3213556"/>
            <a:ext cx="2406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上文下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推敲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62244" y="4759521"/>
            <a:ext cx="32918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50709" y="2213757"/>
            <a:ext cx="13716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義聯繫</a:t>
            </a:r>
            <a:endParaRPr lang="en-US" altLang="zh-TW" sz="22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260399" y="938219"/>
            <a:ext cx="3313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將目標字詞組合分拆成有意思的單位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1209295" y="2602187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形旁推測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1344100" y="2897486"/>
            <a:ext cx="322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觀察目標字，按已有知識辨識形旁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709462" y="3503962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詞義聯想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852743" y="3803470"/>
            <a:ext cx="3214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與目標詞彙意思相近的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79228" y="4468739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情境聯想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457493" y="4807392"/>
            <a:ext cx="3046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推測目標詞彙可與哪些情境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時、地、人和事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179228" y="5430725"/>
            <a:ext cx="1661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多感官聯想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159554" y="5770295"/>
            <a:ext cx="3118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推測目標詞彙可與哪些感官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視覺、聽覺、嗅覺、味覺、觸覺及心情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 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6099145" y="1114707"/>
            <a:ext cx="2609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一些跟目標詞彙的意思和特性相近的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5028657" y="3682923"/>
            <a:ext cx="2769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閱讀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句子或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段落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4237320" y="5179224"/>
            <a:ext cx="3195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專科詞彙及相關學科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027532" y="1240810"/>
            <a:ext cx="3554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把分拆了的單位配上適當的字詞，成為另一字詞組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1732995" y="1687195"/>
            <a:ext cx="3644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綜合所有單位的意思，推敲整個字詞組合的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1209295" y="3164799"/>
            <a:ext cx="325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用形旁的意思推測目標字的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含意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708412" y="4112218"/>
            <a:ext cx="3341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找出與目標詞彙意思相反的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5564714" y="2468829"/>
            <a:ext cx="2476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將這組詞彙與其他相關類別的詞彙作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比對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5876924" y="1684343"/>
            <a:ext cx="2487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將意思和特性相近的詞彙放在同一組，用一個類別名稱代表這組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4672334" y="4320211"/>
            <a:ext cx="3389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綜合這些線索，推敲目標詞彙的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4831678" y="4001567"/>
            <a:ext cx="3322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找出能幫助推敲目標詞彙意思的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線索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3840480" y="5795341"/>
            <a:ext cx="4598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歸納推測的資料，再配合專科詞彙的正確意思，重新展示學科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4057351" y="5486573"/>
            <a:ext cx="3186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推測專科詞彙和該學科概念的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5582131" y="320056"/>
            <a:ext cx="3485094" cy="278831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73795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584784" y="531257"/>
            <a:ext cx="197443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辨識關鍵資料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89881" y="1752213"/>
            <a:ext cx="330582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r>
              <a:rPr lang="en-US" altLang="zh-TW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endParaRPr lang="en-US" altLang="zh-TW" sz="2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85297" y="4529065"/>
            <a:ext cx="132331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引伸思考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78970" y="3581728"/>
            <a:ext cx="1963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聯繫前備知識</a:t>
            </a:r>
            <a:endParaRPr lang="en-US" altLang="zh-TW" sz="22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946659" y="980624"/>
            <a:ext cx="5317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lvl="0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標題或題目劃分成有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意義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的字詞，找出關鍵字詞</a:t>
            </a:r>
            <a:endParaRPr lang="zh-TW" altLang="zh-HK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150334" y="2188530"/>
            <a:ext cx="5818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lvl="0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分析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題目中關鍵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代表的邏輯關係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1150809" y="4063120"/>
            <a:ext cx="4744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聯想和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標題或題目有關的已學知識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日常生活例子</a:t>
            </a:r>
            <a:endParaRPr lang="zh-TW" altLang="zh-HK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91911" y="5029517"/>
            <a:ext cx="62398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根據內容的重點，聯想其他相關情況或例子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008" y="496421"/>
            <a:ext cx="131157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篇章</a:t>
            </a:r>
            <a:r>
              <a:rPr lang="en-US" altLang="zh-TW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br>
              <a:rPr lang="en-US" altLang="zh-TW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778035" y="1301918"/>
            <a:ext cx="4302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關鍵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詞推測內容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</a:t>
            </a:r>
            <a:endParaRPr lang="zh-TW" altLang="zh-HK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657607" y="3144539"/>
            <a:ext cx="4824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按邏輯關係運用關聯詞語連接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840488" y="2829579"/>
            <a:ext cx="5129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運用相關專科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itchFamily="2" charset="2"/>
              </a:rPr>
              <a:t>語體的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組織圖去整合關鍵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998136" y="2509456"/>
            <a:ext cx="5921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從資料中找出與該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邏輯關係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專科語體相關的關鍵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26476" y="5432217"/>
            <a:ext cx="5778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運用多角度思考，深化聯想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例如：如重點是某事件，該事件為何會發生？會有甚麼影響？有何利弊？有甚麼近似例子？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</a:p>
        </p:txBody>
      </p:sp>
      <p:sp>
        <p:nvSpPr>
          <p:cNvPr id="19" name="圓角矩形 18"/>
          <p:cNvSpPr/>
          <p:nvPr/>
        </p:nvSpPr>
        <p:spPr>
          <a:xfrm>
            <a:off x="2174282" y="496421"/>
            <a:ext cx="6710637" cy="120032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圓角矩形 19"/>
          <p:cNvSpPr/>
          <p:nvPr/>
        </p:nvSpPr>
        <p:spPr>
          <a:xfrm>
            <a:off x="1150809" y="1752213"/>
            <a:ext cx="7217435" cy="173088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4677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7" y="883397"/>
            <a:ext cx="4214509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</a:t>
            </a:r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69008" y="2437877"/>
            <a:ext cx="636727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運用詞彙分類表，把題目中與「原值」、「新值」及「百分變化」有關的詞彙聯繫起來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964534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19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8" y="144387"/>
            <a:ext cx="8939567" cy="6600445"/>
          </a:xfrm>
          <a:prstGeom prst="rect">
            <a:avLst/>
          </a:prstGeom>
        </p:spPr>
      </p:pic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712993" y="319763"/>
            <a:ext cx="1408176" cy="45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TW" altLang="en-US" sz="44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例子</a:t>
            </a:r>
            <a:endParaRPr lang="en-US" altLang="zh-TW" sz="4400" b="1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712993" y="2367288"/>
            <a:ext cx="7687055" cy="3526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arenR"/>
            </a:pP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狗</a:t>
            </a:r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今個月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的體重</a:t>
            </a:r>
            <a:r>
              <a:rPr lang="zh-TW" altLang="en-US" sz="32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減少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了 </a:t>
            </a:r>
            <a:r>
              <a:rPr lang="en-US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10% 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後，牠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的體重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 </a:t>
            </a:r>
            <a:r>
              <a:rPr lang="en-US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kg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。求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牠</a:t>
            </a:r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上個月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的體重。</a:t>
            </a:r>
            <a:endParaRPr lang="en-US" altLang="zh-TW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arenR" startAt="2"/>
            </a:pPr>
            <a:r>
              <a:rPr lang="zh-TW" altLang="en-US" sz="3200" b="1" u="sng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陳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小姐</a:t>
            </a:r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初入職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時的月薪為 </a:t>
            </a:r>
            <a:r>
              <a:rPr lang="en-US" altLang="zh-TW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$6 000</a:t>
            </a:r>
            <a:r>
              <a:rPr lang="zh-TW" altLang="en-US" sz="3200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zh-TW" altLang="en-US" sz="32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個月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試用期後，她的月薪</a:t>
            </a:r>
            <a:r>
              <a:rPr lang="zh-TW" altLang="en-US" sz="32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增加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了 </a:t>
            </a:r>
            <a:r>
              <a:rPr lang="en-US" altLang="zh-TW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20%</a:t>
            </a:r>
            <a:r>
              <a:rPr lang="zh-TW" altLang="en-US" sz="3200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zh-TW" altLang="en-US" sz="32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年後</a:t>
            </a:r>
            <a:r>
              <a:rPr lang="zh-TW" altLang="en-US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，她又獲加薪了 </a:t>
            </a:r>
            <a:r>
              <a:rPr lang="en-US" altLang="zh-TW" sz="32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40%</a:t>
            </a:r>
            <a:r>
              <a:rPr lang="zh-TW" altLang="en-US" sz="3200" b="1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問她兩次加薪後的月薪是多少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marL="457200" indent="-457200">
              <a:buAutoNum type="arabicParenR" startAt="2"/>
            </a:pPr>
            <a:endParaRPr lang="en-US" altLang="zh-TW" sz="32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AutoNum type="arabicParenR" startAt="2"/>
            </a:pPr>
            <a:endParaRPr lang="en-US" altLang="zh-TW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AutoNum type="arabicParenR" startAt="2"/>
            </a:pPr>
            <a:endParaRPr lang="en-US" altLang="zh-TW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5268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5" y="91716"/>
            <a:ext cx="8972570" cy="6674568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960120" y="1981200"/>
            <a:ext cx="1082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原來</a:t>
            </a:r>
            <a:endParaRPr lang="zh-HK" altLang="en-US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867400" y="1981200"/>
            <a:ext cx="1082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現在</a:t>
            </a:r>
            <a:endParaRPr lang="zh-HK" altLang="en-US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122288" y="4136065"/>
            <a:ext cx="8899424" cy="2712496"/>
            <a:chOff x="122288" y="4059865"/>
            <a:chExt cx="8899424" cy="2712496"/>
          </a:xfrm>
        </p:grpSpPr>
        <p:grpSp>
          <p:nvGrpSpPr>
            <p:cNvPr id="6" name="群組 5"/>
            <p:cNvGrpSpPr/>
            <p:nvPr/>
          </p:nvGrpSpPr>
          <p:grpSpPr>
            <a:xfrm>
              <a:off x="122288" y="4059865"/>
              <a:ext cx="8899424" cy="2712496"/>
              <a:chOff x="122288" y="4059865"/>
              <a:chExt cx="8899424" cy="2712496"/>
            </a:xfrm>
          </p:grpSpPr>
          <p:pic>
            <p:nvPicPr>
              <p:cNvPr id="10" name="圖片 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4059865"/>
                <a:ext cx="8899424" cy="2712496"/>
              </a:xfrm>
              <a:prstGeom prst="rect">
                <a:avLst/>
              </a:prstGeom>
            </p:spPr>
          </p:pic>
          <p:sp>
            <p:nvSpPr>
              <p:cNvPr id="11" name="矩形 10"/>
              <p:cNvSpPr/>
              <p:nvPr/>
            </p:nvSpPr>
            <p:spPr>
              <a:xfrm>
                <a:off x="722102" y="4151960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12" name="圖片 1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4101969"/>
                <a:ext cx="571532" cy="500091"/>
              </a:xfrm>
              <a:prstGeom prst="rect">
                <a:avLst/>
              </a:prstGeom>
            </p:spPr>
          </p:pic>
        </p:grpSp>
        <p:sp>
          <p:nvSpPr>
            <p:cNvPr id="7" name="矩形 6"/>
            <p:cNvSpPr/>
            <p:nvPr/>
          </p:nvSpPr>
          <p:spPr>
            <a:xfrm>
              <a:off x="278673" y="4652051"/>
              <a:ext cx="85344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65125" indent="-365125">
                <a:defRPr/>
              </a:pP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「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你可否把題目中的關鍵資料圈出來？ 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/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 你認為哪些詞彙與原值、百分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變化或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新值有關？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」 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辨識關鍵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資料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)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 </a:t>
              </a:r>
              <a:endPara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78673" y="5352478"/>
              <a:ext cx="85344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「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現在，請你把詞彙一對對地填寫在空格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上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。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」 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(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詞彙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歸類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)</a:t>
              </a:r>
              <a:endPara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78673" y="5775906"/>
              <a:ext cx="86301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65125" indent="-365125">
                <a:defRPr/>
              </a:pP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老師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可以透過填寫該表，鞏固學生對「原值、新值及百分變化」有關的詞彙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的概念  </a:t>
              </a:r>
              <a:r>
                <a: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(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詞彙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歸類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)</a:t>
              </a:r>
              <a:endPara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334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5" y="91716"/>
            <a:ext cx="8972570" cy="6674568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1117169" y="2316597"/>
            <a:ext cx="744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以前</a:t>
            </a:r>
            <a:endParaRPr lang="en-US" altLang="zh-TW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28513" y="2633942"/>
            <a:ext cx="7246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之前</a:t>
            </a:r>
            <a:endParaRPr lang="zh-HK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37788" y="2960932"/>
            <a:ext cx="707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初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</a:t>
            </a:r>
            <a:endParaRPr lang="zh-HK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117169" y="3278692"/>
            <a:ext cx="744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昨天</a:t>
            </a:r>
            <a:endParaRPr lang="en-US" altLang="zh-TW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26500" y="3595936"/>
            <a:ext cx="7246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上月</a:t>
            </a:r>
            <a:endParaRPr lang="zh-HK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31226" y="3921455"/>
            <a:ext cx="707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去年</a:t>
            </a:r>
            <a:endParaRPr lang="zh-HK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116363" y="4570382"/>
            <a:ext cx="744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本月</a:t>
            </a:r>
            <a:endParaRPr lang="en-US" altLang="zh-TW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28513" y="5215376"/>
            <a:ext cx="7246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由</a:t>
            </a:r>
            <a:endParaRPr lang="zh-HK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48644" y="5529181"/>
            <a:ext cx="8856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第一年</a:t>
            </a:r>
            <a:endParaRPr lang="zh-HK" altLang="en-US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1116363" y="4246304"/>
            <a:ext cx="744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今天</a:t>
            </a:r>
            <a:endParaRPr lang="en-US" altLang="zh-TW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1119182" y="4898334"/>
            <a:ext cx="744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今年</a:t>
            </a:r>
            <a:endParaRPr lang="en-US" altLang="zh-TW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13111" y="6179653"/>
            <a:ext cx="11760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早上</a:t>
            </a:r>
            <a:r>
              <a:rPr lang="en-US" altLang="zh-TW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</a:t>
            </a:r>
            <a:endParaRPr lang="zh-HK" altLang="en-US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42083" y="5855554"/>
            <a:ext cx="8856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九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endParaRPr lang="zh-HK" altLang="en-US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6045618" y="2316597"/>
            <a:ext cx="744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現時</a:t>
            </a:r>
            <a:endParaRPr lang="en-US" altLang="zh-TW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055596" y="2629576"/>
            <a:ext cx="7246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之後</a:t>
            </a:r>
            <a:endParaRPr lang="zh-HK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064210" y="2958401"/>
            <a:ext cx="707366" cy="3693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過後</a:t>
            </a:r>
            <a:endParaRPr lang="zh-HK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6045618" y="3278692"/>
            <a:ext cx="744577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今天</a:t>
            </a:r>
            <a:endParaRPr lang="en-US" altLang="zh-TW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055583" y="3591671"/>
            <a:ext cx="724619" cy="3693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本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endParaRPr lang="zh-HK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64209" y="3920451"/>
            <a:ext cx="707366" cy="3693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今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endParaRPr lang="zh-HK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5900778" y="4575413"/>
            <a:ext cx="1034226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下個月</a:t>
            </a:r>
            <a:endParaRPr lang="en-US" altLang="zh-TW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065561" y="5215883"/>
            <a:ext cx="724619" cy="3693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變為</a:t>
            </a:r>
            <a:endParaRPr lang="zh-HK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965594" y="5529181"/>
            <a:ext cx="885651" cy="3693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第二年</a:t>
            </a:r>
            <a:endParaRPr lang="zh-HK" altLang="en-US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6045603" y="4240016"/>
            <a:ext cx="744577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明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</a:t>
            </a:r>
            <a:endParaRPr lang="en-US" altLang="zh-TW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6051008" y="4899340"/>
            <a:ext cx="744577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明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endParaRPr lang="en-US" altLang="zh-TW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820390" y="6179267"/>
            <a:ext cx="1176057" cy="3693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中午</a:t>
            </a:r>
            <a:r>
              <a:rPr lang="en-US" altLang="zh-TW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</a:t>
            </a:r>
            <a:endParaRPr lang="zh-HK" altLang="en-US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975065" y="5855554"/>
            <a:ext cx="885651" cy="3693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十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endParaRPr lang="zh-HK" altLang="en-US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2860152" y="2355929"/>
            <a:ext cx="744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FF99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減少</a:t>
            </a:r>
            <a:endParaRPr lang="en-US" altLang="zh-TW" b="1" dirty="0" smtClean="0">
              <a:solidFill>
                <a:srgbClr val="FF99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870130" y="2704591"/>
            <a:ext cx="7246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FF99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下降</a:t>
            </a:r>
            <a:endParaRPr lang="zh-HK" altLang="en-US" b="1" dirty="0">
              <a:solidFill>
                <a:srgbClr val="FF99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878111" y="3072637"/>
            <a:ext cx="707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FF99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縮短</a:t>
            </a:r>
            <a:endParaRPr lang="zh-HK" altLang="en-US" b="1" dirty="0">
              <a:solidFill>
                <a:srgbClr val="FF99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2621446" y="3397674"/>
            <a:ext cx="1220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FF99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比</a:t>
            </a:r>
            <a:r>
              <a:rPr lang="en-US" altLang="zh-TW" b="1" dirty="0" smtClean="0">
                <a:solidFill>
                  <a:srgbClr val="FF99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en-US" b="1" dirty="0" smtClean="0">
                <a:solidFill>
                  <a:srgbClr val="FF99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低</a:t>
            </a:r>
            <a:endParaRPr lang="en-US" altLang="zh-TW" b="1" dirty="0" smtClean="0">
              <a:solidFill>
                <a:srgbClr val="FF99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2609212" y="3720134"/>
            <a:ext cx="1253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FF99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比</a:t>
            </a:r>
            <a:r>
              <a:rPr lang="en-US" altLang="zh-TW" b="1" dirty="0" smtClean="0">
                <a:solidFill>
                  <a:srgbClr val="FF99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en-US" b="1" dirty="0" smtClean="0">
                <a:solidFill>
                  <a:srgbClr val="FF99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少</a:t>
            </a:r>
            <a:endParaRPr lang="en-US" altLang="zh-TW" b="1" dirty="0" smtClean="0">
              <a:solidFill>
                <a:srgbClr val="FF99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4303282" y="2353921"/>
            <a:ext cx="744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增加</a:t>
            </a:r>
            <a:endParaRPr lang="en-US" altLang="zh-TW" b="1" dirty="0" smtClean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313979" y="2703305"/>
            <a:ext cx="7246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上升</a:t>
            </a:r>
            <a:endParaRPr lang="zh-HK" altLang="en-US" b="1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321887" y="3059668"/>
            <a:ext cx="707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延長</a:t>
            </a:r>
            <a:endParaRPr lang="zh-HK" altLang="en-US" b="1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4075187" y="3396083"/>
            <a:ext cx="1209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比</a:t>
            </a:r>
            <a:r>
              <a:rPr lang="en-US" altLang="zh-TW" b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en-US" b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</a:t>
            </a:r>
            <a:endParaRPr lang="en-US" altLang="zh-TW" b="1" dirty="0" smtClean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文字方塊 37"/>
          <p:cNvSpPr txBox="1"/>
          <p:nvPr/>
        </p:nvSpPr>
        <p:spPr>
          <a:xfrm>
            <a:off x="4114432" y="3720134"/>
            <a:ext cx="112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比</a:t>
            </a:r>
            <a:r>
              <a:rPr lang="en-US" altLang="zh-TW" b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en-US" b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</a:t>
            </a:r>
            <a:endParaRPr lang="en-US" altLang="zh-TW" b="1" dirty="0" smtClean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" name="文字方塊 38"/>
          <p:cNvSpPr txBox="1"/>
          <p:nvPr/>
        </p:nvSpPr>
        <p:spPr>
          <a:xfrm>
            <a:off x="960120" y="1981200"/>
            <a:ext cx="1082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原來</a:t>
            </a:r>
            <a:endParaRPr lang="zh-HK" altLang="en-US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" name="文字方塊 39"/>
          <p:cNvSpPr txBox="1"/>
          <p:nvPr/>
        </p:nvSpPr>
        <p:spPr>
          <a:xfrm>
            <a:off x="5867400" y="1981200"/>
            <a:ext cx="1082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現在</a:t>
            </a:r>
            <a:endParaRPr lang="zh-HK" altLang="en-US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3" name="群組 42"/>
          <p:cNvGrpSpPr/>
          <p:nvPr/>
        </p:nvGrpSpPr>
        <p:grpSpPr>
          <a:xfrm>
            <a:off x="7335106" y="3496365"/>
            <a:ext cx="1741785" cy="1487301"/>
            <a:chOff x="7335106" y="3496365"/>
            <a:chExt cx="1741785" cy="1487301"/>
          </a:xfrm>
        </p:grpSpPr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5106" y="3496365"/>
              <a:ext cx="1627497" cy="1487301"/>
            </a:xfrm>
            <a:prstGeom prst="rect">
              <a:avLst/>
            </a:prstGeom>
          </p:spPr>
        </p:pic>
        <p:sp>
          <p:nvSpPr>
            <p:cNvPr id="42" name="矩形 41"/>
            <p:cNvSpPr/>
            <p:nvPr/>
          </p:nvSpPr>
          <p:spPr>
            <a:xfrm>
              <a:off x="7513244" y="3824516"/>
              <a:ext cx="156364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預期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學生完成數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十條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題目後的詞彙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表</a:t>
              </a:r>
              <a:endParaRPr lang="zh-HK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431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7" y="883397"/>
            <a:ext cx="5246605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</a:t>
            </a:r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69007" y="2361375"/>
            <a:ext cx="69463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把「百分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增加、百分減少和百分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變化」或「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增長率、折扣率和百分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變化」的公式及概念以表列方式作出比較，令學生更容易了解當中的關係。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964534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91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77" y="225668"/>
            <a:ext cx="8734846" cy="5266508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09742" y="308934"/>
            <a:ext cx="6288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百分增加、百分減少和百分變化的比較</a:t>
            </a:r>
            <a:endParaRPr lang="zh-HK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84362" y="141594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400" b="1" kern="1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百分增加</a:t>
            </a:r>
            <a:endParaRPr lang="zh-TW" altLang="zh-HK" sz="2400" b="1" kern="100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763261" y="1415944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400" b="1" kern="1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百分減少</a:t>
            </a:r>
            <a:endParaRPr lang="zh-TW" altLang="zh-HK" sz="2400" b="1" kern="100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842160" y="1415944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400" b="1" kern="1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百分變化</a:t>
            </a:r>
            <a:endParaRPr lang="zh-TW" altLang="zh-HK" sz="2400" b="1" kern="100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13773" y="2049427"/>
            <a:ext cx="17027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正數</a:t>
            </a:r>
            <a:r>
              <a:rPr lang="en-US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/ </a:t>
            </a: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負數？</a:t>
            </a:r>
            <a:endParaRPr lang="zh-TW" altLang="zh-HK" sz="2000" b="1" kern="1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09734" y="2789560"/>
            <a:ext cx="15107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原值與新值</a:t>
            </a:r>
            <a:endParaRPr lang="en-US" altLang="zh-TW" sz="2000" b="1" kern="1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的關係</a:t>
            </a:r>
            <a:endParaRPr lang="zh-TW" altLang="zh-HK" sz="2000" b="1" kern="1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116314" y="4160018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公式</a:t>
            </a:r>
            <a:endParaRPr lang="zh-TW" altLang="zh-HK" sz="2000" b="1" kern="1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665927" y="2049427"/>
            <a:ext cx="14526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正數</a:t>
            </a:r>
            <a:r>
              <a:rPr lang="en-US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/ </a:t>
            </a:r>
            <a:r>
              <a:rPr lang="zh-TW" altLang="zh-HK" sz="2000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負數</a:t>
            </a:r>
            <a:endParaRPr lang="zh-TW" altLang="zh-HK" sz="20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744826" y="2049427"/>
            <a:ext cx="14526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正數</a:t>
            </a:r>
            <a:r>
              <a:rPr lang="en-US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/ </a:t>
            </a:r>
            <a:r>
              <a:rPr lang="zh-TW" altLang="zh-HK" sz="2000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負數</a:t>
            </a:r>
            <a:endParaRPr lang="zh-TW" altLang="zh-HK" sz="20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823725" y="2049427"/>
            <a:ext cx="14526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正數</a:t>
            </a:r>
            <a:r>
              <a:rPr lang="en-US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/ </a:t>
            </a:r>
            <a:r>
              <a:rPr lang="zh-TW" altLang="zh-HK" sz="2000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負數</a:t>
            </a:r>
            <a:endParaRPr lang="zh-TW" altLang="zh-HK" sz="20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grpSp>
        <p:nvGrpSpPr>
          <p:cNvPr id="29" name="群組 28"/>
          <p:cNvGrpSpPr/>
          <p:nvPr/>
        </p:nvGrpSpPr>
        <p:grpSpPr>
          <a:xfrm>
            <a:off x="122288" y="4136065"/>
            <a:ext cx="8899424" cy="2712496"/>
            <a:chOff x="122288" y="4059865"/>
            <a:chExt cx="8899424" cy="2712496"/>
          </a:xfrm>
        </p:grpSpPr>
        <p:grpSp>
          <p:nvGrpSpPr>
            <p:cNvPr id="30" name="群組 29"/>
            <p:cNvGrpSpPr/>
            <p:nvPr/>
          </p:nvGrpSpPr>
          <p:grpSpPr>
            <a:xfrm>
              <a:off x="122288" y="4059865"/>
              <a:ext cx="8899424" cy="2712496"/>
              <a:chOff x="122288" y="4059865"/>
              <a:chExt cx="8899424" cy="2712496"/>
            </a:xfrm>
          </p:grpSpPr>
          <p:pic>
            <p:nvPicPr>
              <p:cNvPr id="34" name="圖片 3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4059865"/>
                <a:ext cx="8899424" cy="2712496"/>
              </a:xfrm>
              <a:prstGeom prst="rect">
                <a:avLst/>
              </a:prstGeom>
            </p:spPr>
          </p:pic>
          <p:sp>
            <p:nvSpPr>
              <p:cNvPr id="35" name="矩形 34"/>
              <p:cNvSpPr/>
              <p:nvPr/>
            </p:nvSpPr>
            <p:spPr>
              <a:xfrm>
                <a:off x="722102" y="4151960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36" name="圖片 3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4101969"/>
                <a:ext cx="571532" cy="500091"/>
              </a:xfrm>
              <a:prstGeom prst="rect">
                <a:avLst/>
              </a:prstGeom>
            </p:spPr>
          </p:pic>
        </p:grpSp>
        <p:sp>
          <p:nvSpPr>
            <p:cNvPr id="31" name="矩形 30"/>
            <p:cNvSpPr/>
            <p:nvPr/>
          </p:nvSpPr>
          <p:spPr>
            <a:xfrm>
              <a:off x="278673" y="4606331"/>
              <a:ext cx="85344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65125" indent="-365125">
                <a:defRPr/>
              </a:pP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  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老師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把各公式的重要元素表列出來，然後問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學生：「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你認為這條公式應該是得到正數或負數的答案？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為甚麼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？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 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應用邏輯關係</a:t>
              </a:r>
              <a:r>
                <a:rPr lang="en-US" altLang="zh-TW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語體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endPara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278672" y="5233892"/>
              <a:ext cx="874303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「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所以，你估計原值比新值大，還是倒轉？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為甚麼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？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 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應用邏輯關係</a:t>
              </a:r>
              <a:r>
                <a:rPr lang="en-US" altLang="zh-TW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專科語體</a:t>
              </a:r>
              <a:r>
                <a: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endPara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>
                <a:defRPr/>
              </a:pP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endPara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278673" y="5579289"/>
              <a:ext cx="863019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3.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「現在你可以把它的公式列寫出來嗎？」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65125">
                <a:spcAft>
                  <a:spcPts val="0"/>
                </a:spcAft>
              </a:pP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當處理百分變化時，老師提問學生為何答案可以是正數或負數，並因應其答案解釋</a:t>
              </a:r>
              <a:r>
                <a:rPr lang="zh-TW" altLang="zh-HK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原值與新值的關係</a:t>
              </a:r>
              <a:r>
                <a:rPr lang="en-US" altLang="zh-TW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) </a:t>
              </a:r>
              <a:r>
                <a:rPr lang="zh-TW" altLang="en-US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 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應用邏輯關係</a:t>
              </a:r>
              <a:r>
                <a:rPr lang="en-US" altLang="zh-TW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專科語體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TW" altLang="zh-HK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460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圖片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77" y="558021"/>
            <a:ext cx="8734846" cy="574195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09742" y="651635"/>
            <a:ext cx="6288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百分增加、百分減少和百分變化的比較</a:t>
            </a:r>
            <a:endParaRPr lang="zh-HK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84362" y="222986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400" b="1" kern="1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百分增加</a:t>
            </a:r>
            <a:endParaRPr lang="zh-TW" altLang="zh-HK" sz="2400" b="1" kern="100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63261" y="222986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400" b="1" kern="1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百分減少</a:t>
            </a:r>
            <a:endParaRPr lang="zh-TW" altLang="zh-HK" sz="2400" b="1" kern="100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42160" y="222986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400" b="1" kern="1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百分變化</a:t>
            </a:r>
            <a:endParaRPr lang="zh-TW" altLang="zh-HK" sz="2400" b="1" kern="100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3773" y="2863345"/>
            <a:ext cx="17027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正數</a:t>
            </a:r>
            <a:r>
              <a:rPr lang="en-US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/ </a:t>
            </a: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負數？</a:t>
            </a:r>
            <a:endParaRPr lang="zh-TW" altLang="zh-HK" sz="2000" b="1" kern="1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09734" y="3603478"/>
            <a:ext cx="15107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原值與新值</a:t>
            </a:r>
            <a:endParaRPr lang="en-US" altLang="zh-TW" sz="2000" b="1" kern="1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的關係</a:t>
            </a:r>
            <a:endParaRPr lang="zh-TW" altLang="zh-HK" sz="2000" b="1" kern="1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16314" y="4973936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公式</a:t>
            </a:r>
            <a:endParaRPr lang="zh-TW" altLang="zh-HK" sz="2000" b="1" kern="1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65927" y="2863345"/>
            <a:ext cx="14526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正數</a:t>
            </a:r>
            <a:r>
              <a:rPr lang="en-US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/ </a:t>
            </a:r>
            <a:r>
              <a:rPr lang="zh-TW" altLang="zh-HK" sz="2000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負數</a:t>
            </a:r>
            <a:endParaRPr lang="zh-TW" altLang="zh-HK" sz="20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44826" y="2863345"/>
            <a:ext cx="14526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正數</a:t>
            </a:r>
            <a:r>
              <a:rPr lang="en-US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/ </a:t>
            </a:r>
            <a:r>
              <a:rPr lang="zh-TW" altLang="zh-HK" sz="2000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負數</a:t>
            </a:r>
            <a:endParaRPr lang="zh-TW" altLang="zh-HK" sz="20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823725" y="2863345"/>
            <a:ext cx="14526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正數</a:t>
            </a:r>
            <a:r>
              <a:rPr lang="en-US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/ </a:t>
            </a:r>
            <a:r>
              <a:rPr lang="zh-TW" altLang="zh-HK" sz="2000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負數</a:t>
            </a:r>
            <a:endParaRPr lang="zh-TW" altLang="zh-HK" sz="20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2345580" y="4836873"/>
            <a:ext cx="2137753" cy="677108"/>
            <a:chOff x="2207177" y="5023042"/>
            <a:chExt cx="2137753" cy="677108"/>
          </a:xfrm>
        </p:grpSpPr>
        <p:sp>
          <p:nvSpPr>
            <p:cNvPr id="14" name="文字方塊 13"/>
            <p:cNvSpPr txBox="1"/>
            <p:nvPr/>
          </p:nvSpPr>
          <p:spPr>
            <a:xfrm>
              <a:off x="2207177" y="5023042"/>
              <a:ext cx="12498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新值 </a:t>
              </a:r>
              <a:r>
                <a:rPr lang="en-US" altLang="zh-TW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–</a:t>
              </a:r>
              <a:r>
                <a:rPr lang="zh-TW" altLang="en-US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原值</a:t>
              </a:r>
              <a:endParaRPr lang="zh-HK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2431546" y="5361596"/>
              <a:ext cx="8015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600" b="1" kern="1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原</a:t>
              </a:r>
              <a:r>
                <a:rPr lang="zh-TW" altLang="en-US" sz="16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值</a:t>
              </a:r>
              <a:endParaRPr lang="zh-HK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16" name="直線接點 15"/>
            <p:cNvCxnSpPr/>
            <p:nvPr/>
          </p:nvCxnSpPr>
          <p:spPr>
            <a:xfrm>
              <a:off x="2273534" y="5328365"/>
              <a:ext cx="117190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字方塊 16"/>
            <p:cNvSpPr txBox="1"/>
            <p:nvPr/>
          </p:nvSpPr>
          <p:spPr>
            <a:xfrm>
              <a:off x="3394649" y="5167462"/>
              <a:ext cx="3087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X</a:t>
              </a:r>
              <a:endParaRPr lang="zh-HK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8" name="文字方塊 17"/>
            <p:cNvSpPr txBox="1"/>
            <p:nvPr/>
          </p:nvSpPr>
          <p:spPr>
            <a:xfrm>
              <a:off x="3563449" y="5165068"/>
              <a:ext cx="7814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100%</a:t>
              </a:r>
              <a:endParaRPr lang="zh-HK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1" name="文字方塊 30"/>
          <p:cNvSpPr txBox="1"/>
          <p:nvPr/>
        </p:nvSpPr>
        <p:spPr>
          <a:xfrm>
            <a:off x="2604986" y="3791417"/>
            <a:ext cx="1574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kern="1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新值  </a:t>
            </a:r>
            <a:r>
              <a:rPr lang="en-US" altLang="zh-HK" b="1" kern="1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&gt;</a:t>
            </a:r>
            <a:r>
              <a:rPr lang="zh-TW" altLang="en-US" b="1" kern="1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  原</a:t>
            </a:r>
            <a:r>
              <a:rPr lang="zh-TW" altLang="en-US" b="1" kern="100" dirty="0" smtClean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值</a:t>
            </a:r>
            <a:endParaRPr lang="zh-TW" altLang="zh-HK" b="1" kern="1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6735597" y="3426498"/>
            <a:ext cx="162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b="1" kern="1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新值  </a:t>
            </a:r>
            <a:r>
              <a:rPr lang="en-US" altLang="zh-HK" b="1" kern="1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&gt;</a:t>
            </a:r>
            <a:r>
              <a:rPr lang="zh-TW" altLang="en-US" b="1" kern="1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  原值</a:t>
            </a:r>
            <a:endParaRPr lang="zh-HK" altLang="en-US" b="1" kern="1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6735597" y="4087244"/>
            <a:ext cx="162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b="1" kern="1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原</a:t>
            </a:r>
            <a:r>
              <a:rPr lang="zh-TW" altLang="en-US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值  </a:t>
            </a:r>
            <a:r>
              <a:rPr lang="en-US" altLang="en-US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&gt;</a:t>
            </a:r>
            <a:r>
              <a:rPr lang="zh-TW" altLang="en-US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  新</a:t>
            </a:r>
            <a:r>
              <a:rPr lang="zh-TW" altLang="en-US" b="1" kern="1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值</a:t>
            </a:r>
            <a:endParaRPr lang="zh-TW" altLang="en-US" b="1" kern="1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342296" y="3757339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或</a:t>
            </a:r>
          </a:p>
        </p:txBody>
      </p:sp>
      <p:grpSp>
        <p:nvGrpSpPr>
          <p:cNvPr id="37" name="群組 36"/>
          <p:cNvGrpSpPr/>
          <p:nvPr/>
        </p:nvGrpSpPr>
        <p:grpSpPr>
          <a:xfrm>
            <a:off x="4402269" y="4835437"/>
            <a:ext cx="2137753" cy="677108"/>
            <a:chOff x="2207177" y="5023042"/>
            <a:chExt cx="2137753" cy="677108"/>
          </a:xfrm>
        </p:grpSpPr>
        <p:sp>
          <p:nvSpPr>
            <p:cNvPr id="38" name="文字方塊 37"/>
            <p:cNvSpPr txBox="1"/>
            <p:nvPr/>
          </p:nvSpPr>
          <p:spPr>
            <a:xfrm>
              <a:off x="2207177" y="5023042"/>
              <a:ext cx="12498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原值 </a:t>
              </a:r>
              <a:r>
                <a:rPr lang="en-US" altLang="zh-TW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– </a:t>
              </a:r>
              <a:r>
                <a:rPr lang="zh-TW" altLang="en-US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新值</a:t>
              </a:r>
              <a:endParaRPr lang="zh-HK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9" name="文字方塊 38"/>
            <p:cNvSpPr txBox="1"/>
            <p:nvPr/>
          </p:nvSpPr>
          <p:spPr>
            <a:xfrm>
              <a:off x="2431546" y="5361596"/>
              <a:ext cx="8015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600" b="1" kern="1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原</a:t>
              </a:r>
              <a:r>
                <a:rPr lang="zh-TW" altLang="en-US" sz="16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值</a:t>
              </a:r>
              <a:endParaRPr lang="zh-HK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40" name="直線接點 39"/>
            <p:cNvCxnSpPr/>
            <p:nvPr/>
          </p:nvCxnSpPr>
          <p:spPr>
            <a:xfrm>
              <a:off x="2273534" y="5328365"/>
              <a:ext cx="117190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字方塊 40"/>
            <p:cNvSpPr txBox="1"/>
            <p:nvPr/>
          </p:nvSpPr>
          <p:spPr>
            <a:xfrm>
              <a:off x="3394649" y="5167462"/>
              <a:ext cx="3087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X</a:t>
              </a:r>
              <a:endParaRPr lang="zh-HK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2" name="文字方塊 41"/>
            <p:cNvSpPr txBox="1"/>
            <p:nvPr/>
          </p:nvSpPr>
          <p:spPr>
            <a:xfrm>
              <a:off x="3563449" y="5165068"/>
              <a:ext cx="7814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100%</a:t>
              </a:r>
              <a:endParaRPr lang="zh-HK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43" name="群組 42"/>
          <p:cNvGrpSpPr/>
          <p:nvPr/>
        </p:nvGrpSpPr>
        <p:grpSpPr>
          <a:xfrm>
            <a:off x="6481168" y="4835437"/>
            <a:ext cx="2137753" cy="677108"/>
            <a:chOff x="2207177" y="5023042"/>
            <a:chExt cx="2137753" cy="677108"/>
          </a:xfrm>
        </p:grpSpPr>
        <p:sp>
          <p:nvSpPr>
            <p:cNvPr id="44" name="文字方塊 43"/>
            <p:cNvSpPr txBox="1"/>
            <p:nvPr/>
          </p:nvSpPr>
          <p:spPr>
            <a:xfrm>
              <a:off x="2207177" y="5023042"/>
              <a:ext cx="12498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新值 </a:t>
              </a:r>
              <a:r>
                <a:rPr lang="en-US" altLang="zh-TW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–</a:t>
              </a:r>
              <a:r>
                <a:rPr lang="zh-TW" altLang="en-US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原值</a:t>
              </a:r>
              <a:endParaRPr lang="zh-HK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5" name="文字方塊 44"/>
            <p:cNvSpPr txBox="1"/>
            <p:nvPr/>
          </p:nvSpPr>
          <p:spPr>
            <a:xfrm>
              <a:off x="2431546" y="5361596"/>
              <a:ext cx="8015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600" b="1" kern="1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原</a:t>
              </a:r>
              <a:r>
                <a:rPr lang="zh-TW" altLang="en-US" sz="16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值</a:t>
              </a:r>
              <a:endParaRPr lang="zh-HK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46" name="直線接點 45"/>
            <p:cNvCxnSpPr/>
            <p:nvPr/>
          </p:nvCxnSpPr>
          <p:spPr>
            <a:xfrm>
              <a:off x="2273534" y="5328365"/>
              <a:ext cx="117190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字方塊 46"/>
            <p:cNvSpPr txBox="1"/>
            <p:nvPr/>
          </p:nvSpPr>
          <p:spPr>
            <a:xfrm>
              <a:off x="3394649" y="5167462"/>
              <a:ext cx="3087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X</a:t>
              </a:r>
              <a:endParaRPr lang="zh-HK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8" name="文字方塊 47"/>
            <p:cNvSpPr txBox="1"/>
            <p:nvPr/>
          </p:nvSpPr>
          <p:spPr>
            <a:xfrm>
              <a:off x="3563449" y="5165068"/>
              <a:ext cx="7814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100%</a:t>
              </a:r>
              <a:endParaRPr lang="zh-HK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2684363" y="223028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TW" sz="2400" b="1" kern="100" dirty="0" smtClean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</a:t>
            </a:r>
            <a:r>
              <a:rPr lang="zh-TW" altLang="zh-HK" sz="2400" b="1" kern="100" dirty="0" smtClean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增加</a:t>
            </a:r>
            <a:endParaRPr lang="zh-TW" altLang="zh-HK" sz="2400" b="1" kern="1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764588" y="223028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TW" sz="24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400" b="1" kern="1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</a:t>
            </a:r>
            <a:r>
              <a:rPr lang="zh-TW" altLang="zh-HK" sz="2400" b="1" kern="1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減少</a:t>
            </a:r>
            <a:endParaRPr lang="zh-TW" altLang="zh-HK" sz="2400" b="1" kern="1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52" name="橢圓 51"/>
          <p:cNvSpPr/>
          <p:nvPr/>
        </p:nvSpPr>
        <p:spPr>
          <a:xfrm>
            <a:off x="2684362" y="2750107"/>
            <a:ext cx="652936" cy="571319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橢圓 55"/>
          <p:cNvSpPr/>
          <p:nvPr/>
        </p:nvSpPr>
        <p:spPr>
          <a:xfrm>
            <a:off x="6835000" y="2754654"/>
            <a:ext cx="652936" cy="571319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橢圓 57"/>
          <p:cNvSpPr/>
          <p:nvPr/>
        </p:nvSpPr>
        <p:spPr>
          <a:xfrm>
            <a:off x="7613517" y="2745078"/>
            <a:ext cx="652936" cy="57131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5" name="群組 64"/>
          <p:cNvGrpSpPr/>
          <p:nvPr/>
        </p:nvGrpSpPr>
        <p:grpSpPr>
          <a:xfrm>
            <a:off x="3078603" y="1383104"/>
            <a:ext cx="2986793" cy="713173"/>
            <a:chOff x="3078603" y="1352624"/>
            <a:chExt cx="2986793" cy="713173"/>
          </a:xfrm>
        </p:grpSpPr>
        <p:pic>
          <p:nvPicPr>
            <p:cNvPr id="63" name="圖片 6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8603" y="1352624"/>
              <a:ext cx="2986793" cy="713173"/>
            </a:xfrm>
            <a:prstGeom prst="rect">
              <a:avLst/>
            </a:prstGeom>
          </p:spPr>
        </p:pic>
        <p:sp>
          <p:nvSpPr>
            <p:cNvPr id="64" name="矩形 63"/>
            <p:cNvSpPr/>
            <p:nvPr/>
          </p:nvSpPr>
          <p:spPr>
            <a:xfrm>
              <a:off x="3264007" y="1411767"/>
              <a:ext cx="261642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預期學生的答案如下 </a:t>
              </a:r>
            </a:p>
          </p:txBody>
        </p:sp>
      </p:grpSp>
      <p:sp>
        <p:nvSpPr>
          <p:cNvPr id="51" name="橢圓 50"/>
          <p:cNvSpPr/>
          <p:nvPr/>
        </p:nvSpPr>
        <p:spPr>
          <a:xfrm>
            <a:off x="4775295" y="2777740"/>
            <a:ext cx="652936" cy="571319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文字方塊 52"/>
          <p:cNvSpPr txBox="1"/>
          <p:nvPr/>
        </p:nvSpPr>
        <p:spPr>
          <a:xfrm>
            <a:off x="4661456" y="3772755"/>
            <a:ext cx="1574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kern="100" dirty="0" smtClean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原值  </a:t>
            </a:r>
            <a:r>
              <a:rPr lang="en-US" altLang="zh-HK" b="1" kern="100" dirty="0" smtClean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&gt;</a:t>
            </a:r>
            <a:r>
              <a:rPr lang="zh-TW" altLang="en-US" b="1" kern="1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新值</a:t>
            </a:r>
            <a:endParaRPr lang="zh-TW" altLang="zh-HK" b="1" kern="1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9580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34" grpId="0"/>
      <p:bldP spid="35" grpId="0"/>
      <p:bldP spid="49" grpId="0"/>
      <p:bldP spid="50" grpId="0"/>
      <p:bldP spid="52" grpId="0" animBg="1"/>
      <p:bldP spid="56" grpId="0" animBg="1"/>
      <p:bldP spid="58" grpId="0" animBg="1"/>
      <p:bldP spid="51" grpId="0" animBg="1"/>
      <p:bldP spid="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77" y="225668"/>
            <a:ext cx="8734846" cy="526650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04577" y="365126"/>
            <a:ext cx="55707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增長率、折扣率和百分變化的比較</a:t>
            </a:r>
            <a:endParaRPr lang="zh-HK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720555" y="1409289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400" b="1" kern="1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增</a:t>
            </a:r>
            <a:r>
              <a:rPr lang="zh-TW" altLang="en-US" sz="2400" b="1" kern="1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長率</a:t>
            </a:r>
            <a:endParaRPr lang="zh-TW" altLang="zh-HK" sz="2400" b="1" kern="100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799454" y="1409288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sz="2400" b="1" kern="1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折扣率</a:t>
            </a:r>
            <a:endParaRPr lang="zh-TW" altLang="zh-HK" sz="2400" b="1" kern="100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637583" y="140928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400" b="1" kern="1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百分變化</a:t>
            </a:r>
            <a:endParaRPr lang="zh-TW" altLang="zh-HK" sz="2400" b="1" kern="100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28650" y="2011576"/>
            <a:ext cx="17027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正數</a:t>
            </a:r>
            <a:r>
              <a:rPr lang="en-US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/ </a:t>
            </a: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負數？</a:t>
            </a:r>
            <a:endParaRPr lang="zh-TW" altLang="zh-HK" sz="2000" b="1" kern="1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680804" y="2011576"/>
            <a:ext cx="14526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正數</a:t>
            </a:r>
            <a:r>
              <a:rPr lang="en-US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/ </a:t>
            </a:r>
            <a:r>
              <a:rPr lang="zh-TW" altLang="zh-HK" sz="2000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負數</a:t>
            </a:r>
            <a:endParaRPr lang="zh-TW" altLang="zh-HK" sz="20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759703" y="2011576"/>
            <a:ext cx="14526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正數</a:t>
            </a:r>
            <a:r>
              <a:rPr lang="en-US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/ </a:t>
            </a:r>
            <a:r>
              <a:rPr lang="zh-TW" altLang="zh-HK" sz="2000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負數</a:t>
            </a:r>
            <a:endParaRPr lang="zh-TW" altLang="zh-HK" sz="20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838602" y="2011576"/>
            <a:ext cx="14526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正數</a:t>
            </a:r>
            <a:r>
              <a:rPr lang="en-US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/ </a:t>
            </a:r>
            <a:r>
              <a:rPr lang="zh-TW" altLang="zh-HK" sz="2000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負數</a:t>
            </a:r>
            <a:endParaRPr lang="zh-TW" altLang="zh-HK" sz="20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28650" y="2890102"/>
            <a:ext cx="15107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原值與新值</a:t>
            </a:r>
            <a:endParaRPr lang="en-US" altLang="zh-TW" sz="2000" b="1" kern="1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的關係</a:t>
            </a:r>
            <a:endParaRPr lang="zh-TW" altLang="zh-HK" sz="2000" b="1" kern="1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19225" y="4417038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公式</a:t>
            </a:r>
            <a:endParaRPr lang="zh-TW" altLang="zh-HK" sz="2000" b="1" kern="1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pic>
        <p:nvPicPr>
          <p:cNvPr id="24" name="圖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94" y="4137188"/>
            <a:ext cx="8899424" cy="2712496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742708" y="4229283"/>
            <a:ext cx="1980029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TW" altLang="en-US" sz="2000" b="1" u="sng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透過不同的提問</a:t>
            </a:r>
            <a:endParaRPr lang="zh-HK" altLang="en-US" sz="20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6" name="圖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59" y="4179292"/>
            <a:ext cx="571532" cy="500091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299279" y="4683654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125" indent="-365125">
              <a:defRPr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1.  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老師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把各公式的重要元素表列出來，然後問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學生：「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你認為這條公式應該是得到正數或負數的答案？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為甚麼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？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 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應用邏輯關係</a:t>
            </a:r>
            <a:r>
              <a:rPr lang="en-US" altLang="zh-TW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b="1" kern="1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r>
              <a:rPr lang="en-US" altLang="zh-TW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99278" y="5311215"/>
            <a:ext cx="88447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「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所以，你估計原值比新值大，還是倒轉？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為甚麼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？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 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應用邏輯關係</a:t>
            </a:r>
            <a:r>
              <a:rPr lang="en-US" altLang="zh-TW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99279" y="5656612"/>
            <a:ext cx="86301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3.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「現在你可以把它的公式列寫出來嗎？」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65125">
              <a:spcAft>
                <a:spcPts val="0"/>
              </a:spcAft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當處理百分變化時，老師提問學生為何答案可以是正數或負數，並因應其答案解釋</a:t>
            </a:r>
            <a:r>
              <a:rPr lang="zh-TW" altLang="zh-HK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原值與新值的關係</a:t>
            </a:r>
            <a:r>
              <a:rPr lang="en-US" altLang="zh-TW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) 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應用邏輯關係</a:t>
            </a:r>
            <a:r>
              <a:rPr lang="en-US" altLang="zh-TW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zh-TW" altLang="zh-HK" b="1" kern="1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707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77" y="558021"/>
            <a:ext cx="8734846" cy="5741957"/>
          </a:xfrm>
          <a:prstGeom prst="rect">
            <a:avLst/>
          </a:prstGeom>
        </p:spPr>
      </p:pic>
      <p:sp>
        <p:nvSpPr>
          <p:cNvPr id="45" name="矩形 44"/>
          <p:cNvSpPr/>
          <p:nvPr/>
        </p:nvSpPr>
        <p:spPr>
          <a:xfrm>
            <a:off x="309673" y="651635"/>
            <a:ext cx="55707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增長率、折扣率和百分變化的比較</a:t>
            </a:r>
            <a:endParaRPr lang="zh-HK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8250" y="2229863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400" b="1" kern="1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增</a:t>
            </a:r>
            <a:r>
              <a:rPr lang="zh-TW" altLang="en-US" sz="2400" b="1" kern="1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長率</a:t>
            </a:r>
            <a:endParaRPr lang="zh-TW" altLang="zh-HK" sz="2400" b="1" kern="100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17149" y="2229862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sz="2400" b="1" kern="1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折扣率</a:t>
            </a:r>
            <a:endParaRPr lang="zh-TW" altLang="zh-HK" sz="2400" b="1" kern="100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42160" y="222986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400" b="1" kern="1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百分變化</a:t>
            </a:r>
            <a:endParaRPr lang="zh-TW" altLang="zh-HK" sz="2400" b="1" kern="100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3773" y="2863345"/>
            <a:ext cx="17027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正數</a:t>
            </a:r>
            <a:r>
              <a:rPr lang="en-US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/ </a:t>
            </a: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負數？</a:t>
            </a:r>
            <a:endParaRPr lang="zh-TW" altLang="zh-HK" sz="2000" b="1" kern="1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09734" y="3603478"/>
            <a:ext cx="15107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原值與新值</a:t>
            </a:r>
            <a:endParaRPr lang="en-US" altLang="zh-TW" sz="2000" b="1" kern="1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的關係</a:t>
            </a:r>
            <a:endParaRPr lang="zh-TW" altLang="zh-HK" sz="2000" b="1" kern="1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16314" y="4973936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公式</a:t>
            </a:r>
            <a:endParaRPr lang="zh-TW" altLang="zh-HK" sz="2000" b="1" kern="100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65927" y="2863345"/>
            <a:ext cx="14526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正數</a:t>
            </a:r>
            <a:r>
              <a:rPr lang="en-US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/ </a:t>
            </a:r>
            <a:r>
              <a:rPr lang="zh-TW" altLang="zh-HK" sz="2000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負數</a:t>
            </a:r>
            <a:endParaRPr lang="zh-TW" altLang="zh-HK" sz="20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44826" y="2863345"/>
            <a:ext cx="14526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正數</a:t>
            </a:r>
            <a:r>
              <a:rPr lang="en-US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/ </a:t>
            </a:r>
            <a:r>
              <a:rPr lang="zh-TW" altLang="zh-HK" sz="2000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負數</a:t>
            </a:r>
            <a:endParaRPr lang="zh-TW" altLang="zh-HK" sz="20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823725" y="2863345"/>
            <a:ext cx="14526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正數</a:t>
            </a:r>
            <a:r>
              <a:rPr lang="en-US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/ </a:t>
            </a:r>
            <a:r>
              <a:rPr lang="zh-TW" altLang="zh-HK" sz="2000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負數</a:t>
            </a:r>
            <a:endParaRPr lang="zh-TW" altLang="zh-HK" sz="20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2345580" y="4836873"/>
            <a:ext cx="2137753" cy="677108"/>
            <a:chOff x="2207177" y="5023042"/>
            <a:chExt cx="2137753" cy="677108"/>
          </a:xfrm>
        </p:grpSpPr>
        <p:sp>
          <p:nvSpPr>
            <p:cNvPr id="14" name="文字方塊 13"/>
            <p:cNvSpPr txBox="1"/>
            <p:nvPr/>
          </p:nvSpPr>
          <p:spPr>
            <a:xfrm>
              <a:off x="2207177" y="5023042"/>
              <a:ext cx="12498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新值 </a:t>
              </a:r>
              <a:r>
                <a:rPr lang="en-US" altLang="zh-TW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–</a:t>
              </a:r>
              <a:r>
                <a:rPr lang="zh-TW" altLang="en-US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原值</a:t>
              </a:r>
              <a:endParaRPr lang="zh-HK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2431546" y="5361596"/>
              <a:ext cx="8015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600" b="1" kern="1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原</a:t>
              </a:r>
              <a:r>
                <a:rPr lang="zh-TW" altLang="en-US" sz="16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值</a:t>
              </a:r>
              <a:endParaRPr lang="zh-HK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16" name="直線接點 15"/>
            <p:cNvCxnSpPr/>
            <p:nvPr/>
          </p:nvCxnSpPr>
          <p:spPr>
            <a:xfrm>
              <a:off x="2273534" y="5328365"/>
              <a:ext cx="117190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字方塊 16"/>
            <p:cNvSpPr txBox="1"/>
            <p:nvPr/>
          </p:nvSpPr>
          <p:spPr>
            <a:xfrm>
              <a:off x="3394649" y="5167462"/>
              <a:ext cx="3087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X</a:t>
              </a:r>
              <a:endParaRPr lang="zh-HK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8" name="文字方塊 17"/>
            <p:cNvSpPr txBox="1"/>
            <p:nvPr/>
          </p:nvSpPr>
          <p:spPr>
            <a:xfrm>
              <a:off x="3563449" y="5165068"/>
              <a:ext cx="7814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100%</a:t>
              </a:r>
              <a:endParaRPr lang="zh-HK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9" name="文字方塊 18"/>
          <p:cNvSpPr txBox="1"/>
          <p:nvPr/>
        </p:nvSpPr>
        <p:spPr>
          <a:xfrm>
            <a:off x="2604986" y="3791417"/>
            <a:ext cx="1574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kern="1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新值  </a:t>
            </a:r>
            <a:r>
              <a:rPr lang="en-US" altLang="zh-HK" b="1" kern="1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&gt;</a:t>
            </a:r>
            <a:r>
              <a:rPr lang="zh-TW" altLang="en-US" b="1" kern="1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  原</a:t>
            </a:r>
            <a:r>
              <a:rPr lang="zh-TW" altLang="en-US" b="1" kern="100" dirty="0" smtClean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值</a:t>
            </a:r>
            <a:endParaRPr lang="zh-TW" altLang="zh-HK" b="1" kern="1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6735597" y="3426498"/>
            <a:ext cx="162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b="1" kern="1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新值  </a:t>
            </a:r>
            <a:r>
              <a:rPr lang="en-US" altLang="zh-HK" b="1" kern="1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&gt;</a:t>
            </a:r>
            <a:r>
              <a:rPr lang="zh-TW" altLang="en-US" b="1" kern="1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  原值</a:t>
            </a:r>
            <a:endParaRPr lang="zh-HK" altLang="en-US" b="1" kern="1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6735597" y="4087244"/>
            <a:ext cx="162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b="1" kern="1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原</a:t>
            </a:r>
            <a:r>
              <a:rPr lang="zh-TW" altLang="en-US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值  </a:t>
            </a:r>
            <a:r>
              <a:rPr lang="en-US" altLang="en-US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&gt;</a:t>
            </a:r>
            <a:r>
              <a:rPr lang="zh-TW" altLang="en-US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  新</a:t>
            </a:r>
            <a:r>
              <a:rPr lang="zh-TW" altLang="en-US" b="1" kern="1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值</a:t>
            </a:r>
            <a:endParaRPr lang="zh-TW" altLang="en-US" b="1" kern="1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342296" y="3757339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或</a:t>
            </a:r>
          </a:p>
        </p:txBody>
      </p:sp>
      <p:grpSp>
        <p:nvGrpSpPr>
          <p:cNvPr id="30" name="群組 29"/>
          <p:cNvGrpSpPr/>
          <p:nvPr/>
        </p:nvGrpSpPr>
        <p:grpSpPr>
          <a:xfrm>
            <a:off x="6481168" y="4835437"/>
            <a:ext cx="2137753" cy="677108"/>
            <a:chOff x="2207177" y="5023042"/>
            <a:chExt cx="2137753" cy="677108"/>
          </a:xfrm>
        </p:grpSpPr>
        <p:sp>
          <p:nvSpPr>
            <p:cNvPr id="31" name="文字方塊 30"/>
            <p:cNvSpPr txBox="1"/>
            <p:nvPr/>
          </p:nvSpPr>
          <p:spPr>
            <a:xfrm>
              <a:off x="2207177" y="5023042"/>
              <a:ext cx="12498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新值 </a:t>
              </a:r>
              <a:r>
                <a:rPr lang="en-US" altLang="zh-TW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–</a:t>
              </a:r>
              <a:r>
                <a:rPr lang="zh-TW" altLang="en-US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原值</a:t>
              </a:r>
              <a:endParaRPr lang="zh-HK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2" name="文字方塊 31"/>
            <p:cNvSpPr txBox="1"/>
            <p:nvPr/>
          </p:nvSpPr>
          <p:spPr>
            <a:xfrm>
              <a:off x="2431546" y="5361596"/>
              <a:ext cx="8015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600" b="1" kern="1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原</a:t>
              </a:r>
              <a:r>
                <a:rPr lang="zh-TW" altLang="en-US" sz="16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值</a:t>
              </a:r>
              <a:endParaRPr lang="zh-HK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33" name="直線接點 32"/>
            <p:cNvCxnSpPr/>
            <p:nvPr/>
          </p:nvCxnSpPr>
          <p:spPr>
            <a:xfrm>
              <a:off x="2273534" y="5328365"/>
              <a:ext cx="117190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字方塊 33"/>
            <p:cNvSpPr txBox="1"/>
            <p:nvPr/>
          </p:nvSpPr>
          <p:spPr>
            <a:xfrm>
              <a:off x="3394649" y="5167462"/>
              <a:ext cx="3087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X</a:t>
              </a:r>
              <a:endParaRPr lang="zh-HK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5" name="文字方塊 34"/>
            <p:cNvSpPr txBox="1"/>
            <p:nvPr/>
          </p:nvSpPr>
          <p:spPr>
            <a:xfrm>
              <a:off x="3563449" y="5165068"/>
              <a:ext cx="7814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100%</a:t>
              </a:r>
              <a:endParaRPr lang="zh-HK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8" name="橢圓 37"/>
          <p:cNvSpPr/>
          <p:nvPr/>
        </p:nvSpPr>
        <p:spPr>
          <a:xfrm>
            <a:off x="2684362" y="2750107"/>
            <a:ext cx="652936" cy="571319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橢圓 38"/>
          <p:cNvSpPr/>
          <p:nvPr/>
        </p:nvSpPr>
        <p:spPr>
          <a:xfrm>
            <a:off x="6835000" y="2754654"/>
            <a:ext cx="652936" cy="571319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橢圓 40"/>
          <p:cNvSpPr/>
          <p:nvPr/>
        </p:nvSpPr>
        <p:spPr>
          <a:xfrm>
            <a:off x="7613517" y="2745078"/>
            <a:ext cx="652936" cy="57131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2" name="群組 41"/>
          <p:cNvGrpSpPr/>
          <p:nvPr/>
        </p:nvGrpSpPr>
        <p:grpSpPr>
          <a:xfrm>
            <a:off x="3078603" y="1383104"/>
            <a:ext cx="2986793" cy="713173"/>
            <a:chOff x="3078603" y="1352624"/>
            <a:chExt cx="2986793" cy="713173"/>
          </a:xfrm>
        </p:grpSpPr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8603" y="1352624"/>
              <a:ext cx="2986793" cy="713173"/>
            </a:xfrm>
            <a:prstGeom prst="rect">
              <a:avLst/>
            </a:prstGeom>
          </p:spPr>
        </p:pic>
        <p:sp>
          <p:nvSpPr>
            <p:cNvPr id="44" name="矩形 43"/>
            <p:cNvSpPr/>
            <p:nvPr/>
          </p:nvSpPr>
          <p:spPr>
            <a:xfrm>
              <a:off x="3264007" y="1411767"/>
              <a:ext cx="261642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預期學生的答案如下 </a:t>
              </a:r>
            </a:p>
          </p:txBody>
        </p:sp>
      </p:grpSp>
      <p:sp>
        <p:nvSpPr>
          <p:cNvPr id="46" name="矩形 45"/>
          <p:cNvSpPr/>
          <p:nvPr/>
        </p:nvSpPr>
        <p:spPr>
          <a:xfrm>
            <a:off x="2838250" y="2229862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400" b="1" kern="1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增</a:t>
            </a:r>
            <a:r>
              <a:rPr lang="zh-TW" altLang="en-US" sz="2400" b="1" kern="1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長率</a:t>
            </a:r>
            <a:endParaRPr lang="zh-TW" altLang="zh-HK" sz="2400" b="1" kern="1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917149" y="2229862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sz="24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折扣率</a:t>
            </a:r>
            <a:endParaRPr lang="zh-TW" altLang="zh-HK" sz="2400" b="1" kern="1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744826" y="2863345"/>
            <a:ext cx="14526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正數</a:t>
            </a:r>
            <a:r>
              <a:rPr lang="en-US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/ </a:t>
            </a:r>
            <a:r>
              <a:rPr lang="zh-TW" altLang="zh-HK" sz="2000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負數</a:t>
            </a:r>
            <a:endParaRPr lang="zh-TW" altLang="zh-HK" sz="2000" b="1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  <p:grpSp>
        <p:nvGrpSpPr>
          <p:cNvPr id="49" name="群組 48"/>
          <p:cNvGrpSpPr/>
          <p:nvPr/>
        </p:nvGrpSpPr>
        <p:grpSpPr>
          <a:xfrm>
            <a:off x="4402269" y="4835437"/>
            <a:ext cx="2137753" cy="677108"/>
            <a:chOff x="2207177" y="5023042"/>
            <a:chExt cx="2137753" cy="677108"/>
          </a:xfrm>
        </p:grpSpPr>
        <p:sp>
          <p:nvSpPr>
            <p:cNvPr id="50" name="文字方塊 49"/>
            <p:cNvSpPr txBox="1"/>
            <p:nvPr/>
          </p:nvSpPr>
          <p:spPr>
            <a:xfrm>
              <a:off x="2207177" y="5023042"/>
              <a:ext cx="12498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原值 </a:t>
              </a:r>
              <a:r>
                <a:rPr lang="en-US" altLang="zh-TW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– </a:t>
              </a:r>
              <a:r>
                <a:rPr lang="zh-TW" altLang="en-US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新值</a:t>
              </a:r>
              <a:endParaRPr lang="zh-HK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1" name="文字方塊 50"/>
            <p:cNvSpPr txBox="1"/>
            <p:nvPr/>
          </p:nvSpPr>
          <p:spPr>
            <a:xfrm>
              <a:off x="2431546" y="5361596"/>
              <a:ext cx="8015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600" b="1" kern="1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原</a:t>
              </a:r>
              <a:r>
                <a:rPr lang="zh-TW" altLang="en-US" sz="16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/>
                </a:rPr>
                <a:t>值</a:t>
              </a:r>
              <a:endParaRPr lang="zh-HK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52" name="直線接點 51"/>
            <p:cNvCxnSpPr/>
            <p:nvPr/>
          </p:nvCxnSpPr>
          <p:spPr>
            <a:xfrm>
              <a:off x="2273534" y="5328365"/>
              <a:ext cx="117190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字方塊 52"/>
            <p:cNvSpPr txBox="1"/>
            <p:nvPr/>
          </p:nvSpPr>
          <p:spPr>
            <a:xfrm>
              <a:off x="3394649" y="5167462"/>
              <a:ext cx="3087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X</a:t>
              </a:r>
              <a:endParaRPr lang="zh-HK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4" name="文字方塊 53"/>
            <p:cNvSpPr txBox="1"/>
            <p:nvPr/>
          </p:nvSpPr>
          <p:spPr>
            <a:xfrm>
              <a:off x="3563449" y="5165068"/>
              <a:ext cx="7814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100%</a:t>
              </a:r>
              <a:endParaRPr lang="zh-HK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55" name="橢圓 54"/>
          <p:cNvSpPr/>
          <p:nvPr/>
        </p:nvSpPr>
        <p:spPr>
          <a:xfrm>
            <a:off x="4775295" y="2777740"/>
            <a:ext cx="652936" cy="571319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文字方塊 55"/>
          <p:cNvSpPr txBox="1"/>
          <p:nvPr/>
        </p:nvSpPr>
        <p:spPr>
          <a:xfrm>
            <a:off x="4661456" y="3772755"/>
            <a:ext cx="1574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kern="100" dirty="0" smtClean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原值  </a:t>
            </a:r>
            <a:r>
              <a:rPr lang="en-US" altLang="zh-HK" b="1" kern="100" dirty="0" smtClean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&gt;</a:t>
            </a:r>
            <a:r>
              <a:rPr lang="zh-TW" altLang="en-US" b="1" kern="100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/>
              </a:rPr>
              <a:t>新值</a:t>
            </a:r>
            <a:endParaRPr lang="zh-TW" altLang="zh-HK" b="1" kern="1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656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  <p:bldP spid="38" grpId="0" animBg="1"/>
      <p:bldP spid="39" grpId="0" animBg="1"/>
      <p:bldP spid="41" grpId="0" animBg="1"/>
      <p:bldP spid="46" grpId="0"/>
      <p:bldP spid="47" grpId="0"/>
      <p:bldP spid="55" grpId="0" animBg="1"/>
      <p:bldP spid="56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簡報1" id="{F0D3C99D-8D8F-430A-9326-ADCF76E59EC8}" vid="{C4ABDC8C-4EE0-4145-84E8-6116EFC9F98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Maths_temp_strategy_renew</Template>
  <TotalTime>450</TotalTime>
  <Words>1404</Words>
  <Application>Microsoft Office PowerPoint</Application>
  <PresentationFormat>如螢幕大小 (4:3)</PresentationFormat>
  <Paragraphs>225</Paragraphs>
  <Slides>15</Slides>
  <Notes>11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16" baseType="lpstr">
      <vt:lpstr>Office 佈景主題</vt:lpstr>
      <vt:lpstr>PowerPoint 簡報</vt:lpstr>
      <vt:lpstr>學習難點1</vt:lpstr>
      <vt:lpstr>學習難點2</vt:lpstr>
      <vt:lpstr>PowerPoint 簡報</vt:lpstr>
      <vt:lpstr>PowerPoint 簡報</vt:lpstr>
      <vt:lpstr>PowerPoint 簡報</vt:lpstr>
      <vt:lpstr>針對學習難點1</vt:lpstr>
      <vt:lpstr>PowerPoint 簡報</vt:lpstr>
      <vt:lpstr>PowerPoint 簡報</vt:lpstr>
      <vt:lpstr>PowerPoint 簡報</vt:lpstr>
      <vt:lpstr>針對學習難點2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CHAN, Yan-nuen Sharon</dc:creator>
  <cp:lastModifiedBy>CHENG, Siu-kuen Susan</cp:lastModifiedBy>
  <cp:revision>41</cp:revision>
  <cp:lastPrinted>2016-01-19T04:05:40Z</cp:lastPrinted>
  <dcterms:created xsi:type="dcterms:W3CDTF">2015-08-03T09:43:05Z</dcterms:created>
  <dcterms:modified xsi:type="dcterms:W3CDTF">2016-03-16T08:10:52Z</dcterms:modified>
</cp:coreProperties>
</file>