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7" r:id="rId2"/>
    <p:sldId id="268" r:id="rId3"/>
    <p:sldId id="269" r:id="rId4"/>
    <p:sldId id="305" r:id="rId5"/>
    <p:sldId id="306" r:id="rId6"/>
    <p:sldId id="307" r:id="rId7"/>
    <p:sldId id="293" r:id="rId8"/>
    <p:sldId id="277" r:id="rId9"/>
    <p:sldId id="296" r:id="rId10"/>
    <p:sldId id="294" r:id="rId11"/>
    <p:sldId id="297" r:id="rId12"/>
    <p:sldId id="298" r:id="rId13"/>
    <p:sldId id="295" r:id="rId14"/>
    <p:sldId id="299" r:id="rId15"/>
    <p:sldId id="300" r:id="rId16"/>
    <p:sldId id="301" r:id="rId17"/>
  </p:sldIdLst>
  <p:sldSz cx="9144000" cy="6858000" type="screen4x3"/>
  <p:notesSz cx="6797675" cy="987425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CCC6"/>
    <a:srgbClr val="65CDF3"/>
    <a:srgbClr val="D7ECDD"/>
    <a:srgbClr val="FF9933"/>
    <a:srgbClr val="F9A756"/>
    <a:srgbClr val="F8A654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2" autoAdjust="0"/>
    <p:restoredTop sz="94718" autoAdjust="0"/>
  </p:normalViewPr>
  <p:slideViewPr>
    <p:cSldViewPr snapToGrid="0" showGuides="1">
      <p:cViewPr varScale="1">
        <p:scale>
          <a:sx n="101" d="100"/>
          <a:sy n="101" d="100"/>
        </p:scale>
        <p:origin x="-11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2" d="100"/>
          <a:sy n="82" d="100"/>
        </p:scale>
        <p:origin x="606" y="6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1EF37-D441-4105-921C-1F28FD3242C4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F10F7-D1EF-4B03-A3C4-B7FCB843D85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33894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0F7-D1EF-4B03-A3C4-B7FCB843D852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31165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49537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87186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33A36-752D-4789-8074-0975070DF270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51364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475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395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299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126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3709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123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53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62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188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411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928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984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306661" y="2726174"/>
            <a:ext cx="20313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率和比</a:t>
            </a:r>
            <a:endParaRPr lang="zh-HK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1051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008" y="4991332"/>
            <a:ext cx="6875719" cy="1633593"/>
          </a:xfrm>
          <a:prstGeom prst="rect">
            <a:avLst/>
          </a:prstGeom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13104" y="3819502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1386317"/>
            <a:ext cx="63672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HK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</a:t>
            </a:r>
            <a:r>
              <a:rPr lang="zh-TW" altLang="zh-HK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理解率的意義，常常只會根據題目所提供的單位作運算，雖能計算出結果，但不明白結果所表達的</a:t>
            </a:r>
            <a:r>
              <a:rPr lang="zh-TW" altLang="zh-HK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zh-HK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969008" y="4283446"/>
            <a:ext cx="63672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0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嘉嘉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用了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小時走了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km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的路程，問她的步行速率是多少？</a:t>
            </a:r>
            <a:endParaRPr lang="zh-TW" altLang="zh-HK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95521" y="5382091"/>
            <a:ext cx="1738237" cy="144853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500856" y="5000484"/>
            <a:ext cx="17892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學生常犯錯誤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3666746" y="5487902"/>
                <a:ext cx="3480242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sz="2000" u="sng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嘉嘉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的步行速率</a:t>
                </a:r>
                <a:endParaRPr lang="en-US" altLang="zh-TW" sz="2000" b="1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sz="2000" b="1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zh-TW" altLang="en-US" sz="2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m:t> </m:t>
                    </m:r>
                    <m:r>
                      <m:rPr>
                        <m:nor/>
                      </m:rPr>
                      <a:rPr lang="en-US" altLang="zh-TW" sz="2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m:t>4</m:t>
                    </m:r>
                    <m:r>
                      <a:rPr lang="en-US" altLang="zh-TW" sz="2000" b="1" i="1" dirty="0">
                        <a:latin typeface="Cambria Math" panose="02040503050406030204" pitchFamily="18" charset="0"/>
                        <a:ea typeface="微軟正黑體" panose="020B0604030504040204" pitchFamily="34" charset="-120"/>
                      </a:rPr>
                      <m:t> </m:t>
                    </m:r>
                    <m:r>
                      <a:rPr lang="en-US" altLang="zh-TW" sz="2000" b="1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 </m:t>
                    </m:r>
                    <m:r>
                      <m:rPr>
                        <m:nor/>
                      </m:rPr>
                      <a:rPr lang="en-US" altLang="zh-TW" sz="2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rPr>
                      <m:t>2</m:t>
                    </m:r>
                  </m:oMath>
                </a14:m>
                <a:r>
                  <a:rPr lang="zh-HK" altLang="en-US" sz="2000" dirty="0"/>
                  <a:t> </a:t>
                </a:r>
                <a:r>
                  <a:rPr lang="en-US" altLang="zh-HK" sz="2000" dirty="0"/>
                  <a:t>km/h</a:t>
                </a:r>
              </a:p>
              <a:p>
                <a:r>
                  <a:rPr lang="en-US" altLang="zh-HK" sz="2000" dirty="0"/>
                  <a:t>= 2 km/h</a:t>
                </a:r>
                <a:endParaRPr lang="zh-HK" altLang="en-US" sz="2000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6746" y="5487902"/>
                <a:ext cx="3480242" cy="1015663"/>
              </a:xfrm>
              <a:prstGeom prst="rect">
                <a:avLst/>
              </a:prstGeom>
              <a:blipFill rotWithShape="0">
                <a:blip r:embed="rId5"/>
                <a:stretch>
                  <a:fillRect l="-1930" t="-2994" b="-9581"/>
                </a:stretch>
              </a:blipFill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300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69010" y="1384979"/>
            <a:ext cx="6347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zh-HK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普遍不會用方程式來解決率或比的應用題，因此難以分辨以乘法或是除法作運算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213104" y="4074747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34838" y="4620172"/>
            <a:ext cx="77091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個蘋果售 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$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個蘋果共售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多少元？</a:t>
            </a:r>
            <a:endParaRPr lang="zh-TW" altLang="zh-HK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95521" y="5382091"/>
            <a:ext cx="1738237" cy="1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651000" y="448647"/>
            <a:ext cx="5830888" cy="685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語言學習策略</a:t>
            </a:r>
            <a:endParaRPr lang="zh-HK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5104" y="2618548"/>
            <a:ext cx="13107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93327" y="4170146"/>
            <a:ext cx="1350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25996" y="4954499"/>
            <a:ext cx="18820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2776" y="5721999"/>
            <a:ext cx="32945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62061" y="3394164"/>
            <a:ext cx="13159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22978" y="2618548"/>
            <a:ext cx="18693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3539" y="4684792"/>
            <a:ext cx="22317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19692" y="5721113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93121" y="3681887"/>
            <a:ext cx="28592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0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705634" y="1401692"/>
            <a:ext cx="1445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351377" y="1678690"/>
            <a:ext cx="1098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8" name="群組 17"/>
          <p:cNvGrpSpPr>
            <a:grpSpLocks/>
          </p:cNvGrpSpPr>
          <p:nvPr/>
        </p:nvGrpSpPr>
        <p:grpSpPr bwMode="auto">
          <a:xfrm>
            <a:off x="-94830" y="446931"/>
            <a:ext cx="3138965" cy="604837"/>
            <a:chOff x="32200" y="637683"/>
            <a:chExt cx="3138138" cy="605824"/>
          </a:xfrm>
        </p:grpSpPr>
        <p:sp>
          <p:nvSpPr>
            <p:cNvPr id="19" name="文字方塊 18"/>
            <p:cNvSpPr txBox="1">
              <a:spLocks noChangeArrowheads="1"/>
            </p:cNvSpPr>
            <p:nvPr/>
          </p:nvSpPr>
          <p:spPr bwMode="auto">
            <a:xfrm>
              <a:off x="677348" y="821688"/>
              <a:ext cx="2492990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18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本課節會運用到的策略</a:t>
              </a:r>
              <a:endParaRPr lang="zh-HK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200" y="637683"/>
              <a:ext cx="709374" cy="60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圓角矩形 20"/>
          <p:cNvSpPr/>
          <p:nvPr/>
        </p:nvSpPr>
        <p:spPr>
          <a:xfrm>
            <a:off x="522819" y="5721113"/>
            <a:ext cx="3716899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5759777" y="3698414"/>
            <a:ext cx="3162627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圓角矩形 22"/>
          <p:cNvSpPr/>
          <p:nvPr/>
        </p:nvSpPr>
        <p:spPr>
          <a:xfrm>
            <a:off x="6151170" y="2645566"/>
            <a:ext cx="2801244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圓角矩形 23"/>
          <p:cNvSpPr/>
          <p:nvPr/>
        </p:nvSpPr>
        <p:spPr>
          <a:xfrm>
            <a:off x="5326144" y="4659677"/>
            <a:ext cx="3501663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9738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3516" y="767165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0564" y="530375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51851" y="530375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9995" y="3213556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2244" y="4759521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50709" y="2213757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0399" y="938219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209295" y="2602187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344100" y="2897486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09462" y="3503962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52743" y="3803470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79228" y="4468739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57493" y="4807392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79228" y="5430725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59554" y="5770295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6099145" y="1114707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5028657" y="3682923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237320" y="5179224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027532" y="1240810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732995" y="1687195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209295" y="3164799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08412" y="4112218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564714" y="2468829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5876924" y="1684343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672334" y="4320211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831678" y="4001567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3840480" y="5795341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4057351" y="5486573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圓角矩形 37"/>
          <p:cNvSpPr/>
          <p:nvPr/>
        </p:nvSpPr>
        <p:spPr>
          <a:xfrm>
            <a:off x="3751936" y="4766840"/>
            <a:ext cx="5169873" cy="1652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526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84784" y="531257"/>
            <a:ext cx="19744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9881" y="1752213"/>
            <a:ext cx="33058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5297" y="4529065"/>
            <a:ext cx="13233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8970" y="3581728"/>
            <a:ext cx="1963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46659" y="980624"/>
            <a:ext cx="5317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標題或題目劃分成有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意義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的字詞，找出關鍵字詞</a:t>
            </a:r>
            <a:endParaRPr lang="zh-TW" altLang="zh-HK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150334" y="2188530"/>
            <a:ext cx="5818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題目中關鍵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代表的邏輯關係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150809" y="4063120"/>
            <a:ext cx="4744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聯想和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標題或題目有關的已學知識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日常生活例子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1911" y="5029517"/>
            <a:ext cx="6239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根據內容的重點，聯想其他相關情況或例子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008" y="496421"/>
            <a:ext cx="13115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b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778035" y="1301918"/>
            <a:ext cx="4302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詞推測內容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657607" y="3144539"/>
            <a:ext cx="4824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按邏輯關係運用關聯詞語連接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840488" y="2829579"/>
            <a:ext cx="5129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運用相關專科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itchFamily="2" charset="2"/>
              </a:rPr>
              <a:t>語體的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組織圖去整合關鍵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998136" y="2509456"/>
            <a:ext cx="5921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從資料中找出與該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專科語體相關的關鍵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26476" y="5432217"/>
            <a:ext cx="5778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運用多角度思考，深化聯想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例如：如重點是某事件，該事件為何會發生？會有甚麼影響？有何利弊？有甚麼近似例子？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</a:p>
        </p:txBody>
      </p:sp>
      <p:sp>
        <p:nvSpPr>
          <p:cNvPr id="21" name="圓角矩形 20"/>
          <p:cNvSpPr/>
          <p:nvPr/>
        </p:nvSpPr>
        <p:spPr>
          <a:xfrm>
            <a:off x="1627842" y="1658388"/>
            <a:ext cx="6482117" cy="18537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207415" y="3570882"/>
            <a:ext cx="8227284" cy="10015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圓角矩形 22"/>
          <p:cNvSpPr/>
          <p:nvPr/>
        </p:nvSpPr>
        <p:spPr>
          <a:xfrm>
            <a:off x="2642350" y="435883"/>
            <a:ext cx="5937628" cy="11583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8628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730997"/>
            <a:ext cx="450799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8121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9008" y="1955134"/>
            <a:ext cx="66263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學生需要：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lvl="0" indent="-742950">
              <a:buFont typeface="Arial" panose="020B0604020202020204" pitchFamily="34" charset="0"/>
              <a:buChar char="•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明白「</a:t>
            </a:r>
            <a:r>
              <a:rPr lang="zh-TW" altLang="zh-HK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」的特質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lvl="0" indent="-742950">
              <a:buFont typeface="Arial" panose="020B0604020202020204" pitchFamily="34" charset="0"/>
              <a:buChar char="•"/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表示「</a:t>
            </a:r>
            <a:r>
              <a:rPr lang="zh-TW" altLang="zh-HK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」的方法</a:t>
            </a:r>
            <a:endParaRPr lang="zh-TW" altLang="zh-HK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395771" y="4381098"/>
            <a:ext cx="3886413" cy="2275180"/>
            <a:chOff x="5110111" y="1728351"/>
            <a:chExt cx="3886413" cy="2275180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0111" y="1728351"/>
              <a:ext cx="3886413" cy="2275180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5430875" y="2142666"/>
              <a:ext cx="3244883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rgbClr val="00B0F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試想想：</a:t>
              </a:r>
              <a:endParaRPr lang="en-US" altLang="zh-TW" sz="32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日常生活中有甚麼「</a:t>
              </a:r>
              <a:r>
                <a:rPr lang="zh-TW" altLang="zh-HK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率</a:t>
              </a:r>
              <a:r>
                <a:rPr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」的例子</a:t>
              </a:r>
              <a:r>
                <a:rPr lang="en-US" altLang="zh-TW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endParaRPr lang="zh-HK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300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1188647" y="2228070"/>
            <a:ext cx="7604833" cy="3468659"/>
            <a:chOff x="1264847" y="2274673"/>
            <a:chExt cx="7604833" cy="3468659"/>
          </a:xfrm>
        </p:grpSpPr>
        <p:sp>
          <p:nvSpPr>
            <p:cNvPr id="3" name="矩形 2"/>
            <p:cNvSpPr/>
            <p:nvPr/>
          </p:nvSpPr>
          <p:spPr>
            <a:xfrm>
              <a:off x="2319368" y="2274673"/>
              <a:ext cx="3570208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6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第一部分</a:t>
              </a:r>
              <a:endParaRPr lang="zh-HK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319368" y="3407450"/>
              <a:ext cx="655031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TW" altLang="en-US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明白「</a:t>
              </a:r>
              <a:r>
                <a:rPr lang="zh-TW" altLang="zh-HK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率</a:t>
              </a:r>
              <a:r>
                <a:rPr lang="zh-TW" altLang="en-US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」的特質</a:t>
              </a:r>
              <a:endParaRPr lang="en-US" altLang="zh-TW" sz="5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7312228" y="4484505"/>
              <a:ext cx="1438659" cy="1258827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4847" y="2299454"/>
              <a:ext cx="1054521" cy="1054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626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2" y="129453"/>
            <a:ext cx="8801896" cy="4553335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122288" y="4059865"/>
            <a:ext cx="8899424" cy="2712496"/>
            <a:chOff x="122288" y="4059865"/>
            <a:chExt cx="8899424" cy="2712496"/>
          </a:xfrm>
        </p:grpSpPr>
        <p:grpSp>
          <p:nvGrpSpPr>
            <p:cNvPr id="8" name="群組 7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12" name="圖片 1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4" name="圖片 1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9" name="矩形 8"/>
            <p:cNvSpPr/>
            <p:nvPr/>
          </p:nvSpPr>
          <p:spPr>
            <a:xfrm>
              <a:off x="278673" y="4667291"/>
              <a:ext cx="8534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「以</a:t>
              </a:r>
              <a:r>
                <a:rPr lang="en-US" altLang="zh-TW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『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速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率</a:t>
              </a:r>
              <a:r>
                <a:rPr lang="en-US" altLang="zh-TW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為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例，我們能否只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『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行走距離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』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來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代表速度？我們能否只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『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所需時間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來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代表速度？」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聯繫前備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78673" y="5367883"/>
              <a:ext cx="8534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「以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『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心跳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率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』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為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例，我們能否只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『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心跳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來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代表心跳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率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？我們能否只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『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時間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來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代表心跳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率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？」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聯繫前備知識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78672" y="6068475"/>
              <a:ext cx="874303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綜合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以上的資料，</a:t>
              </a:r>
              <a:r>
                <a:rPr lang="en-US" altLang="zh-TW" dirty="0">
                  <a:latin typeface="新細明體" panose="02020500000000000000" pitchFamily="18" charset="-120"/>
                </a:rPr>
                <a:t> 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『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率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以幾多類單位表示出來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？」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512811" y="-71678"/>
            <a:ext cx="296191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zh-HK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」的特質</a:t>
            </a:r>
            <a:endParaRPr lang="zh-HK" altLang="zh-HK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898656" y="1080147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速</a:t>
            </a:r>
            <a:r>
              <a:rPr lang="zh-TW" altLang="zh-HK" sz="28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endParaRPr lang="zh-HK" altLang="en-US" sz="28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4871558" y="1080147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心跳</a:t>
            </a:r>
            <a:r>
              <a:rPr lang="zh-TW" altLang="zh-HK" sz="28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endParaRPr lang="zh-HK" altLang="en-US" sz="28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524958" y="3598813"/>
            <a:ext cx="401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這條道路的車速限制為每小時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60km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4804147" y="3598813"/>
            <a:ext cx="3682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這位男士的心跳率為每分鐘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次。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804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1188647" y="2228070"/>
            <a:ext cx="7604833" cy="3468659"/>
            <a:chOff x="1264847" y="2274673"/>
            <a:chExt cx="7604833" cy="3468659"/>
          </a:xfrm>
        </p:grpSpPr>
        <p:sp>
          <p:nvSpPr>
            <p:cNvPr id="3" name="矩形 2"/>
            <p:cNvSpPr/>
            <p:nvPr/>
          </p:nvSpPr>
          <p:spPr>
            <a:xfrm>
              <a:off x="2319368" y="2274673"/>
              <a:ext cx="3570208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6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第二部分</a:t>
              </a:r>
              <a:endParaRPr lang="zh-HK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319368" y="3407450"/>
              <a:ext cx="6550312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學習以文字和符號表示「</a:t>
              </a:r>
              <a:r>
                <a:rPr lang="zh-TW" altLang="zh-HK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率</a:t>
              </a:r>
              <a:r>
                <a:rPr lang="zh-TW" altLang="en-US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endParaRPr lang="zh-HK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7312228" y="4484505"/>
              <a:ext cx="1438659" cy="1258827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4847" y="2299454"/>
              <a:ext cx="1054521" cy="1054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921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07" y="115888"/>
            <a:ext cx="8679986" cy="4327802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122288" y="4059865"/>
            <a:ext cx="8938979" cy="2712496"/>
            <a:chOff x="122288" y="4059865"/>
            <a:chExt cx="8938979" cy="2712496"/>
          </a:xfrm>
        </p:grpSpPr>
        <p:grpSp>
          <p:nvGrpSpPr>
            <p:cNvPr id="5" name="群組 4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10" name="圖片 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11" name="矩形 10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2" name="圖片 1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6" name="矩形 5"/>
            <p:cNvSpPr/>
            <p:nvPr/>
          </p:nvSpPr>
          <p:spPr>
            <a:xfrm>
              <a:off x="278673" y="4953437"/>
              <a:ext cx="8534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  </a:t>
              </a:r>
              <a:r>
                <a:rPr lang="zh-TW" altLang="en-US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四個蘋果售 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$20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那麼</a:t>
              </a:r>
              <a:r>
                <a:rPr lang="en-US" altLang="zh-TW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每一個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蘋果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售價多少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>
                  <a:latin typeface="新細明體" panose="02020500000000000000" pitchFamily="18" charset="-120"/>
                </a:rPr>
                <a:t> 」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」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78673" y="5268477"/>
              <a:ext cx="8534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42913" indent="-442913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  </a:t>
              </a:r>
              <a:r>
                <a:rPr lang="zh-TW" altLang="en-US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如何運用題目中的兩類單位來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計算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每一個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售價？</a:t>
              </a:r>
              <a:r>
                <a:rPr lang="zh-TW" altLang="en-US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」</a:t>
              </a:r>
              <a:r>
                <a:rPr lang="en-US" altLang="zh-TW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kern="10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 語體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zh-HK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81799" y="5858813"/>
              <a:ext cx="86301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 </a:t>
              </a:r>
              <a:r>
                <a:rPr lang="zh-TW" altLang="en-US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如何運用符號來表示每一個蘋果的售價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dirty="0" smtClean="0">
                  <a:latin typeface="新細明體" panose="02020500000000000000" pitchFamily="18" charset="-120"/>
                </a:rPr>
                <a:t>」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31073" y="6145688"/>
              <a:ext cx="86301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b="1" i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**</a:t>
              </a:r>
              <a:r>
                <a:rPr lang="zh-TW" altLang="en-US" b="1" i="1" kern="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老師可参考以上提問引領學生完成餘下題目</a:t>
              </a:r>
              <a:endParaRPr lang="en-US" altLang="zh-TW" b="1" i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78673" y="4635883"/>
              <a:ext cx="85344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000" b="1" u="sng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示範題：</a:t>
              </a:r>
              <a:endParaRPr lang="en-US" altLang="zh-TW" sz="20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512810" y="-102158"/>
            <a:ext cx="39372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表示「</a:t>
            </a:r>
            <a:r>
              <a:rPr lang="zh-TW" altLang="zh-HK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」的方法</a:t>
            </a:r>
            <a:endParaRPr lang="zh-HK" altLang="zh-HK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55800" y="119346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情況</a:t>
            </a:r>
            <a:endParaRPr lang="zh-HK" altLang="en-US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46170" y="119346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以文字表示「</a:t>
            </a:r>
            <a:r>
              <a:rPr lang="zh-TW" altLang="zh-HK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186902" y="1054965"/>
            <a:ext cx="13388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zh-TW" altLang="en-US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符號</a:t>
            </a:r>
            <a:r>
              <a:rPr lang="en-US" altLang="zh-TW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表示</a:t>
            </a:r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zh-HK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95844" y="1790524"/>
            <a:ext cx="3002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e.g. </a:t>
            </a:r>
            <a:r>
              <a:rPr lang="en-US" altLang="zh-HK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4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個蘋果的售價是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$ 20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86244" y="1789605"/>
            <a:ext cx="1951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每一個蘋果售 </a:t>
            </a:r>
            <a:r>
              <a:rPr lang="en-US" altLang="zh-TW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$</a:t>
            </a:r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HK" altLang="en-US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380866" y="1784516"/>
            <a:ext cx="950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HK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$</a:t>
            </a:r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個</a:t>
            </a:r>
            <a:endParaRPr lang="zh-HK" altLang="en-US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3802" y="2374673"/>
            <a:ext cx="2988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a)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 kg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牛肉的售價是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$ 100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33802" y="2973522"/>
            <a:ext cx="3477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4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罐汽水的總體積是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2000 mL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33802" y="3523099"/>
            <a:ext cx="3231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c) </a:t>
            </a:r>
            <a:r>
              <a:rPr lang="zh-TW" altLang="en-US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正皓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需要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 跑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1200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米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9833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7" y="112861"/>
            <a:ext cx="8789705" cy="4327802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122288" y="4059865"/>
            <a:ext cx="8899424" cy="2712496"/>
            <a:chOff x="122288" y="4059865"/>
            <a:chExt cx="8899424" cy="2712496"/>
          </a:xfrm>
        </p:grpSpPr>
        <p:grpSp>
          <p:nvGrpSpPr>
            <p:cNvPr id="5" name="群組 4"/>
            <p:cNvGrpSpPr/>
            <p:nvPr/>
          </p:nvGrpSpPr>
          <p:grpSpPr>
            <a:xfrm>
              <a:off x="122288" y="4059865"/>
              <a:ext cx="8899424" cy="2712496"/>
              <a:chOff x="122288" y="4059865"/>
              <a:chExt cx="8899424" cy="2712496"/>
            </a:xfrm>
          </p:grpSpPr>
          <p:pic>
            <p:nvPicPr>
              <p:cNvPr id="10" name="圖片 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4059865"/>
                <a:ext cx="8899424" cy="2712496"/>
              </a:xfrm>
              <a:prstGeom prst="rect">
                <a:avLst/>
              </a:prstGeom>
            </p:spPr>
          </p:pic>
          <p:sp>
            <p:nvSpPr>
              <p:cNvPr id="11" name="矩形 10"/>
              <p:cNvSpPr/>
              <p:nvPr/>
            </p:nvSpPr>
            <p:spPr>
              <a:xfrm>
                <a:off x="722102" y="415196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12" name="圖片 1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10196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6" name="矩形 5"/>
            <p:cNvSpPr/>
            <p:nvPr/>
          </p:nvSpPr>
          <p:spPr>
            <a:xfrm>
              <a:off x="278673" y="4953437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  </a:t>
              </a:r>
              <a:r>
                <a:rPr lang="zh-TW" altLang="en-US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題目中的哪些資料是表示率？</a:t>
              </a:r>
              <a:r>
                <a:rPr lang="zh-TW" altLang="en-US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」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應用邏輯關係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/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專科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語體</a:t>
              </a:r>
              <a:r>
                <a:rPr lang="en-US" altLang="zh-TW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zh-HK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78673" y="5268477"/>
              <a:ext cx="8534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 </a:t>
              </a:r>
              <a:r>
                <a:rPr lang="zh-TW" altLang="en-US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你可以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</a:t>
              </a:r>
              <a:r>
                <a:rPr lang="en-US" altLang="zh-TW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『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每一</a:t>
              </a:r>
              <a:r>
                <a:rPr lang="en-US" altLang="zh-TW" dirty="0">
                  <a:solidFill>
                    <a:srgbClr val="7030A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[‘/’</a:t>
              </a:r>
              <a:r>
                <a:rPr lang="zh-TW" altLang="en-US" dirty="0">
                  <a:solidFill>
                    <a:srgbClr val="7030A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後的單位］</a:t>
              </a:r>
              <a:r>
                <a:rPr lang="en-US" altLang="zh-TW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動作</a:t>
              </a:r>
              <a:r>
                <a:rPr lang="en-US" altLang="zh-TW" dirty="0">
                  <a:solidFill>
                    <a:srgbClr val="00B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)[‘/’</a:t>
              </a:r>
              <a:r>
                <a:rPr lang="zh-TW" altLang="en-US" dirty="0">
                  <a:solidFill>
                    <a:srgbClr val="00B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前的單位</a:t>
              </a:r>
              <a:r>
                <a:rPr lang="zh-TW" altLang="en-US" dirty="0" smtClean="0">
                  <a:solidFill>
                    <a:srgbClr val="00B05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］</a:t>
              </a:r>
              <a:r>
                <a:rPr lang="en-US" altLang="zh-TW" dirty="0" smtClean="0">
                  <a:latin typeface="新細明體" panose="02020500000000000000" pitchFamily="18" charset="-120"/>
                </a:rPr>
                <a:t>』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句式表達該資料的意思嗎？</a:t>
              </a:r>
              <a:r>
                <a:rPr lang="zh-TW" altLang="en-US" dirty="0" smtClean="0">
                  <a:latin typeface="新細明體" panose="02020500000000000000" pitchFamily="18" charset="-120"/>
                </a:rPr>
                <a:t>」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kern="100" spc="5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en-US" altLang="zh-TW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kern="100" spc="5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78673" y="6106648"/>
              <a:ext cx="86301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US" altLang="zh-TW" i="1" kern="1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78673" y="4635883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b="1" u="sng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例題：「這道路的車速限制為 </a:t>
              </a:r>
              <a:r>
                <a:rPr lang="en-US" altLang="zh-TW" b="1" u="sng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100</a:t>
              </a:r>
              <a:r>
                <a:rPr lang="zh-TW" altLang="en-US" b="1" u="sng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u="sng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km</a:t>
              </a:r>
              <a:r>
                <a:rPr lang="zh-TW" altLang="en-US" b="1" u="sng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u="sng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u="sng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u="sng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h</a:t>
              </a:r>
              <a:r>
                <a:rPr lang="zh-TW" altLang="en-US" b="1" u="sng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」的意思是甚麼？</a:t>
              </a:r>
              <a:endParaRPr lang="en-US" altLang="zh-TW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512810" y="-102158"/>
            <a:ext cx="393726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表示「</a:t>
            </a:r>
            <a:r>
              <a:rPr lang="zh-TW" altLang="zh-HK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」的方法</a:t>
            </a:r>
            <a:endParaRPr lang="zh-HK" altLang="zh-HK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055800" y="119346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題目</a:t>
            </a:r>
            <a:endParaRPr lang="zh-HK" altLang="en-US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41691" y="1054965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題目</a:t>
            </a:r>
            <a:r>
              <a:rPr lang="zh-TW" altLang="en-US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</a:t>
            </a:r>
            <a:r>
              <a:rPr lang="en-US" altLang="zh-TW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表示</a:t>
            </a:r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的「</a:t>
            </a:r>
            <a:r>
              <a:rPr lang="zh-TW" altLang="zh-HK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18139" y="119517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zh-TW" altLang="en-US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文字表示</a:t>
            </a:r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zh-HK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率</a:t>
            </a:r>
            <a:r>
              <a:rPr lang="zh-TW" altLang="en-US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46548" y="1790524"/>
            <a:ext cx="3962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e.g.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這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道路的車速限制為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km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514459" y="1789605"/>
            <a:ext cx="1330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HK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km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HK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</a:t>
            </a:r>
            <a:endParaRPr lang="zh-HK" altLang="en-US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23373" y="1784516"/>
            <a:ext cx="24208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每一小時</a:t>
            </a:r>
            <a:r>
              <a:rPr lang="zh-TW" altLang="en-US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行走 </a:t>
            </a:r>
            <a:r>
              <a:rPr lang="en-US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km</a:t>
            </a:r>
            <a:endParaRPr lang="zh-HK" altLang="en-US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84506" y="2374673"/>
            <a:ext cx="2988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薯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片的重量是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包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4506" y="2973522"/>
            <a:ext cx="3225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b)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游泳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班的費用是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$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175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堂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84506" y="3523099"/>
            <a:ext cx="3679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c)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詠</a:t>
            </a:r>
            <a:r>
              <a:rPr lang="zh-TW" altLang="en-US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芝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打字的速度是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字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分鐘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3" name="直線單箭頭接點 2"/>
          <p:cNvCxnSpPr/>
          <p:nvPr/>
        </p:nvCxnSpPr>
        <p:spPr>
          <a:xfrm flipV="1">
            <a:off x="3422210" y="2123159"/>
            <a:ext cx="3014804" cy="321279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 flipV="1">
            <a:off x="4318297" y="2094965"/>
            <a:ext cx="3014804" cy="32127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 flipV="1">
            <a:off x="5964749" y="2101370"/>
            <a:ext cx="1979667" cy="3262773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30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730997"/>
            <a:ext cx="450799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8121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465820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9008" y="1955134"/>
            <a:ext cx="66263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加強學生設</a:t>
            </a:r>
            <a:r>
              <a:rPr lang="zh-TW" altLang="zh-HK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方程式來解決率或比的應用題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的能力，包括：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從題目中辨識需要尋找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未知數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從題目中辨識可用作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計算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未知數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的關鍵資料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辨識未知數和關鍵資料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以設方程式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743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90709" y="1376516"/>
            <a:ext cx="7785159" cy="1407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TW" altLang="en-US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卓霖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 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分鐘閱讀了一本有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頁的圖書。她要花多少分鐘才能完成一本有 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96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頁的圖書？</a:t>
            </a:r>
            <a:endPara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690709" y="2132485"/>
            <a:ext cx="1884851" cy="49671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770858" y="641747"/>
            <a:ext cx="1109599" cy="584775"/>
          </a:xfrm>
          <a:prstGeom prst="rect">
            <a:avLst/>
          </a:prstGeom>
          <a:solidFill>
            <a:srgbClr val="F8A654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zh-TW" altLang="en-US" sz="3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200" b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4984717" y="2920784"/>
            <a:ext cx="2986016" cy="1748070"/>
            <a:chOff x="5794100" y="2069790"/>
            <a:chExt cx="2986016" cy="1748070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4100" y="2069790"/>
              <a:ext cx="2986016" cy="174807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6001479" y="2460426"/>
              <a:ext cx="255897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spcBef>
                  <a:spcPct val="20000"/>
                </a:spcBef>
                <a:buClr>
                  <a:schemeClr val="tx1"/>
                </a:buClr>
              </a:pPr>
              <a:r>
                <a:rPr kumimoji="1"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設</a:t>
              </a:r>
              <a:r>
                <a:rPr kumimoji="1" lang="zh-TW" altLang="en-US" sz="2800" b="1" u="sng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卓霖</a:t>
              </a:r>
              <a:r>
                <a:rPr kumimoji="1"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所需的時間為 </a:t>
              </a:r>
              <a:r>
                <a:rPr kumimoji="1" lang="en-US" altLang="zh-TW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x</a:t>
              </a:r>
              <a:r>
                <a:rPr kumimoji="1" lang="zh-TW" altLang="en-US" sz="2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分鐘</a:t>
              </a: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130995" y="4668854"/>
            <a:ext cx="8899424" cy="2182188"/>
            <a:chOff x="130995" y="4668854"/>
            <a:chExt cx="8899424" cy="218218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6" name="圖片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313509" y="5256405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請你圈出題目的要求是甚麼，並把它設成未知數。」</a:t>
              </a:r>
              <a:r>
                <a:rPr lang="en-US" altLang="zh-TW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辨識關鍵</a:t>
              </a:r>
              <a:r>
                <a:rPr lang="zh-TW" altLang="en-US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</a:t>
              </a:r>
              <a:r>
                <a:rPr lang="en-US" altLang="zh-TW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13509" y="5610479"/>
              <a:ext cx="85344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要學生把題目分拆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成小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句子，然後</a:t>
              </a:r>
              <a:r>
                <a:rPr lang="zh-TW" altLang="zh-HK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找出關鍵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 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你可否從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每一句小句子提取有用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的關鍵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去協助你尋找答案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辨識關鍵</a:t>
              </a:r>
              <a:r>
                <a:rPr lang="zh-TW" altLang="en-US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 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</a:t>
              </a:r>
              <a:r>
                <a:rPr lang="zh-TW" altLang="en-US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dirty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745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83" y="115888"/>
            <a:ext cx="8887233" cy="4906874"/>
          </a:xfrm>
          <a:prstGeom prst="rect">
            <a:avLst/>
          </a:prstGeom>
        </p:spPr>
      </p:pic>
      <p:grpSp>
        <p:nvGrpSpPr>
          <p:cNvPr id="2" name="群組 1"/>
          <p:cNvGrpSpPr/>
          <p:nvPr/>
        </p:nvGrpSpPr>
        <p:grpSpPr>
          <a:xfrm>
            <a:off x="130995" y="4668854"/>
            <a:ext cx="8899424" cy="2182188"/>
            <a:chOff x="130995" y="4668854"/>
            <a:chExt cx="8899424" cy="2182188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313509" y="5360582"/>
              <a:ext cx="8534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試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運用你已學會的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數學概念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將關鍵資料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，並把他們以方程表達出來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 </a:t>
              </a:r>
              <a:r>
                <a:rPr lang="zh-TW" altLang="en-US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zh-TW" altLang="en-US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</a:t>
              </a:r>
              <a:r>
                <a:rPr lang="zh-TW" altLang="en-US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dirty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13509" y="6056148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在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解方程前，請你用口頭描述方程，與文字互相</a:t>
              </a:r>
              <a:r>
                <a:rPr lang="zh-TW" altLang="zh-HK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驗證</a:t>
              </a:r>
              <a:r>
                <a:rPr lang="en-US" altLang="zh-TW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b="1" dirty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b="1" dirty="0" smtClean="0">
                  <a:solidFill>
                    <a:srgbClr val="FF33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zh-HK" b="1" dirty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425569" y="1293020"/>
            <a:ext cx="3659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分鐘閱讀了一本有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頁的圖書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00700" y="1066454"/>
            <a:ext cx="3217547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卓霖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閱讀的速度：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卓霖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每一頁書需要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____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分鐘閱讀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_____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分鐘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頁</a:t>
            </a:r>
            <a:endParaRPr lang="zh-HK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0388" y="4028796"/>
            <a:ext cx="3626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花多少分鐘才能完成一本有 </a:t>
            </a:r>
            <a:r>
              <a:rPr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96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頁的圖書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8" name="群組 27"/>
          <p:cNvGrpSpPr/>
          <p:nvPr/>
        </p:nvGrpSpPr>
        <p:grpSpPr>
          <a:xfrm>
            <a:off x="5595030" y="1874278"/>
            <a:ext cx="3167855" cy="860089"/>
            <a:chOff x="5595030" y="1874278"/>
            <a:chExt cx="3167855" cy="860089"/>
          </a:xfrm>
        </p:grpSpPr>
        <p:sp>
          <p:nvSpPr>
            <p:cNvPr id="12" name="矩形 11"/>
            <p:cNvSpPr/>
            <p:nvPr/>
          </p:nvSpPr>
          <p:spPr>
            <a:xfrm>
              <a:off x="5595030" y="1934148"/>
              <a:ext cx="3167855" cy="800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524000" indent="-1524000"/>
              <a:r>
                <a:rPr lang="zh-TW" altLang="en-US" sz="1600" u="sng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卓霖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閱讀的速度   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=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     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2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=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</a:t>
              </a:r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分鐘 </a:t>
              </a:r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頁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7506159" y="1874278"/>
              <a:ext cx="4732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HK" sz="1600" u="sng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48 </a:t>
              </a:r>
            </a:p>
            <a:p>
              <a:r>
                <a:rPr lang="en-US" altLang="zh-HK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24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5604713" y="2777871"/>
            <a:ext cx="3243196" cy="947066"/>
            <a:chOff x="5604713" y="2777871"/>
            <a:chExt cx="3243196" cy="947066"/>
          </a:xfrm>
        </p:grpSpPr>
        <p:sp>
          <p:nvSpPr>
            <p:cNvPr id="14" name="矩形 13"/>
            <p:cNvSpPr/>
            <p:nvPr/>
          </p:nvSpPr>
          <p:spPr>
            <a:xfrm>
              <a:off x="5604713" y="2777871"/>
              <a:ext cx="324319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TW" altLang="en-US" sz="1600" u="sng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卓霖</a:t>
              </a:r>
              <a:r>
                <a:rPr kumimoji="1"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閱讀</a:t>
              </a:r>
              <a:r>
                <a:rPr lang="zh-TW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一本有 </a:t>
              </a:r>
              <a:r>
                <a:rPr lang="en-US" altLang="zh-TW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96</a:t>
              </a:r>
              <a:r>
                <a:rPr lang="zh-TW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頁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的書</a:t>
              </a:r>
              <a:r>
                <a:rPr kumimoji="1"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需要 ：</a:t>
              </a:r>
              <a:endParaRPr kumimoji="1"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29" name="群組 28"/>
            <p:cNvGrpSpPr/>
            <p:nvPr/>
          </p:nvGrpSpPr>
          <p:grpSpPr>
            <a:xfrm>
              <a:off x="6480533" y="3133948"/>
              <a:ext cx="1166029" cy="590989"/>
              <a:chOff x="6480533" y="3133948"/>
              <a:chExt cx="1166029" cy="590989"/>
            </a:xfrm>
          </p:grpSpPr>
          <p:sp>
            <p:nvSpPr>
              <p:cNvPr id="16" name="文字方塊 15"/>
              <p:cNvSpPr txBox="1"/>
              <p:nvPr/>
            </p:nvSpPr>
            <p:spPr>
              <a:xfrm>
                <a:off x="6869002" y="3235649"/>
                <a:ext cx="33534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HK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=</a:t>
                </a:r>
              </a:p>
            </p:txBody>
          </p:sp>
          <p:sp>
            <p:nvSpPr>
              <p:cNvPr id="17" name="文字方塊 16"/>
              <p:cNvSpPr txBox="1"/>
              <p:nvPr/>
            </p:nvSpPr>
            <p:spPr>
              <a:xfrm>
                <a:off x="6480533" y="3140162"/>
                <a:ext cx="42191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HK" sz="1600" u="sng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x </a:t>
                </a:r>
              </a:p>
              <a:p>
                <a:pPr algn="ctr"/>
                <a:r>
                  <a:rPr lang="en-US" altLang="zh-HK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96</a:t>
                </a:r>
                <a:endPara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8" name="文字方塊 17"/>
              <p:cNvSpPr txBox="1"/>
              <p:nvPr/>
            </p:nvSpPr>
            <p:spPr>
              <a:xfrm>
                <a:off x="7173356" y="3133948"/>
                <a:ext cx="47320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HK" sz="1600" u="sng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48 </a:t>
                </a:r>
              </a:p>
              <a:p>
                <a:r>
                  <a:rPr lang="en-US" altLang="zh-HK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24</a:t>
                </a:r>
                <a:endParaRPr lang="zh-HK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sp>
        <p:nvSpPr>
          <p:cNvPr id="19" name="矩形 18"/>
          <p:cNvSpPr/>
          <p:nvPr/>
        </p:nvSpPr>
        <p:spPr>
          <a:xfrm>
            <a:off x="5604713" y="4024631"/>
            <a:ext cx="31053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</a:t>
            </a:r>
            <a:r>
              <a:rPr kumimoji="1" lang="zh-TW" altLang="en-US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卓霖</a:t>
            </a:r>
            <a:r>
              <a:rPr kumimoji="1"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一本有 </a:t>
            </a:r>
            <a:r>
              <a:rPr lang="en-US" altLang="zh-TW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96</a:t>
            </a:r>
            <a:r>
              <a:rPr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頁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kumimoji="1"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需要 </a:t>
            </a:r>
            <a:r>
              <a:rPr kumimoji="1"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kumimoji="1"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分鐘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2304282" y="145332"/>
            <a:ext cx="5554092" cy="658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TW" altLang="en-US" sz="20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卓霖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48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分鐘閱讀了一本有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24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頁的圖書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她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要花多少分鐘才能完成一本有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96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頁的圖書？</a:t>
            </a:r>
            <a:endPara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93659" y="206830"/>
            <a:ext cx="1109599" cy="58477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zh-TW" altLang="en-US" sz="3200" b="1" dirty="0" smtClean="0">
                <a:solidFill>
                  <a:srgbClr val="FF99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200" b="1" dirty="0" smtClean="0">
                <a:solidFill>
                  <a:srgbClr val="FF99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endParaRPr lang="en-US" altLang="zh-TW" sz="3200" b="1" dirty="0">
              <a:solidFill>
                <a:srgbClr val="FF993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圓角矩形 29"/>
          <p:cNvSpPr/>
          <p:nvPr/>
        </p:nvSpPr>
        <p:spPr>
          <a:xfrm>
            <a:off x="2905125" y="134550"/>
            <a:ext cx="4131551" cy="358928"/>
          </a:xfrm>
          <a:prstGeom prst="roundRect">
            <a:avLst/>
          </a:prstGeom>
          <a:solidFill>
            <a:srgbClr val="65CDF3">
              <a:alpha val="40000"/>
            </a:srgb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1" name="圓角矩形 30"/>
          <p:cNvSpPr/>
          <p:nvPr/>
        </p:nvSpPr>
        <p:spPr>
          <a:xfrm>
            <a:off x="2905125" y="491122"/>
            <a:ext cx="4503381" cy="358928"/>
          </a:xfrm>
          <a:prstGeom prst="roundRect">
            <a:avLst/>
          </a:prstGeom>
          <a:solidFill>
            <a:srgbClr val="65CDF3">
              <a:alpha val="40000"/>
            </a:srgb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36" name="群組 35"/>
          <p:cNvGrpSpPr/>
          <p:nvPr/>
        </p:nvGrpSpPr>
        <p:grpSpPr>
          <a:xfrm>
            <a:off x="450388" y="2548797"/>
            <a:ext cx="1191269" cy="593553"/>
            <a:chOff x="450388" y="2548797"/>
            <a:chExt cx="1191269" cy="593553"/>
          </a:xfrm>
        </p:grpSpPr>
        <p:sp>
          <p:nvSpPr>
            <p:cNvPr id="32" name="圓角矩形 31"/>
            <p:cNvSpPr/>
            <p:nvPr/>
          </p:nvSpPr>
          <p:spPr>
            <a:xfrm>
              <a:off x="450388" y="2548797"/>
              <a:ext cx="1191269" cy="593553"/>
            </a:xfrm>
            <a:prstGeom prst="roundRect">
              <a:avLst/>
            </a:prstGeom>
            <a:solidFill>
              <a:srgbClr val="D7EC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729125" y="2640930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時間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2696376" y="2548797"/>
            <a:ext cx="1191269" cy="593553"/>
            <a:chOff x="2696376" y="2548797"/>
            <a:chExt cx="1191269" cy="593553"/>
          </a:xfrm>
        </p:grpSpPr>
        <p:sp>
          <p:nvSpPr>
            <p:cNvPr id="33" name="圓角矩形 32"/>
            <p:cNvSpPr/>
            <p:nvPr/>
          </p:nvSpPr>
          <p:spPr>
            <a:xfrm>
              <a:off x="2696376" y="2548797"/>
              <a:ext cx="1191269" cy="593553"/>
            </a:xfrm>
            <a:prstGeom prst="roundRect">
              <a:avLst/>
            </a:prstGeom>
            <a:solidFill>
              <a:srgbClr val="F9CC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2961347" y="2654818"/>
              <a:ext cx="6463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TW" altLang="en-US" b="1" dirty="0" smtClean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頁數</a:t>
              </a:r>
              <a:endParaRPr lang="zh-HK" altLang="en-US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1" name="群組 50"/>
          <p:cNvGrpSpPr/>
          <p:nvPr/>
        </p:nvGrpSpPr>
        <p:grpSpPr>
          <a:xfrm>
            <a:off x="482719" y="1293020"/>
            <a:ext cx="814236" cy="1255776"/>
            <a:chOff x="482719" y="1293020"/>
            <a:chExt cx="814236" cy="1255776"/>
          </a:xfrm>
        </p:grpSpPr>
        <p:sp>
          <p:nvSpPr>
            <p:cNvPr id="38" name="圓角矩形 37"/>
            <p:cNvSpPr/>
            <p:nvPr/>
          </p:nvSpPr>
          <p:spPr>
            <a:xfrm>
              <a:off x="482719" y="1293020"/>
              <a:ext cx="814236" cy="369332"/>
            </a:xfrm>
            <a:prstGeom prst="roundRect">
              <a:avLst/>
            </a:prstGeom>
            <a:noFill/>
            <a:ln w="28575">
              <a:solidFill>
                <a:srgbClr val="D7EC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43" name="肘形接點 42"/>
            <p:cNvCxnSpPr>
              <a:stCxn id="38" idx="2"/>
              <a:endCxn id="32" idx="0"/>
            </p:cNvCxnSpPr>
            <p:nvPr/>
          </p:nvCxnSpPr>
          <p:spPr>
            <a:xfrm rot="16200000" flipH="1">
              <a:off x="524708" y="2027481"/>
              <a:ext cx="886445" cy="156186"/>
            </a:xfrm>
            <a:prstGeom prst="bentConnector3">
              <a:avLst/>
            </a:prstGeom>
            <a:ln w="19050">
              <a:solidFill>
                <a:srgbClr val="65CDF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群組 52"/>
          <p:cNvGrpSpPr/>
          <p:nvPr/>
        </p:nvGrpSpPr>
        <p:grpSpPr>
          <a:xfrm>
            <a:off x="768485" y="3142350"/>
            <a:ext cx="948348" cy="1226909"/>
            <a:chOff x="768485" y="3142350"/>
            <a:chExt cx="948348" cy="1226909"/>
          </a:xfrm>
        </p:grpSpPr>
        <p:sp>
          <p:nvSpPr>
            <p:cNvPr id="39" name="圓角矩形 38"/>
            <p:cNvSpPr/>
            <p:nvPr/>
          </p:nvSpPr>
          <p:spPr>
            <a:xfrm>
              <a:off x="768485" y="3999927"/>
              <a:ext cx="948348" cy="369332"/>
            </a:xfrm>
            <a:prstGeom prst="roundRect">
              <a:avLst/>
            </a:prstGeom>
            <a:noFill/>
            <a:ln w="28575">
              <a:solidFill>
                <a:srgbClr val="D7EC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45" name="肘形接點 44"/>
            <p:cNvCxnSpPr>
              <a:stCxn id="39" idx="0"/>
              <a:endCxn id="32" idx="2"/>
            </p:cNvCxnSpPr>
            <p:nvPr/>
          </p:nvCxnSpPr>
          <p:spPr>
            <a:xfrm rot="16200000" flipV="1">
              <a:off x="715553" y="3472821"/>
              <a:ext cx="857577" cy="196636"/>
            </a:xfrm>
            <a:prstGeom prst="bentConnector3">
              <a:avLst/>
            </a:prstGeom>
            <a:ln w="19050">
              <a:solidFill>
                <a:srgbClr val="65CDF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群組 51"/>
          <p:cNvGrpSpPr/>
          <p:nvPr/>
        </p:nvGrpSpPr>
        <p:grpSpPr>
          <a:xfrm>
            <a:off x="2696376" y="1293019"/>
            <a:ext cx="597330" cy="1255778"/>
            <a:chOff x="2696376" y="1293019"/>
            <a:chExt cx="597330" cy="1255778"/>
          </a:xfrm>
        </p:grpSpPr>
        <p:sp>
          <p:nvSpPr>
            <p:cNvPr id="40" name="圓角矩形 39"/>
            <p:cNvSpPr/>
            <p:nvPr/>
          </p:nvSpPr>
          <p:spPr>
            <a:xfrm>
              <a:off x="2696376" y="1293019"/>
              <a:ext cx="597330" cy="369332"/>
            </a:xfrm>
            <a:prstGeom prst="roundRect">
              <a:avLst/>
            </a:prstGeom>
            <a:noFill/>
            <a:ln w="28575">
              <a:solidFill>
                <a:srgbClr val="F9C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47" name="肘形接點 46"/>
            <p:cNvCxnSpPr>
              <a:stCxn id="40" idx="2"/>
              <a:endCxn id="33" idx="0"/>
            </p:cNvCxnSpPr>
            <p:nvPr/>
          </p:nvCxnSpPr>
          <p:spPr>
            <a:xfrm rot="16200000" flipH="1">
              <a:off x="2700303" y="1957089"/>
              <a:ext cx="886446" cy="296970"/>
            </a:xfrm>
            <a:prstGeom prst="bentConnector3">
              <a:avLst/>
            </a:prstGeom>
            <a:ln w="19050">
              <a:solidFill>
                <a:srgbClr val="F9CC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群組 53"/>
          <p:cNvGrpSpPr/>
          <p:nvPr/>
        </p:nvGrpSpPr>
        <p:grpSpPr>
          <a:xfrm>
            <a:off x="3292010" y="3142350"/>
            <a:ext cx="597330" cy="1223826"/>
            <a:chOff x="3292010" y="3142350"/>
            <a:chExt cx="597330" cy="1223826"/>
          </a:xfrm>
        </p:grpSpPr>
        <p:sp>
          <p:nvSpPr>
            <p:cNvPr id="41" name="圓角矩形 40"/>
            <p:cNvSpPr/>
            <p:nvPr/>
          </p:nvSpPr>
          <p:spPr>
            <a:xfrm>
              <a:off x="3292010" y="3996844"/>
              <a:ext cx="597330" cy="369332"/>
            </a:xfrm>
            <a:prstGeom prst="roundRect">
              <a:avLst/>
            </a:prstGeom>
            <a:noFill/>
            <a:ln w="28575">
              <a:solidFill>
                <a:srgbClr val="F9C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cxnSp>
          <p:nvCxnSpPr>
            <p:cNvPr id="49" name="肘形接點 48"/>
            <p:cNvCxnSpPr>
              <a:stCxn id="33" idx="2"/>
              <a:endCxn id="41" idx="0"/>
            </p:cNvCxnSpPr>
            <p:nvPr/>
          </p:nvCxnSpPr>
          <p:spPr>
            <a:xfrm rot="16200000" flipH="1">
              <a:off x="3014096" y="3420265"/>
              <a:ext cx="854494" cy="298664"/>
            </a:xfrm>
            <a:prstGeom prst="bentConnector3">
              <a:avLst/>
            </a:prstGeom>
            <a:ln w="19050">
              <a:solidFill>
                <a:srgbClr val="F9CC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>
              <a:xfrm>
                <a:off x="5900502" y="3120613"/>
                <a:ext cx="514564" cy="572401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  <a:prstDash val="sysDash"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 panose="02040503050406030204" pitchFamily="18" charset="0"/>
                            </a:rPr>
                            <m:t>分</m:t>
                          </m:r>
                          <m:r>
                            <a:rPr lang="zh-TW" altLang="en-US" i="1" smtClean="0">
                              <a:latin typeface="Cambria Math" panose="02040503050406030204" pitchFamily="18" charset="0"/>
                            </a:rPr>
                            <m:t>鐘</m:t>
                          </m:r>
                        </m:num>
                        <m:den>
                          <m:r>
                            <a:rPr lang="zh-TW" altLang="en-US" i="1">
                              <a:latin typeface="Cambria Math" panose="02040503050406030204" pitchFamily="18" charset="0"/>
                            </a:rPr>
                            <m:t>頁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0502" y="3120613"/>
                <a:ext cx="514564" cy="57240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19050">
                <a:solidFill>
                  <a:schemeClr val="accent2"/>
                </a:solidFill>
                <a:prstDash val="sysDash"/>
              </a:ln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字方塊 45"/>
              <p:cNvSpPr txBox="1"/>
              <p:nvPr/>
            </p:nvSpPr>
            <p:spPr>
              <a:xfrm>
                <a:off x="7742762" y="3116443"/>
                <a:ext cx="514564" cy="572401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  <a:prstDash val="sysDash"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HK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 panose="02040503050406030204" pitchFamily="18" charset="0"/>
                            </a:rPr>
                            <m:t>分</m:t>
                          </m:r>
                          <m:r>
                            <a:rPr lang="zh-TW" altLang="en-US" i="1" smtClean="0">
                              <a:latin typeface="Cambria Math" panose="02040503050406030204" pitchFamily="18" charset="0"/>
                            </a:rPr>
                            <m:t>鐘</m:t>
                          </m:r>
                        </m:num>
                        <m:den>
                          <m:r>
                            <a:rPr lang="zh-TW" altLang="en-US" i="1">
                              <a:latin typeface="Cambria Math" panose="02040503050406030204" pitchFamily="18" charset="0"/>
                            </a:rPr>
                            <m:t>頁</m:t>
                          </m:r>
                        </m:den>
                      </m:f>
                    </m:oMath>
                  </m:oMathPara>
                </a14:m>
                <a:endParaRPr lang="zh-HK" altLang="en-US" dirty="0"/>
              </a:p>
            </p:txBody>
          </p:sp>
        </mc:Choice>
        <mc:Fallback xmlns="">
          <p:sp>
            <p:nvSpPr>
              <p:cNvPr id="46" name="文字方塊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2762" y="3116443"/>
                <a:ext cx="514564" cy="57240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9050">
                <a:solidFill>
                  <a:schemeClr val="accent2"/>
                </a:solidFill>
                <a:prstDash val="sysDash"/>
              </a:ln>
            </p:spPr>
            <p:txBody>
              <a:bodyPr/>
              <a:lstStyle/>
              <a:p>
                <a:r>
                  <a:rPr lang="zh-HK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46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9" grpId="0"/>
      <p:bldP spid="30" grpId="0" animBg="1"/>
      <p:bldP spid="31" grpId="0" animBg="1"/>
      <p:bldP spid="13" grpId="0" animBg="1"/>
      <p:bldP spid="13" grpId="1" animBg="1"/>
      <p:bldP spid="46" grpId="0" animBg="1"/>
      <p:bldP spid="4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群組 19"/>
          <p:cNvGrpSpPr/>
          <p:nvPr/>
        </p:nvGrpSpPr>
        <p:grpSpPr>
          <a:xfrm>
            <a:off x="673789" y="56069"/>
            <a:ext cx="8101329" cy="6579501"/>
            <a:chOff x="673789" y="56069"/>
            <a:chExt cx="8101329" cy="6579501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843" y="359669"/>
              <a:ext cx="7308975" cy="6101201"/>
            </a:xfrm>
            <a:prstGeom prst="rect">
              <a:avLst/>
            </a:prstGeom>
          </p:spPr>
        </p:pic>
        <p:pic>
          <p:nvPicPr>
            <p:cNvPr id="18" name="圖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336459" y="5376743"/>
              <a:ext cx="1438659" cy="1258827"/>
            </a:xfrm>
            <a:prstGeom prst="rect">
              <a:avLst/>
            </a:prstGeom>
          </p:spPr>
        </p:pic>
        <p:pic>
          <p:nvPicPr>
            <p:cNvPr id="19" name="圖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673789" y="56069"/>
              <a:ext cx="1438659" cy="1258827"/>
            </a:xfrm>
            <a:prstGeom prst="rect">
              <a:avLst/>
            </a:prstGeom>
          </p:spPr>
        </p:pic>
      </p:grpSp>
      <p:sp>
        <p:nvSpPr>
          <p:cNvPr id="5" name="矩形 4"/>
          <p:cNvSpPr/>
          <p:nvPr/>
        </p:nvSpPr>
        <p:spPr>
          <a:xfrm>
            <a:off x="2906833" y="580884"/>
            <a:ext cx="33489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zh-HK" sz="4000" b="1" kern="1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文字題流程圖</a:t>
            </a:r>
            <a:endParaRPr lang="zh-HK" altLang="en-US" sz="4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12448" y="1747765"/>
            <a:ext cx="3262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找出題目的要求及設未知數</a:t>
            </a:r>
            <a:endParaRPr lang="zh-HK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12448" y="2578959"/>
            <a:ext cx="57999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304800" algn="l"/>
              </a:tabLst>
            </a:pPr>
            <a:r>
              <a:rPr lang="zh-TW" altLang="zh-HK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</a:t>
            </a:r>
            <a:r>
              <a:rPr lang="zh-TW" altLang="zh-HK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題目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拆成</a:t>
            </a:r>
            <a:r>
              <a:rPr lang="zh-TW" altLang="zh-HK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</a:t>
            </a:r>
            <a:r>
              <a:rPr lang="zh-TW" altLang="zh-HK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</a:t>
            </a:r>
            <a:r>
              <a:rPr lang="zh-TW" altLang="zh-HK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，並</a:t>
            </a:r>
            <a:r>
              <a:rPr lang="zh-TW" altLang="zh-HK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從</a:t>
            </a:r>
            <a:r>
              <a:rPr lang="zh-TW" altLang="zh-HK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每一句小</a:t>
            </a:r>
            <a:r>
              <a:rPr lang="zh-TW" altLang="zh-HK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句子</a:t>
            </a:r>
            <a:r>
              <a:rPr lang="zh-TW" altLang="zh-HK" b="1" kern="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找出關鍵</a:t>
            </a:r>
            <a:r>
              <a:rPr lang="zh-TW" altLang="zh-HK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zh-HK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12448" y="3399365"/>
            <a:ext cx="57999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HK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把關鍵資料與其他數學概念</a:t>
            </a:r>
            <a:r>
              <a:rPr lang="zh-TW" altLang="en-US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（如：率的特質</a:t>
            </a:r>
            <a:r>
              <a:rPr lang="zh-TW" altLang="en-US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）</a:t>
            </a:r>
            <a:r>
              <a:rPr lang="zh-TW" altLang="zh-HK" b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聯繫</a:t>
            </a:r>
            <a:r>
              <a:rPr lang="zh-TW" altLang="zh-HK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起來</a:t>
            </a:r>
            <a:r>
              <a:rPr lang="en-US" altLang="zh-HK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  </a:t>
            </a:r>
            <a:endParaRPr lang="zh-HK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5347300" y="337447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2112448" y="4221261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設立方程</a:t>
            </a:r>
            <a:endParaRPr lang="zh-HK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12448" y="5058886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把方程與文字互相驗證</a:t>
            </a:r>
            <a:endParaRPr lang="zh-HK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12448" y="5890080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HK" sz="2000" b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解方程</a:t>
            </a:r>
            <a:endParaRPr lang="zh-HK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7858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簡報1" id="{F0D3C99D-8D8F-430A-9326-ADCF76E59EC8}" vid="{C4ABDC8C-4EE0-4145-84E8-6116EFC9F98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Maths_temp_strategy_renew</Template>
  <TotalTime>954</TotalTime>
  <Words>1418</Words>
  <Application>Microsoft Office PowerPoint</Application>
  <PresentationFormat>如螢幕大小 (4:3)</PresentationFormat>
  <Paragraphs>163</Paragraphs>
  <Slides>16</Slides>
  <Notes>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Office 佈景主題</vt:lpstr>
      <vt:lpstr>PowerPoint 簡報</vt:lpstr>
      <vt:lpstr>學習難點1</vt:lpstr>
      <vt:lpstr>學習難點2</vt:lpstr>
      <vt:lpstr>PowerPoint 簡報</vt:lpstr>
      <vt:lpstr>PowerPoint 簡報</vt:lpstr>
      <vt:lpstr>PowerPoint 簡報</vt:lpstr>
      <vt:lpstr>針對學習難點1</vt:lpstr>
      <vt:lpstr>PowerPoint 簡報</vt:lpstr>
      <vt:lpstr>PowerPoint 簡報</vt:lpstr>
      <vt:lpstr>PowerPoint 簡報</vt:lpstr>
      <vt:lpstr>PowerPoint 簡報</vt:lpstr>
      <vt:lpstr>PowerPoint 簡報</vt:lpstr>
      <vt:lpstr>針對學習難點2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CHAN, Yan-nuen Sharon</dc:creator>
  <cp:lastModifiedBy>SO, Lai-ching</cp:lastModifiedBy>
  <cp:revision>73</cp:revision>
  <cp:lastPrinted>2016-01-18T09:53:14Z</cp:lastPrinted>
  <dcterms:created xsi:type="dcterms:W3CDTF">2015-07-30T07:45:38Z</dcterms:created>
  <dcterms:modified xsi:type="dcterms:W3CDTF">2016-02-05T01:48:02Z</dcterms:modified>
</cp:coreProperties>
</file>