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80" r:id="rId3"/>
    <p:sldId id="282" r:id="rId4"/>
    <p:sldId id="296" r:id="rId5"/>
    <p:sldId id="297" r:id="rId6"/>
    <p:sldId id="298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1" r:id="rId15"/>
    <p:sldId id="292" r:id="rId16"/>
    <p:sldId id="293" r:id="rId17"/>
    <p:sldId id="294" r:id="rId18"/>
    <p:sldId id="295" r:id="rId19"/>
  </p:sldIdLst>
  <p:sldSz cx="9144000" cy="6858000" type="screen4x3"/>
  <p:notesSz cx="6797675" cy="987425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45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-11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470"/>
    </p:cViewPr>
  </p:sorterViewPr>
  <p:notesViewPr>
    <p:cSldViewPr snapToGrid="0" showGuides="1">
      <p:cViewPr varScale="1">
        <p:scale>
          <a:sx n="82" d="100"/>
          <a:sy n="82" d="100"/>
        </p:scale>
        <p:origin x="606" y="6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52FB1-BF4D-4FC0-B56B-CACBCA9A1A7E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0D9A0-DD94-44C7-A6E3-D3A04C4CF44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26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94174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71626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18483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21755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>
              <a:latin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04852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34426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21270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43350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94504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30717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zh-HK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0F7-D1EF-4B03-A3C4-B7FCB843D852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874411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375005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58157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07180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30862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2475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395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82997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126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3709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123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953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062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9188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1411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09281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CCDE1-BABF-4061-B021-7E9648CE471D}" type="datetimeFigureOut">
              <a:rPr lang="zh-HK" altLang="en-US" smtClean="0"/>
              <a:t>5/2/2016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7984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552" y="2726174"/>
            <a:ext cx="449353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統計圖表及圖像</a:t>
            </a:r>
            <a:endParaRPr lang="zh-HK" altLang="en-US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9689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516" y="4312721"/>
            <a:ext cx="7369455" cy="2304097"/>
          </a:xfrm>
          <a:prstGeom prst="rect">
            <a:avLst/>
          </a:prstGeom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274638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13104" y="3037866"/>
            <a:ext cx="1194816" cy="61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例子：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69008" y="1386317"/>
            <a:ext cx="636727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未能明白詞彙的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 ，以致混淆各詞彙及概念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7" y="165088"/>
            <a:ext cx="1738237" cy="144853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969008" y="3501810"/>
            <a:ext cx="6824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以下是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名小六學生的身高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(cm)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的頻數分佈表。試找出第一個組區間的組界。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77441" y="6106307"/>
            <a:ext cx="56426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第一個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組區間的上組界是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99cm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，下組界是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90cm</a:t>
            </a:r>
          </a:p>
        </p:txBody>
      </p:sp>
      <p:sp>
        <p:nvSpPr>
          <p:cNvPr id="10" name="矩形 9"/>
          <p:cNvSpPr/>
          <p:nvPr/>
        </p:nvSpPr>
        <p:spPr>
          <a:xfrm>
            <a:off x="2482194" y="5687535"/>
            <a:ext cx="17892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學生常犯錯誤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</p:txBody>
      </p:sp>
      <p:sp>
        <p:nvSpPr>
          <p:cNvPr id="11" name="矩形 10"/>
          <p:cNvSpPr/>
          <p:nvPr/>
        </p:nvSpPr>
        <p:spPr>
          <a:xfrm>
            <a:off x="1995446" y="4665559"/>
            <a:ext cx="10390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6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身高</a:t>
            </a:r>
            <a:r>
              <a:rPr lang="en-US" altLang="zh-TW" sz="16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(cm)</a:t>
            </a:r>
            <a:endParaRPr lang="zh-HK" altLang="en-US" sz="16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91012" y="5080611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6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頻數</a:t>
            </a:r>
            <a:endParaRPr lang="zh-HK" altLang="en-US" sz="16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009654" y="4668981"/>
            <a:ext cx="922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600" dirty="0" smtClean="0"/>
              <a:t>90-99</a:t>
            </a:r>
            <a:endParaRPr lang="zh-HK" altLang="en-US" sz="1600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3972041" y="4663325"/>
            <a:ext cx="922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600" dirty="0" smtClean="0"/>
              <a:t>100-109</a:t>
            </a:r>
            <a:endParaRPr lang="zh-HK" altLang="en-US" sz="1600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4928785" y="4669742"/>
            <a:ext cx="922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600" dirty="0" smtClean="0"/>
              <a:t>110-119</a:t>
            </a:r>
            <a:endParaRPr lang="zh-HK" altLang="en-US" sz="1600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5875183" y="4657403"/>
            <a:ext cx="922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600" dirty="0" smtClean="0"/>
              <a:t>120-129</a:t>
            </a:r>
            <a:endParaRPr lang="zh-HK" altLang="en-US" sz="1600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6831036" y="4670067"/>
            <a:ext cx="922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600" dirty="0" smtClean="0"/>
              <a:t>130-139</a:t>
            </a:r>
            <a:endParaRPr lang="zh-HK" altLang="en-US" sz="1600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7788671" y="4664085"/>
            <a:ext cx="922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1600" dirty="0" smtClean="0"/>
              <a:t>140-149</a:t>
            </a:r>
            <a:endParaRPr lang="zh-HK" altLang="en-US" sz="1600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3009654" y="5058037"/>
            <a:ext cx="922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dirty="0" smtClean="0"/>
              <a:t>13</a:t>
            </a:r>
            <a:endParaRPr lang="zh-HK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3972041" y="5061712"/>
            <a:ext cx="922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dirty="0" smtClean="0"/>
              <a:t>15</a:t>
            </a:r>
            <a:endParaRPr lang="zh-HK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4928785" y="5058798"/>
            <a:ext cx="922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dirty="0" smtClean="0"/>
              <a:t>24</a:t>
            </a:r>
            <a:endParaRPr lang="zh-HK" altLang="en-US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5875183" y="5065121"/>
            <a:ext cx="922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dirty="0" smtClean="0"/>
              <a:t>28</a:t>
            </a:r>
            <a:endParaRPr lang="zh-HK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6831036" y="5059123"/>
            <a:ext cx="922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dirty="0" smtClean="0"/>
              <a:t>9</a:t>
            </a:r>
            <a:endParaRPr lang="zh-HK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7788671" y="5062472"/>
            <a:ext cx="922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dirty="0" smtClean="0"/>
              <a:t>11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5003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883397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9645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69008" y="2705725"/>
            <a:ext cx="66263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未能從圖像提取正確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數據或數字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，並與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各詞彙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聯繫</a:t>
            </a:r>
            <a:endParaRPr lang="zh-HK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5855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1651000" y="448647"/>
            <a:ext cx="5830888" cy="685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語言學習策略</a:t>
            </a:r>
            <a:endParaRPr lang="zh-HK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45104" y="2618548"/>
            <a:ext cx="13107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93327" y="4170146"/>
            <a:ext cx="13508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25996" y="4954499"/>
            <a:ext cx="188203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2776" y="5721999"/>
            <a:ext cx="32945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62061" y="3394164"/>
            <a:ext cx="131597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622978" y="2618548"/>
            <a:ext cx="18693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43539" y="4684792"/>
            <a:ext cx="22317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19692" y="5721113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93121" y="3681887"/>
            <a:ext cx="28592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0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705634" y="1401692"/>
            <a:ext cx="1445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351377" y="1678690"/>
            <a:ext cx="1098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8" name="群組 17"/>
          <p:cNvGrpSpPr>
            <a:grpSpLocks/>
          </p:cNvGrpSpPr>
          <p:nvPr/>
        </p:nvGrpSpPr>
        <p:grpSpPr bwMode="auto">
          <a:xfrm>
            <a:off x="-94830" y="446931"/>
            <a:ext cx="3138965" cy="604837"/>
            <a:chOff x="32200" y="637683"/>
            <a:chExt cx="3138138" cy="605824"/>
          </a:xfrm>
        </p:grpSpPr>
        <p:sp>
          <p:nvSpPr>
            <p:cNvPr id="19" name="文字方塊 18"/>
            <p:cNvSpPr txBox="1">
              <a:spLocks noChangeArrowheads="1"/>
            </p:cNvSpPr>
            <p:nvPr/>
          </p:nvSpPr>
          <p:spPr bwMode="auto">
            <a:xfrm>
              <a:off x="677348" y="821688"/>
              <a:ext cx="2492990" cy="36933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TW" altLang="en-US" sz="18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本課節會運用到的策略</a:t>
              </a:r>
              <a:endParaRPr lang="zh-HK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200" y="637683"/>
              <a:ext cx="709374" cy="60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圓角矩形 20"/>
          <p:cNvSpPr/>
          <p:nvPr/>
        </p:nvSpPr>
        <p:spPr>
          <a:xfrm>
            <a:off x="522819" y="5721113"/>
            <a:ext cx="3716899" cy="430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圓角矩形 21"/>
          <p:cNvSpPr/>
          <p:nvPr/>
        </p:nvSpPr>
        <p:spPr>
          <a:xfrm>
            <a:off x="5794352" y="3666498"/>
            <a:ext cx="3214623" cy="430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圓角矩形 23"/>
          <p:cNvSpPr/>
          <p:nvPr/>
        </p:nvSpPr>
        <p:spPr>
          <a:xfrm>
            <a:off x="5363852" y="4687958"/>
            <a:ext cx="3501663" cy="430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圓角矩形 24"/>
          <p:cNvSpPr/>
          <p:nvPr/>
        </p:nvSpPr>
        <p:spPr>
          <a:xfrm>
            <a:off x="251575" y="2593413"/>
            <a:ext cx="2792560" cy="430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0314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3516" y="767165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60564" y="530375"/>
            <a:ext cx="14579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51851" y="530375"/>
            <a:ext cx="1813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39995" y="3213556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62244" y="4759521"/>
            <a:ext cx="32918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50709" y="2213757"/>
            <a:ext cx="13716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260399" y="938219"/>
            <a:ext cx="3313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將目標字詞組合分拆成有意思的單位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1209295" y="2602187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形旁推測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344100" y="2897486"/>
            <a:ext cx="322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觀察目標字，按已有知識辨識形旁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709462" y="3503962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詞義聯想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852743" y="3803470"/>
            <a:ext cx="3214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與目標詞彙意思相近的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79228" y="4468739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情境聯想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457493" y="4807392"/>
            <a:ext cx="304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推測目標詞彙可與哪些情境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時、地、人和事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79228" y="5430725"/>
            <a:ext cx="1661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多感官聯想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159554" y="5770295"/>
            <a:ext cx="311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推測目標詞彙可與哪些感官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視覺、聽覺、嗅覺、味覺、觸覺及心情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 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6099145" y="1114707"/>
            <a:ext cx="260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一些跟目標詞彙的意思和特性相近的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5028657" y="3682923"/>
            <a:ext cx="276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句子或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段落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4237320" y="5179224"/>
            <a:ext cx="3195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專科詞彙及相關學科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027532" y="1240810"/>
            <a:ext cx="355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把分拆了的單位配上適當的字詞，成為另一字詞組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1732995" y="1687195"/>
            <a:ext cx="3644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綜合所有單位的意思，推敲整個字詞組合的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209295" y="3164799"/>
            <a:ext cx="325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用形旁的意思推測目標字的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含意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708412" y="4112218"/>
            <a:ext cx="3341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找出與目標詞彙意思相反的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5564714" y="2468829"/>
            <a:ext cx="247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將這組詞彙與其他相關類別的詞彙作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比對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5876924" y="1684343"/>
            <a:ext cx="24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將意思和特性相近的詞彙放在同一組，用一個類別名稱代表這組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4672334" y="4320211"/>
            <a:ext cx="338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綜合這些線索，推敲目標詞彙的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4831678" y="4001567"/>
            <a:ext cx="3322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找出能幫助推敲目標詞彙意思的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線索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3840480" y="5795341"/>
            <a:ext cx="459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歸納推測的資料，再配合專科詞彙的正確意思，重新展示學科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4057351" y="5486573"/>
            <a:ext cx="3186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推測專科詞彙和該學科概念的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圓角矩形 37"/>
          <p:cNvSpPr/>
          <p:nvPr/>
        </p:nvSpPr>
        <p:spPr>
          <a:xfrm>
            <a:off x="3751936" y="4766840"/>
            <a:ext cx="5169873" cy="16523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9" name="圓角矩形 38"/>
          <p:cNvSpPr/>
          <p:nvPr/>
        </p:nvSpPr>
        <p:spPr>
          <a:xfrm>
            <a:off x="1323158" y="555727"/>
            <a:ext cx="4340940" cy="16523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6730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584784" y="531257"/>
            <a:ext cx="19744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89881" y="1752213"/>
            <a:ext cx="330582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85297" y="4529065"/>
            <a:ext cx="132331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78970" y="3581728"/>
            <a:ext cx="1963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46659" y="980624"/>
            <a:ext cx="5317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標題或題目劃分成有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意義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的字詞，找出關鍵字詞</a:t>
            </a:r>
            <a:endParaRPr lang="zh-TW" altLang="zh-HK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150334" y="2188530"/>
            <a:ext cx="5818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題目中關鍵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代表的邏輯關係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150809" y="4063120"/>
            <a:ext cx="4744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聯想和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標題或題目有關的已學知識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日常生活例子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91911" y="5029517"/>
            <a:ext cx="6239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根據內容的重點，聯想其他相關情況或例子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008" y="496421"/>
            <a:ext cx="13115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b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778035" y="1301918"/>
            <a:ext cx="4302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關鍵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詞推測內容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657607" y="3144539"/>
            <a:ext cx="4824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按邏輯關係運用關聯詞語連接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840488" y="2829579"/>
            <a:ext cx="5129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運用相關專科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itchFamily="2" charset="2"/>
              </a:rPr>
              <a:t>語體的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組織圖去整合關鍵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998136" y="2509456"/>
            <a:ext cx="5921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從資料中找出與該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邏輯關係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專科語體相關的關鍵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26476" y="5432217"/>
            <a:ext cx="5778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運用多角度思考，深化聯想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例如：如重點是某事件，該事件為何會發生？會有甚麼影響？有何利弊？有甚麼近似例子？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</a:p>
        </p:txBody>
      </p:sp>
      <p:sp>
        <p:nvSpPr>
          <p:cNvPr id="21" name="圓角矩形 20"/>
          <p:cNvSpPr/>
          <p:nvPr/>
        </p:nvSpPr>
        <p:spPr>
          <a:xfrm>
            <a:off x="1627842" y="1658388"/>
            <a:ext cx="6482117" cy="18537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圓角矩形 21"/>
          <p:cNvSpPr/>
          <p:nvPr/>
        </p:nvSpPr>
        <p:spPr>
          <a:xfrm>
            <a:off x="207415" y="3570882"/>
            <a:ext cx="8227284" cy="10015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00473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883397"/>
            <a:ext cx="4507992" cy="11430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9645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69008" y="2705725"/>
            <a:ext cx="662635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配合字根配詞技巧去講解各詞彙的意思</a:t>
            </a:r>
            <a:endParaRPr lang="zh-HK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56598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4" y="320239"/>
            <a:ext cx="7832712" cy="4815442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931" y="1363492"/>
            <a:ext cx="3349182" cy="133822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651" y="1570446"/>
            <a:ext cx="3985742" cy="320450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864114" y="1617106"/>
            <a:ext cx="14157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頻</a:t>
            </a:r>
            <a:r>
              <a:rPr lang="zh-TW" altLang="en-US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</a:t>
            </a:r>
            <a:endParaRPr lang="zh-HK" altLang="en-US" sz="48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18967" y="3761533"/>
            <a:ext cx="19635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TW" altLang="en-US" sz="2400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頻次、頻率、頻頻、頻繁</a:t>
            </a:r>
            <a:endParaRPr lang="zh-HK" altLang="en-US" sz="2400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94893" y="3761533"/>
            <a:ext cx="11536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次數、數目</a:t>
            </a:r>
            <a:endParaRPr lang="zh-HK" altLang="en-US" sz="24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130995" y="4668854"/>
            <a:ext cx="8899424" cy="2182188"/>
            <a:chOff x="130995" y="4668854"/>
            <a:chExt cx="8899424" cy="2182188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995" y="4668854"/>
              <a:ext cx="8899424" cy="2182188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722102" y="4757070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4707079"/>
              <a:ext cx="571532" cy="500091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313509" y="5307760"/>
              <a:ext cx="8534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.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問學生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: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「現在，請你把這些單字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頻及數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配成有意思的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詞彙。」</a:t>
              </a:r>
              <a:r>
                <a: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字根配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13509" y="5677092"/>
              <a:ext cx="8534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9875" indent="-269875"/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.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再追問同學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: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「你估計這個詞彙的意思其實是甚麼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13509" y="6086121"/>
              <a:ext cx="667512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同學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完成討論後，老師再作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總結。</a:t>
              </a:r>
              <a:endParaRPr lang="zh-TW" altLang="zh-HK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954024" y="428405"/>
            <a:ext cx="1408176" cy="45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32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r>
              <a:rPr lang="en-US" altLang="zh-TW" sz="32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2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32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1681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4" y="320239"/>
            <a:ext cx="7832712" cy="4815442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954024" y="428405"/>
            <a:ext cx="1408176" cy="45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32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r>
              <a:rPr lang="en-US" altLang="zh-TW" sz="32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2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32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130995" y="4668854"/>
            <a:ext cx="8899424" cy="2182188"/>
            <a:chOff x="130995" y="4668854"/>
            <a:chExt cx="8899424" cy="2182188"/>
          </a:xfrm>
        </p:grpSpPr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995" y="4668854"/>
              <a:ext cx="8899424" cy="2182188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722102" y="4757070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4707079"/>
              <a:ext cx="571532" cy="500091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313509" y="5201080"/>
              <a:ext cx="85344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.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問學生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: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「現在，請你把這些單字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組、區及間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配成有意思的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詞彙。」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字根配</a:t>
              </a:r>
              <a:r>
                <a:rPr lang="zh-TW" altLang="en-US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</a:t>
              </a:r>
              <a:r>
                <a:rPr lang="en-US" altLang="zh-TW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13509" y="5829492"/>
              <a:ext cx="85344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9875" indent="-269875"/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</a:t>
              </a:r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. 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再追問同學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: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「你估計這個詞彙的意思其實是甚麼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13509" y="6192801"/>
              <a:ext cx="667512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同學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完成討論後，老師再作</a:t>
              </a:r>
              <a:r>
                <a:rPr lang="zh-TW" altLang="en-US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總結。</a:t>
              </a:r>
              <a:endParaRPr lang="zh-TW" altLang="zh-HK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155" y="1468770"/>
            <a:ext cx="3937690" cy="112766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46" y="1635209"/>
            <a:ext cx="4589908" cy="254182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556338" y="1617106"/>
            <a:ext cx="20313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</a:t>
            </a:r>
            <a:r>
              <a:rPr lang="zh-TW" altLang="en-US" sz="4800" b="1" dirty="0" smtClean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區</a:t>
            </a:r>
            <a:r>
              <a:rPr lang="zh-TW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間</a:t>
            </a:r>
            <a:endParaRPr lang="zh-HK" altLang="en-US" sz="48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51953" y="3442084"/>
            <a:ext cx="11757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組別</a:t>
            </a:r>
          </a:p>
        </p:txBody>
      </p:sp>
      <p:sp>
        <p:nvSpPr>
          <p:cNvPr id="11" name="矩形 10"/>
          <p:cNvSpPr/>
          <p:nvPr/>
        </p:nvSpPr>
        <p:spPr>
          <a:xfrm>
            <a:off x="5540885" y="3442083"/>
            <a:ext cx="11536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間隔</a:t>
            </a:r>
            <a:endParaRPr lang="zh-HK" altLang="en-US" sz="32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96419" y="3442084"/>
            <a:ext cx="11757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區域</a:t>
            </a:r>
            <a:endParaRPr lang="zh-TW" altLang="en-US" sz="3200" b="1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669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3" y="139774"/>
            <a:ext cx="8174847" cy="5025782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87147" y="253775"/>
            <a:ext cx="1408176" cy="45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32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r>
              <a:rPr lang="en-US" altLang="zh-TW" sz="32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32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32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93" y="1113930"/>
            <a:ext cx="2084660" cy="76193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92" y="1230005"/>
            <a:ext cx="2352861" cy="171283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182" y="3057385"/>
            <a:ext cx="2657636" cy="761937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744" y="3169787"/>
            <a:ext cx="3096512" cy="1712834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299" y="1113930"/>
            <a:ext cx="2084660" cy="761937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198" y="1230005"/>
            <a:ext cx="2352861" cy="1712834"/>
          </a:xfrm>
          <a:prstGeom prst="rect">
            <a:avLst/>
          </a:prstGeom>
        </p:spPr>
      </p:pic>
      <p:grpSp>
        <p:nvGrpSpPr>
          <p:cNvPr id="26" name="群組 25"/>
          <p:cNvGrpSpPr/>
          <p:nvPr/>
        </p:nvGrpSpPr>
        <p:grpSpPr>
          <a:xfrm>
            <a:off x="130995" y="4668854"/>
            <a:ext cx="8899424" cy="2182188"/>
            <a:chOff x="130995" y="4668854"/>
            <a:chExt cx="8899424" cy="2182188"/>
          </a:xfrm>
        </p:grpSpPr>
        <p:grpSp>
          <p:nvGrpSpPr>
            <p:cNvPr id="27" name="群組 26"/>
            <p:cNvGrpSpPr/>
            <p:nvPr/>
          </p:nvGrpSpPr>
          <p:grpSpPr>
            <a:xfrm>
              <a:off x="130995" y="4668854"/>
              <a:ext cx="8899424" cy="2182188"/>
              <a:chOff x="130995" y="4668854"/>
              <a:chExt cx="8899424" cy="2182188"/>
            </a:xfrm>
          </p:grpSpPr>
          <p:pic>
            <p:nvPicPr>
              <p:cNvPr id="29" name="圖片 28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0995" y="4668854"/>
                <a:ext cx="8899424" cy="2182188"/>
              </a:xfrm>
              <a:prstGeom prst="rect">
                <a:avLst/>
              </a:prstGeom>
            </p:spPr>
          </p:pic>
          <p:sp>
            <p:nvSpPr>
              <p:cNvPr id="30" name="矩形 29"/>
              <p:cNvSpPr/>
              <p:nvPr/>
            </p:nvSpPr>
            <p:spPr>
              <a:xfrm>
                <a:off x="722102" y="475707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31" name="圖片 30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4707079"/>
                <a:ext cx="571532" cy="500091"/>
              </a:xfrm>
              <a:prstGeom prst="rect">
                <a:avLst/>
              </a:prstGeom>
            </p:spPr>
          </p:pic>
          <p:sp>
            <p:nvSpPr>
              <p:cNvPr id="32" name="矩形 31"/>
              <p:cNvSpPr/>
              <p:nvPr/>
            </p:nvSpPr>
            <p:spPr>
              <a:xfrm>
                <a:off x="313509" y="5201080"/>
                <a:ext cx="8534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.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老師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問學生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: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「現在，請你把這些單字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組及限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配成有意思的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詞彙。」</a:t>
                </a: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字根配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詞</a:t>
                </a: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313509" y="5544807"/>
                <a:ext cx="8534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69875" indent="-269875"/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.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老師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再追問同學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: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「你估計這個詞彙的意思其實是甚麼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313509" y="5877636"/>
                <a:ext cx="667512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3.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同學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完成討論後，老師再作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總結。</a:t>
                </a:r>
                <a:endParaRPr lang="zh-TW" altLang="zh-HK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747084" y="6197924"/>
              <a:ext cx="767758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b="1" i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**</a:t>
              </a:r>
              <a:r>
                <a:rPr lang="zh-TW" altLang="en-US" b="1" i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老師可以繼續用以上的方法，與學生討論組界</a:t>
              </a:r>
              <a:r>
                <a:rPr lang="en-US" altLang="zh-TW" b="1" i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b="1" i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上、下</a:t>
              </a:r>
              <a:r>
                <a:rPr lang="en-US" altLang="zh-TW" b="1" i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b="1" i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及組中點等</a:t>
              </a:r>
              <a:r>
                <a:rPr lang="zh-TW" altLang="en-US" b="1" i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詞彙</a:t>
              </a:r>
              <a:endParaRPr lang="en-US" altLang="zh-TW" b="1" i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3796500" y="3118216"/>
            <a:ext cx="15696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</a:t>
            </a:r>
            <a:r>
              <a:rPr lang="zh-TW" altLang="en-US" sz="3600" b="1" dirty="0" smtClean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</a:t>
            </a:r>
            <a:r>
              <a:rPr lang="zh-TW" alt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</a:t>
            </a:r>
            <a:endParaRPr lang="zh-HK" altLang="en-US" sz="36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160822" y="4393429"/>
            <a:ext cx="7527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組別</a:t>
            </a:r>
          </a:p>
        </p:txBody>
      </p:sp>
      <p:sp>
        <p:nvSpPr>
          <p:cNvPr id="37" name="矩形 36"/>
          <p:cNvSpPr/>
          <p:nvPr/>
        </p:nvSpPr>
        <p:spPr>
          <a:xfrm>
            <a:off x="5231819" y="4393428"/>
            <a:ext cx="7386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一點</a:t>
            </a:r>
            <a:endParaRPr lang="zh-HK" altLang="en-US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204937" y="4393429"/>
            <a:ext cx="7527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中間</a:t>
            </a:r>
            <a:endParaRPr lang="zh-TW" altLang="en-US" sz="2000" b="1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575209" y="1171732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</a:t>
            </a:r>
            <a:r>
              <a:rPr lang="zh-TW" altLang="en-US" sz="3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限</a:t>
            </a:r>
            <a:endParaRPr lang="zh-HK" altLang="en-US" sz="36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78603" y="2456766"/>
            <a:ext cx="7527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組別</a:t>
            </a:r>
          </a:p>
        </p:txBody>
      </p:sp>
      <p:sp>
        <p:nvSpPr>
          <p:cNvPr id="41" name="矩形 40"/>
          <p:cNvSpPr/>
          <p:nvPr/>
        </p:nvSpPr>
        <p:spPr>
          <a:xfrm>
            <a:off x="2432623" y="2456765"/>
            <a:ext cx="7386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限制</a:t>
            </a:r>
            <a:endParaRPr lang="zh-HK" altLang="en-US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34630" y="1171732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</a:t>
            </a:r>
            <a:r>
              <a:rPr lang="zh-TW" altLang="en-US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界</a:t>
            </a:r>
            <a:endParaRPr lang="zh-HK" altLang="en-US" sz="36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946299" y="2461254"/>
            <a:ext cx="7527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組別</a:t>
            </a:r>
          </a:p>
        </p:txBody>
      </p:sp>
      <p:sp>
        <p:nvSpPr>
          <p:cNvPr id="44" name="矩形 43"/>
          <p:cNvSpPr/>
          <p:nvPr/>
        </p:nvSpPr>
        <p:spPr>
          <a:xfrm>
            <a:off x="7292342" y="2459579"/>
            <a:ext cx="7386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界線</a:t>
            </a:r>
            <a:endParaRPr lang="zh-HK" altLang="en-US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8372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40" grpId="0"/>
      <p:bldP spid="41" grpId="0"/>
      <p:bldP spid="43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426197"/>
            <a:ext cx="4507992" cy="11430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5073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69008" y="1650334"/>
            <a:ext cx="66263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/>
            <a:r>
              <a:rPr lang="en-US" altLang="zh-HK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按先前老師講解各詞彙的概念，先處理如何把組界概念與圖像聯繫</a:t>
            </a:r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起來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69008" y="3765734"/>
            <a:ext cx="66263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/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再把其他詞彙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組中點、組限及經距等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的概念與圖像聯繫起來</a:t>
            </a:r>
            <a:endParaRPr lang="zh-HK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0031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1188647" y="1375513"/>
            <a:ext cx="7604833" cy="4540043"/>
            <a:chOff x="1264847" y="2274673"/>
            <a:chExt cx="7604833" cy="4540043"/>
          </a:xfrm>
        </p:grpSpPr>
        <p:sp>
          <p:nvSpPr>
            <p:cNvPr id="3" name="矩形 2"/>
            <p:cNvSpPr/>
            <p:nvPr/>
          </p:nvSpPr>
          <p:spPr>
            <a:xfrm>
              <a:off x="2319368" y="2274673"/>
              <a:ext cx="3570208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66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第一部分</a:t>
              </a:r>
              <a:endParaRPr lang="zh-HK" altLang="en-US" sz="6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319368" y="3407450"/>
              <a:ext cx="6550312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4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按先前老師講解各詞彙的概念，先處理如何把組界概念與圖像聯繫起來</a:t>
              </a:r>
              <a:endParaRPr lang="zh-HK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7312228" y="5555889"/>
              <a:ext cx="1438659" cy="1258827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4847" y="2299454"/>
              <a:ext cx="1054521" cy="1054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570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4" y="484875"/>
            <a:ext cx="7832712" cy="5888249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2949659" y="5836150"/>
            <a:ext cx="3151371" cy="896038"/>
            <a:chOff x="2949659" y="5836150"/>
            <a:chExt cx="3151371" cy="896038"/>
          </a:xfrm>
        </p:grpSpPr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9659" y="5836150"/>
              <a:ext cx="3151371" cy="896038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088426" y="6147413"/>
              <a:ext cx="287383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5.4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應該屬於哪一個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組區間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</a:p>
            <a:p>
              <a:r>
                <a:rPr lang="en-US" altLang="zh-TW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5.7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又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應該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屬於哪一個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組區間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endParaRPr lang="zh-HK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655644" y="484875"/>
            <a:ext cx="6089400" cy="414494"/>
            <a:chOff x="655644" y="484875"/>
            <a:chExt cx="6089400" cy="414494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644" y="484875"/>
              <a:ext cx="6089400" cy="414494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1069904" y="498320"/>
              <a:ext cx="467371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000" b="1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題目</a:t>
              </a:r>
              <a:r>
                <a:rPr lang="en-US" altLang="zh-TW" sz="2000" b="1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1:</a:t>
              </a:r>
              <a:r>
                <a:rPr lang="zh-TW" altLang="en-US" sz="2000" b="1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你估計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5.4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是在哪一個組區間內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endPara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655644" y="898430"/>
            <a:ext cx="6089400" cy="414494"/>
            <a:chOff x="655644" y="898430"/>
            <a:chExt cx="6089400" cy="414494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644" y="898430"/>
              <a:ext cx="6089400" cy="414494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1069904" y="906091"/>
              <a:ext cx="467371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2000" b="1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題目</a:t>
              </a:r>
              <a:r>
                <a:rPr lang="en-US" altLang="zh-TW" sz="2000" b="1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2:</a:t>
              </a:r>
              <a:r>
                <a:rPr lang="zh-TW" altLang="en-US" sz="2000" b="1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你估計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5.7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是在哪一個組區間內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endPara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2221819" y="1695999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組區間</a:t>
            </a:r>
            <a:endParaRPr lang="zh-HK" altLang="en-US" sz="24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244704" y="1695998"/>
            <a:ext cx="6832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1-5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963820" y="1695998"/>
            <a:ext cx="865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6-10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543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122288" y="1180476"/>
            <a:ext cx="8899424" cy="4900102"/>
            <a:chOff x="122288" y="1180476"/>
            <a:chExt cx="8899424" cy="4900102"/>
          </a:xfrm>
        </p:grpSpPr>
        <p:grpSp>
          <p:nvGrpSpPr>
            <p:cNvPr id="25" name="群組 24"/>
            <p:cNvGrpSpPr/>
            <p:nvPr/>
          </p:nvGrpSpPr>
          <p:grpSpPr>
            <a:xfrm>
              <a:off x="122288" y="1180476"/>
              <a:ext cx="8899424" cy="4900102"/>
              <a:chOff x="122288" y="1180476"/>
              <a:chExt cx="8899424" cy="4900102"/>
            </a:xfrm>
          </p:grpSpPr>
          <p:pic>
            <p:nvPicPr>
              <p:cNvPr id="22" name="圖片 2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1180476"/>
                <a:ext cx="8899424" cy="4803251"/>
              </a:xfrm>
              <a:prstGeom prst="rect">
                <a:avLst/>
              </a:prstGeom>
            </p:spPr>
          </p:pic>
          <p:sp>
            <p:nvSpPr>
              <p:cNvPr id="3" name="矩形 2"/>
              <p:cNvSpPr/>
              <p:nvPr/>
            </p:nvSpPr>
            <p:spPr>
              <a:xfrm>
                <a:off x="722102" y="1269372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4" name="圖片 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1219381"/>
                <a:ext cx="571532" cy="500091"/>
              </a:xfrm>
              <a:prstGeom prst="rect">
                <a:avLst/>
              </a:prstGeom>
            </p:spPr>
          </p:pic>
          <p:pic>
            <p:nvPicPr>
              <p:cNvPr id="6" name="圖片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90047" y="5002871"/>
                <a:ext cx="1231665" cy="1077707"/>
              </a:xfrm>
              <a:prstGeom prst="rect">
                <a:avLst/>
              </a:prstGeom>
            </p:spPr>
          </p:pic>
        </p:grpSp>
        <p:grpSp>
          <p:nvGrpSpPr>
            <p:cNvPr id="2" name="群組 1"/>
            <p:cNvGrpSpPr/>
            <p:nvPr/>
          </p:nvGrpSpPr>
          <p:grpSpPr>
            <a:xfrm>
              <a:off x="304800" y="1896095"/>
              <a:ext cx="8534400" cy="3541071"/>
              <a:chOff x="304800" y="1835135"/>
              <a:chExt cx="8534400" cy="3541071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304800" y="1835135"/>
                <a:ext cx="853440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1.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老師把組區間表格內的每組數字由左至右列出，並在每條棒形圖棒上展示出來，以方便學生把表格中的組區間與圖中的棒配對起來。</a:t>
                </a:r>
                <a:endPara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304800" y="2454908"/>
                <a:ext cx="853440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2.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在介紹組區間的概念時，老師先叫學生</a:t>
                </a:r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: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「請你選擇</a:t>
                </a:r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5.4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應該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屬於</a:t>
                </a:r>
                <a:r>
                  <a:rPr lang="en-US" altLang="zh-TW" sz="1600" dirty="0" smtClean="0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『</a:t>
                </a:r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1-5</a:t>
                </a:r>
                <a:r>
                  <a:rPr lang="en-US" altLang="zh-TW" sz="1600" dirty="0" smtClean="0">
                    <a:latin typeface="新細明體" panose="02020500000000000000" pitchFamily="18" charset="-120"/>
                    <a:ea typeface="新細明體" panose="02020500000000000000" pitchFamily="18" charset="-120"/>
                  </a:rPr>
                  <a:t>』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還是</a:t>
                </a:r>
                <a:r>
                  <a:rPr lang="en-US" altLang="zh-TW" sz="1600" dirty="0" smtClean="0">
                    <a:latin typeface="新細明體" panose="02020500000000000000" pitchFamily="18" charset="-120"/>
                  </a:rPr>
                  <a:t>『</a:t>
                </a:r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6-10</a:t>
                </a:r>
                <a:r>
                  <a:rPr lang="en-US" altLang="zh-TW" sz="1600" dirty="0" smtClean="0">
                    <a:latin typeface="新細明體" panose="02020500000000000000" pitchFamily="18" charset="-120"/>
                  </a:rPr>
                  <a:t>』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哪一組？請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你解釋你的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原因。」</a:t>
                </a:r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en-US" altLang="zh-TW" sz="1600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1600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</a:t>
                </a:r>
                <a:r>
                  <a:rPr lang="zh-TW" altLang="en-US" sz="1600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聯繫 </a:t>
                </a:r>
                <a:r>
                  <a:rPr lang="zh-TW" altLang="en-US" sz="16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和 </a:t>
                </a:r>
                <a:r>
                  <a:rPr lang="zh-TW" altLang="en-US" sz="1600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聯繫</a:t>
                </a:r>
                <a:r>
                  <a:rPr lang="zh-TW" altLang="en-US" sz="1600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前備</a:t>
                </a:r>
                <a:r>
                  <a:rPr lang="zh-TW" altLang="en-US" sz="1600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知識</a:t>
                </a:r>
                <a:r>
                  <a:rPr lang="en-US" altLang="zh-TW" sz="1600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sz="16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304800" y="3320903"/>
                <a:ext cx="8440848" cy="1077218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marL="342900" indent="-342900">
                  <a:buAutoNum type="arabicPeriod" startAt="3"/>
                </a:pP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再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列出</a:t>
                </a:r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5.7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，並問</a:t>
                </a:r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: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「哪麼</a:t>
                </a:r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5.7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呢</a:t>
                </a:r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你會把它安排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在</a:t>
                </a:r>
                <a:r>
                  <a:rPr lang="en-US" altLang="zh-TW" sz="1600" dirty="0">
                    <a:latin typeface="新細明體" panose="02020500000000000000" pitchFamily="18" charset="-120"/>
                  </a:rPr>
                  <a:t>『</a:t>
                </a:r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1-5</a:t>
                </a:r>
                <a:r>
                  <a:rPr lang="en-US" altLang="zh-TW" sz="1600" dirty="0">
                    <a:latin typeface="新細明體" panose="02020500000000000000" pitchFamily="18" charset="-120"/>
                  </a:rPr>
                  <a:t>』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還是</a:t>
                </a:r>
                <a:r>
                  <a:rPr lang="en-US" altLang="zh-TW" sz="1600" dirty="0">
                    <a:latin typeface="新細明體" panose="02020500000000000000" pitchFamily="18" charset="-120"/>
                  </a:rPr>
                  <a:t>『</a:t>
                </a:r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6-10</a:t>
                </a:r>
                <a:r>
                  <a:rPr lang="en-US" altLang="zh-TW" sz="1600" dirty="0">
                    <a:latin typeface="新細明體" panose="02020500000000000000" pitchFamily="18" charset="-120"/>
                  </a:rPr>
                  <a:t>』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組區間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中？為甚麼？」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如學生能力較弱未能說出原因，老師再引導他們說出是基於「四寫五入」及「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一半」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的概念，使他們更清晰地聯繫到「組界」的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概念。</a:t>
                </a:r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en-US" altLang="zh-TW" sz="1600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1600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</a:t>
                </a:r>
                <a:r>
                  <a:rPr lang="zh-TW" altLang="en-US" sz="1600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聯繫 </a:t>
                </a:r>
                <a:r>
                  <a:rPr lang="zh-TW" altLang="en-US" sz="16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和 </a:t>
                </a:r>
                <a:r>
                  <a:rPr lang="zh-TW" altLang="en-US" sz="1600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聯繫</a:t>
                </a:r>
                <a:r>
                  <a:rPr lang="zh-TW" altLang="en-US" sz="1600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前備知識</a:t>
                </a:r>
                <a:r>
                  <a:rPr lang="en-US" altLang="zh-TW" sz="1600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04800" y="4433119"/>
                <a:ext cx="853440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4.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「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所以，再根據你先前已學習了的組界的概念，你推測組界會在圖中的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哪裡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？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同時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，又請你估計哪一個是上組界和下組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界？」</a:t>
                </a:r>
                <a:r>
                  <a:rPr lang="en-US" altLang="zh-TW" sz="1600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1600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</a:t>
                </a:r>
                <a:r>
                  <a:rPr lang="zh-TW" altLang="en-US" sz="1600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聯繫</a:t>
                </a:r>
                <a:r>
                  <a:rPr lang="en-US" altLang="zh-TW" sz="1600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sz="16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marL="274638" indent="-274638"/>
                <a:endParaRPr lang="en-US" altLang="zh-TW" sz="16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04800" y="5037652"/>
                <a:ext cx="85344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TW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5</a:t>
                </a:r>
                <a:r>
                  <a:rPr lang="en-US" altLang="zh-TW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.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最後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老師歸納組</a:t>
                </a:r>
                <a:r>
                  <a:rPr lang="zh-TW" altLang="en-US" sz="16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界的概念及把它聯繫到圖中的</a:t>
                </a:r>
                <a:r>
                  <a:rPr lang="zh-TW" altLang="en-US" sz="1600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概念。 </a:t>
                </a:r>
                <a:r>
                  <a:rPr lang="en-US" altLang="zh-TW" sz="1600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1600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專科詞彙與學科概念聯繫</a:t>
                </a:r>
                <a:r>
                  <a:rPr lang="en-US" altLang="zh-TW" sz="1600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zh-TW" altLang="zh-HK" sz="16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227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1188647" y="1375513"/>
            <a:ext cx="7604833" cy="4540043"/>
            <a:chOff x="1264847" y="2274673"/>
            <a:chExt cx="7604833" cy="4540043"/>
          </a:xfrm>
        </p:grpSpPr>
        <p:sp>
          <p:nvSpPr>
            <p:cNvPr id="3" name="矩形 2"/>
            <p:cNvSpPr/>
            <p:nvPr/>
          </p:nvSpPr>
          <p:spPr>
            <a:xfrm>
              <a:off x="2319368" y="2274673"/>
              <a:ext cx="3570208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6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第二部分</a:t>
              </a:r>
              <a:endParaRPr lang="zh-HK" altLang="en-US" sz="6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319368" y="3407450"/>
              <a:ext cx="6550312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4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再把其他詞彙</a:t>
              </a:r>
              <a:r>
                <a:rPr lang="en-US" altLang="zh-TW" sz="4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4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例如</a:t>
              </a:r>
              <a:r>
                <a:rPr lang="en-US" altLang="zh-TW" sz="4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:</a:t>
              </a:r>
              <a:r>
                <a:rPr lang="zh-TW" altLang="en-US" sz="4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組中點、組限及經距等</a:t>
              </a:r>
              <a:r>
                <a:rPr lang="en-US" altLang="zh-TW" sz="4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4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的概念與圖像聯繫起來</a:t>
              </a:r>
              <a:endParaRPr lang="zh-HK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7312228" y="5555889"/>
              <a:ext cx="1438659" cy="1258827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4847" y="2299454"/>
              <a:ext cx="1054521" cy="1054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07" y="103907"/>
            <a:ext cx="8679986" cy="665018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758" y="844509"/>
            <a:ext cx="6156451" cy="516898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14584" y="143412"/>
            <a:ext cx="56052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請找出組</a:t>
            </a:r>
            <a:r>
              <a:rPr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界</a:t>
            </a:r>
            <a:r>
              <a:rPr lang="zh-TW" altLang="en-US" sz="32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、組</a:t>
            </a:r>
            <a:r>
              <a:rPr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限</a:t>
            </a:r>
            <a:r>
              <a:rPr lang="zh-TW" altLang="en-US" sz="32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、組</a:t>
            </a:r>
            <a:r>
              <a:rPr lang="zh-TW" altLang="en-US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</a:t>
            </a:r>
            <a:r>
              <a:rPr lang="zh-TW" altLang="en-US" sz="32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</a:t>
            </a:r>
            <a:endParaRPr lang="zh-HK" altLang="en-US" sz="32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7976" y="930924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組區間</a:t>
            </a:r>
            <a:endParaRPr lang="zh-HK" altLang="en-US" sz="24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82938" y="930923"/>
            <a:ext cx="6832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1-5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125417" y="930923"/>
            <a:ext cx="865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6-10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1" name="群組 20"/>
          <p:cNvGrpSpPr/>
          <p:nvPr/>
        </p:nvGrpSpPr>
        <p:grpSpPr>
          <a:xfrm>
            <a:off x="2136098" y="6078807"/>
            <a:ext cx="5943108" cy="591263"/>
            <a:chOff x="2136098" y="6078807"/>
            <a:chExt cx="5943108" cy="591263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098" y="6078807"/>
              <a:ext cx="5943108" cy="591263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4778577" y="6282076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組界</a:t>
              </a:r>
              <a:endParaRPr lang="zh-HK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2085413" y="4242439"/>
            <a:ext cx="6019811" cy="1377582"/>
            <a:chOff x="2085413" y="4242439"/>
            <a:chExt cx="6019811" cy="1377582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098" y="4242439"/>
              <a:ext cx="5924822" cy="1377582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2085413" y="4835512"/>
              <a:ext cx="7232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下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組限</a:t>
              </a:r>
              <a:endParaRPr lang="zh-HK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440362" y="4481080"/>
              <a:ext cx="7232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上組限</a:t>
              </a:r>
              <a:endParaRPr lang="zh-HK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263845" y="4267954"/>
              <a:ext cx="7232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組中</a:t>
              </a:r>
              <a:r>
                <a:rPr lang="zh-TW" alt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</a:t>
              </a:r>
              <a:endParaRPr lang="zh-HK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036331" y="4834644"/>
              <a:ext cx="7232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下</a:t>
              </a:r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組限</a:t>
              </a:r>
              <a:endParaRPr lang="zh-HK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381949" y="4480212"/>
              <a:ext cx="7232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上組限</a:t>
              </a:r>
              <a:endParaRPr lang="zh-HK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205432" y="4267086"/>
              <a:ext cx="7232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組中</a:t>
              </a:r>
              <a:r>
                <a:rPr lang="zh-TW" alt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</a:t>
              </a:r>
              <a:endParaRPr lang="zh-HK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096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群組 44"/>
          <p:cNvGrpSpPr/>
          <p:nvPr/>
        </p:nvGrpSpPr>
        <p:grpSpPr>
          <a:xfrm>
            <a:off x="122288" y="1493701"/>
            <a:ext cx="8899424" cy="4811709"/>
            <a:chOff x="122288" y="1493701"/>
            <a:chExt cx="8899424" cy="4811709"/>
          </a:xfrm>
        </p:grpSpPr>
        <p:grpSp>
          <p:nvGrpSpPr>
            <p:cNvPr id="29" name="群組 28"/>
            <p:cNvGrpSpPr/>
            <p:nvPr/>
          </p:nvGrpSpPr>
          <p:grpSpPr>
            <a:xfrm>
              <a:off x="122288" y="1493701"/>
              <a:ext cx="8899424" cy="4811709"/>
              <a:chOff x="122288" y="1707061"/>
              <a:chExt cx="8899424" cy="4811709"/>
            </a:xfrm>
          </p:grpSpPr>
          <p:grpSp>
            <p:nvGrpSpPr>
              <p:cNvPr id="35" name="群組 34"/>
              <p:cNvGrpSpPr/>
              <p:nvPr/>
            </p:nvGrpSpPr>
            <p:grpSpPr>
              <a:xfrm>
                <a:off x="122288" y="1707061"/>
                <a:ext cx="8899424" cy="4388757"/>
                <a:chOff x="122288" y="1707061"/>
                <a:chExt cx="8899424" cy="4388757"/>
              </a:xfrm>
            </p:grpSpPr>
            <p:pic>
              <p:nvPicPr>
                <p:cNvPr id="37" name="圖片 36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2288" y="1707061"/>
                  <a:ext cx="8899424" cy="4388757"/>
                </a:xfrm>
                <a:prstGeom prst="rect">
                  <a:avLst/>
                </a:prstGeom>
              </p:spPr>
            </p:pic>
            <p:sp>
              <p:nvSpPr>
                <p:cNvPr id="38" name="矩形 37"/>
                <p:cNvSpPr/>
                <p:nvPr/>
              </p:nvSpPr>
              <p:spPr>
                <a:xfrm>
                  <a:off x="722102" y="1802772"/>
                  <a:ext cx="1980029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TW" altLang="en-US" sz="2000" b="1" u="sng" dirty="0">
                      <a:solidFill>
                        <a:schemeClr val="bg2">
                          <a:lumMod val="2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透過不同的提問</a:t>
                  </a:r>
                  <a:endParaRPr lang="zh-HK" altLang="en-US" sz="2000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pic>
              <p:nvPicPr>
                <p:cNvPr id="39" name="圖片 3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6953" y="1752781"/>
                  <a:ext cx="571532" cy="500091"/>
                </a:xfrm>
                <a:prstGeom prst="rect">
                  <a:avLst/>
                </a:prstGeom>
              </p:spPr>
            </p:pic>
          </p:grpSp>
          <p:pic>
            <p:nvPicPr>
              <p:cNvPr id="36" name="圖片 3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90047" y="5441063"/>
                <a:ext cx="1231665" cy="1077707"/>
              </a:xfrm>
              <a:prstGeom prst="rect">
                <a:avLst/>
              </a:prstGeom>
            </p:spPr>
          </p:pic>
        </p:grpSp>
        <p:grpSp>
          <p:nvGrpSpPr>
            <p:cNvPr id="44" name="群組 43"/>
            <p:cNvGrpSpPr/>
            <p:nvPr/>
          </p:nvGrpSpPr>
          <p:grpSpPr>
            <a:xfrm>
              <a:off x="326694" y="2225007"/>
              <a:ext cx="8527746" cy="3022580"/>
              <a:chOff x="326694" y="2225007"/>
              <a:chExt cx="8527746" cy="3022580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341934" y="2225007"/>
                <a:ext cx="8512506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1. 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老師先請學生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在圖中標示出組界的位置。然後再問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: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「根據你先前已學習了的組中點的概念，你估計它們會在圖中的哪裡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聯繫 </a:t>
                </a:r>
                <a:r>
                  <a:rPr lang="zh-TW" altLang="en-US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和 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聯繫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前備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知識</a:t>
                </a: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341934" y="3152274"/>
                <a:ext cx="8512506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2.  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當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學生成功標示出組中點後，老師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再請學生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推測上組限及下組限的位置。「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根 據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你先前已學習了的組限的概念，你推測上組限和下組限會在圖中的哪裡</a:t>
                </a:r>
                <a:r>
                  <a:rPr lang="en-US" altLang="zh-TW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?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」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聯繫 </a:t>
                </a:r>
                <a:r>
                  <a:rPr lang="zh-TW" altLang="en-US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和 </a:t>
                </a:r>
                <a:r>
                  <a:rPr lang="zh-TW" altLang="en-US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聯繫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前備知識</a:t>
                </a:r>
                <a:r>
                  <a:rPr lang="en-US" altLang="zh-TW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341934" y="4075604"/>
                <a:ext cx="851250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74638" indent="-274638"/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3.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最後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，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老師歸納組</a:t>
                </a:r>
                <a:r>
                  <a:rPr lang="zh-TW" altLang="en-US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限及組中點的概念及把它聯繫到圖中的概念</a:t>
                </a:r>
                <a:r>
                  <a:rPr lang="zh-TW" altLang="en-US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。</a:t>
                </a:r>
                <a: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altLang="zh-TW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lang="en-US" altLang="zh-TW" b="1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b="1" dirty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專科詞彙與學科概念聯繫</a:t>
                </a:r>
                <a:r>
                  <a:rPr lang="en-US" altLang="zh-TW" b="1" kern="100" dirty="0" smtClean="0">
                    <a:solidFill>
                      <a:srgbClr val="FF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  <a:endPara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326694" y="4847477"/>
                <a:ext cx="851250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en-US" sz="2000" b="1" i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**老師</a:t>
                </a:r>
                <a:r>
                  <a:rPr lang="zh-TW" altLang="en-US" sz="2000" b="1" i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再用相同技巧去帶出</a:t>
                </a:r>
                <a:r>
                  <a:rPr lang="zh-TW" altLang="en-US" sz="2000" b="1" i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其他詞彙</a:t>
                </a:r>
                <a:r>
                  <a:rPr lang="zh-TW" altLang="en-US" sz="2000" b="1" i="1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與圖像如何聯繫起來</a:t>
                </a:r>
                <a:endParaRPr lang="en-US" altLang="zh-TW" sz="2000" b="1" i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43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07" y="103907"/>
            <a:ext cx="8679986" cy="6650186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414584" y="146649"/>
            <a:ext cx="74340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根據剛才的推測，試在表格中填上正確的數字</a:t>
            </a:r>
            <a:endParaRPr lang="zh-HK" altLang="en-US" sz="2800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823989" y="854724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b="1" dirty="0" smtClean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組區間</a:t>
            </a:r>
            <a:endParaRPr lang="zh-HK" altLang="en-US" b="1" dirty="0">
              <a:solidFill>
                <a:schemeClr val="bg2">
                  <a:lumMod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906871" y="854723"/>
            <a:ext cx="5613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1-5</a:t>
            </a:r>
            <a:endParaRPr lang="zh-HK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925570" y="854723"/>
            <a:ext cx="699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6-10</a:t>
            </a:r>
            <a:endParaRPr lang="zh-HK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3" name="群組 32"/>
          <p:cNvGrpSpPr/>
          <p:nvPr/>
        </p:nvGrpSpPr>
        <p:grpSpPr>
          <a:xfrm>
            <a:off x="3042129" y="1218613"/>
            <a:ext cx="4405383" cy="5487991"/>
            <a:chOff x="3042129" y="1218613"/>
            <a:chExt cx="4405383" cy="5487991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755" y="1218613"/>
              <a:ext cx="4388757" cy="5473755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3042129" y="5428487"/>
              <a:ext cx="60785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05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下</a:t>
              </a:r>
              <a:r>
                <a:rPr lang="zh-TW" altLang="en-US" sz="105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組限</a:t>
              </a:r>
              <a:endParaRPr lang="zh-HK" altLang="en-US" sz="105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719581" y="5166877"/>
              <a:ext cx="60785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05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上組限</a:t>
              </a:r>
              <a:endParaRPr lang="zh-HK" altLang="en-US" sz="105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883626" y="5022953"/>
              <a:ext cx="60785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05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組中</a:t>
              </a:r>
              <a:r>
                <a:rPr lang="zh-TW" altLang="en-US" sz="105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</a:t>
              </a:r>
              <a:endParaRPr lang="zh-HK" altLang="en-US" sz="105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5147892" y="5428487"/>
              <a:ext cx="60785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05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下</a:t>
              </a:r>
              <a:r>
                <a:rPr lang="zh-TW" altLang="en-US" sz="105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組限</a:t>
              </a:r>
              <a:endParaRPr lang="zh-HK" altLang="en-US" sz="105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807210" y="5166877"/>
              <a:ext cx="60785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05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上組限</a:t>
              </a:r>
              <a:endParaRPr lang="zh-HK" altLang="en-US" sz="105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971255" y="5022953"/>
              <a:ext cx="60785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05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組中</a:t>
              </a:r>
              <a:r>
                <a:rPr lang="zh-TW" altLang="en-US" sz="105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</a:t>
              </a:r>
              <a:endParaRPr lang="zh-HK" altLang="en-US" sz="105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975721" y="6398827"/>
              <a:ext cx="54373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1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組界</a:t>
              </a:r>
              <a:endParaRPr lang="zh-HK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900932" y="1605930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</a:t>
            </a:r>
            <a:r>
              <a:rPr lang="zh-TW" altLang="en-US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組限</a:t>
            </a:r>
            <a:endParaRPr lang="zh-HK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900932" y="2324765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上組限</a:t>
            </a:r>
            <a:endParaRPr lang="zh-HK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900932" y="1968348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組中</a:t>
            </a: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</a:t>
            </a:r>
            <a:endParaRPr lang="zh-HK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00932" y="268118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上組</a:t>
            </a: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界</a:t>
            </a:r>
            <a:endParaRPr lang="zh-HK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900932" y="1245294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</a:t>
            </a:r>
            <a:r>
              <a:rPr lang="zh-TW" altLang="en-US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組界</a:t>
            </a:r>
            <a:endParaRPr lang="zh-HK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054600" y="1604329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054600" y="2323164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endParaRPr lang="zh-HK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054600" y="1966747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HK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978458" y="2679581"/>
            <a:ext cx="4443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5.5</a:t>
            </a:r>
            <a:endParaRPr lang="zh-HK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978458" y="1243693"/>
            <a:ext cx="4443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0.5</a:t>
            </a:r>
            <a:endParaRPr lang="zh-HK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135416" y="1611620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endParaRPr lang="zh-HK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081716" y="2330455"/>
            <a:ext cx="3994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endParaRPr lang="zh-HK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135416" y="1974038"/>
            <a:ext cx="2920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endParaRPr lang="zh-HK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005574" y="2686872"/>
            <a:ext cx="5517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10.5</a:t>
            </a:r>
            <a:endParaRPr lang="zh-HK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059274" y="1250984"/>
            <a:ext cx="4443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5.5</a:t>
            </a:r>
            <a:endParaRPr lang="zh-HK" alt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557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簡報1" id="{F0D3C99D-8D8F-430A-9326-ADCF76E59EC8}" vid="{C4ABDC8C-4EE0-4145-84E8-6116EFC9F98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Maths_temp_strategy_renew</Template>
  <TotalTime>973</TotalTime>
  <Words>1508</Words>
  <Application>Microsoft Office PowerPoint</Application>
  <PresentationFormat>如螢幕大小 (4:3)</PresentationFormat>
  <Paragraphs>190</Paragraphs>
  <Slides>18</Slides>
  <Notes>15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19" baseType="lpstr">
      <vt:lpstr>Office 佈景主題</vt:lpstr>
      <vt:lpstr>PowerPoint 簡報</vt:lpstr>
      <vt:lpstr>學習難點1</vt:lpstr>
      <vt:lpstr>學習難點2</vt:lpstr>
      <vt:lpstr>PowerPoint 簡報</vt:lpstr>
      <vt:lpstr>PowerPoint 簡報</vt:lpstr>
      <vt:lpstr>PowerPoint 簡報</vt:lpstr>
      <vt:lpstr>針對學習難點1</vt:lpstr>
      <vt:lpstr>PowerPoint 簡報</vt:lpstr>
      <vt:lpstr>PowerPoint 簡報</vt:lpstr>
      <vt:lpstr>PowerPoint 簡報</vt:lpstr>
      <vt:lpstr>針對學習難點2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CHAN, Yan-nuen Sharon</dc:creator>
  <cp:lastModifiedBy>SO, Lai-ching</cp:lastModifiedBy>
  <cp:revision>54</cp:revision>
  <cp:lastPrinted>2016-01-19T02:08:44Z</cp:lastPrinted>
  <dcterms:created xsi:type="dcterms:W3CDTF">2015-08-03T09:43:05Z</dcterms:created>
  <dcterms:modified xsi:type="dcterms:W3CDTF">2016-02-05T01:50:52Z</dcterms:modified>
</cp:coreProperties>
</file>