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80" r:id="rId3"/>
    <p:sldId id="297" r:id="rId4"/>
    <p:sldId id="314" r:id="rId5"/>
    <p:sldId id="315" r:id="rId6"/>
    <p:sldId id="316" r:id="rId7"/>
    <p:sldId id="283" r:id="rId8"/>
    <p:sldId id="303" r:id="rId9"/>
    <p:sldId id="307" r:id="rId10"/>
    <p:sldId id="308" r:id="rId11"/>
    <p:sldId id="302" r:id="rId12"/>
    <p:sldId id="309" r:id="rId13"/>
    <p:sldId id="310" r:id="rId14"/>
    <p:sldId id="311" r:id="rId15"/>
    <p:sldId id="312" r:id="rId16"/>
    <p:sldId id="313" r:id="rId17"/>
  </p:sldIdLst>
  <p:sldSz cx="9144000" cy="6858000" type="screen4x3"/>
  <p:notesSz cx="6797675" cy="9928225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8FAADC"/>
    <a:srgbClr val="76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1" autoAdjust="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-111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470"/>
    </p:cViewPr>
  </p:sorterViewPr>
  <p:notesViewPr>
    <p:cSldViewPr snapToGrid="0" showGuides="1">
      <p:cViewPr varScale="1">
        <p:scale>
          <a:sx n="82" d="100"/>
          <a:sy n="82" d="100"/>
        </p:scale>
        <p:origin x="606" y="6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52FB1-BF4D-4FC0-B56B-CACBCA9A1A7E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60D9A0-DD94-44C7-A6E3-D3A04C4CF448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269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94174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2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97162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3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41660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7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217555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8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21437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9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08598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10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3002565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0D9A0-DD94-44C7-A6E3-D3A04C4CF448}" type="slidenum">
              <a:rPr lang="zh-HK" altLang="en-US" smtClean="0"/>
              <a:t>11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946467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524755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63955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782997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1268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2370988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8123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69533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00629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29188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2141148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709281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9CCDE1-BABF-4061-B021-7E9648CE471D}" type="datetimeFigureOut">
              <a:rPr lang="zh-HK" altLang="en-US" smtClean="0"/>
              <a:t>4/2/2016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4C0EEB-2591-4164-B41C-66AB75EF86FF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579843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9.png"/><Relationship Id="rId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11" Type="http://schemas.openxmlformats.org/officeDocument/2006/relationships/image" Target="../media/image19.png"/><Relationship Id="rId5" Type="http://schemas.openxmlformats.org/officeDocument/2006/relationships/image" Target="../media/image27.png"/><Relationship Id="rId10" Type="http://schemas.openxmlformats.org/officeDocument/2006/relationships/image" Target="../media/image18.png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268186" y="2732128"/>
            <a:ext cx="2108269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三角比</a:t>
            </a:r>
            <a:endParaRPr lang="zh-HK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9689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0716" y="2554064"/>
            <a:ext cx="6961056" cy="4218083"/>
          </a:xfrm>
          <a:prstGeom prst="rect">
            <a:avLst/>
          </a:prstGeom>
        </p:spPr>
      </p:pic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1213104" y="3028279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69008" y="1315978"/>
            <a:ext cx="63672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未能將數學名詞、概念及圖像聯繫起來</a:t>
            </a: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626748" y="249132"/>
            <a:ext cx="1419059" cy="1182549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2500856" y="5814039"/>
            <a:ext cx="1789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學生常犯錯誤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</a:t>
            </a:r>
          </a:p>
        </p:txBody>
      </p:sp>
      <p:sp>
        <p:nvSpPr>
          <p:cNvPr id="20" name="矩形 19"/>
          <p:cNvSpPr/>
          <p:nvPr/>
        </p:nvSpPr>
        <p:spPr>
          <a:xfrm>
            <a:off x="3641123" y="6274431"/>
            <a:ext cx="3480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HK" sz="2000" i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 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望向</a:t>
            </a:r>
            <a:r>
              <a:rPr lang="zh-TW" altLang="en-US" sz="2000" i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Ｃ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的俯角</a:t>
            </a:r>
            <a:r>
              <a:rPr lang="zh-TW" altLang="en-US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en-US" altLang="zh-HK" sz="20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BCD</a:t>
            </a:r>
            <a:endParaRPr lang="zh-HK" alt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51888" y="3932362"/>
            <a:ext cx="3517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求由 </a:t>
            </a:r>
            <a:r>
              <a:rPr lang="en-US" altLang="zh-TW" sz="24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B</a:t>
            </a:r>
            <a:r>
              <a:rPr lang="zh-TW" altLang="en-US" sz="24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望向 </a:t>
            </a:r>
            <a:r>
              <a:rPr lang="en-US" altLang="zh-TW" sz="24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C</a:t>
            </a:r>
            <a:r>
              <a:rPr lang="zh-TW" altLang="en-US" sz="2400" b="1" i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的俯角。</a:t>
            </a:r>
            <a:endParaRPr lang="zh-TW" altLang="zh-HK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003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8506" y="4763055"/>
            <a:ext cx="3157467" cy="1779885"/>
          </a:xfrm>
          <a:prstGeom prst="rect">
            <a:avLst/>
          </a:prstGeom>
        </p:spPr>
      </p:pic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274638"/>
            <a:ext cx="3176016" cy="1143000"/>
          </a:xfrm>
        </p:spPr>
        <p:txBody>
          <a:bodyPr/>
          <a:lstStyle/>
          <a:p>
            <a:pPr eaLnBrk="1" hangingPunct="1"/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213104" y="3028279"/>
            <a:ext cx="1194816" cy="61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例子：</a:t>
            </a:r>
            <a:endParaRPr lang="en-US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355775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626750" y="5464316"/>
            <a:ext cx="1419059" cy="118254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969008" y="3485892"/>
            <a:ext cx="68244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0"/>
              </a:spcAft>
              <a:tabLst>
                <a:tab pos="180340" algn="r"/>
                <a:tab pos="255905" algn="l"/>
                <a:tab pos="484505" algn="l"/>
              </a:tabLst>
            </a:pPr>
            <a:r>
              <a:rPr lang="zh-TW" altLang="en-US" sz="2400" b="1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沿著傾斜角為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的斜坡向上走了</a:t>
            </a:r>
            <a:r>
              <a:rPr lang="zh-TW" altLang="en-US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225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，然後沿著傾斜角為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的斜坡再向上走了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320</a:t>
            </a:r>
            <a:r>
              <a:rPr lang="en-US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，問</a:t>
            </a:r>
            <a:r>
              <a:rPr lang="zh-TW" altLang="en-US" sz="2400" b="1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400" b="1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最後的位置與起點的鉛垂距離是多少？</a:t>
            </a:r>
          </a:p>
        </p:txBody>
      </p:sp>
      <p:sp>
        <p:nvSpPr>
          <p:cNvPr id="10" name="矩形 9"/>
          <p:cNvSpPr/>
          <p:nvPr/>
        </p:nvSpPr>
        <p:spPr>
          <a:xfrm>
            <a:off x="1969008" y="1315978"/>
            <a:ext cx="636727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未能把文字題中的關鍵資料與數學公式及概念聯繫</a:t>
            </a:r>
          </a:p>
        </p:txBody>
      </p:sp>
    </p:spTree>
    <p:extLst>
      <p:ext uri="{BB962C8B-B14F-4D97-AF65-F5344CB8AC3E}">
        <p14:creationId xmlns:p14="http://schemas.microsoft.com/office/powerpoint/2010/main" val="1467791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標題 1"/>
          <p:cNvSpPr txBox="1">
            <a:spLocks/>
          </p:cNvSpPr>
          <p:nvPr/>
        </p:nvSpPr>
        <p:spPr>
          <a:xfrm>
            <a:off x="1651000" y="448647"/>
            <a:ext cx="5830888" cy="68527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zh-TW" alt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語言學習策略</a:t>
            </a:r>
            <a:endParaRPr lang="zh-HK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45104" y="2618548"/>
            <a:ext cx="131071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693327" y="4170146"/>
            <a:ext cx="13508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25996" y="4954499"/>
            <a:ext cx="188203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72776" y="5721999"/>
            <a:ext cx="329454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62061" y="3394164"/>
            <a:ext cx="131597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zh-HK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622978" y="2618548"/>
            <a:ext cx="186938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3539" y="4684792"/>
            <a:ext cx="223173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 smtClean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19692" y="5721113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093121" y="3681887"/>
            <a:ext cx="28592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000" b="1" kern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000" b="1" kern="100" dirty="0">
                <a:solidFill>
                  <a:schemeClr val="tx1">
                    <a:lumMod val="65000"/>
                    <a:lumOff val="3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000" b="1" kern="100" dirty="0">
              <a:solidFill>
                <a:schemeClr val="tx1">
                  <a:lumMod val="65000"/>
                  <a:lumOff val="3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4705634" y="1401692"/>
            <a:ext cx="1445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3351377" y="1678690"/>
            <a:ext cx="1098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18" name="群組 17"/>
          <p:cNvGrpSpPr>
            <a:grpSpLocks/>
          </p:cNvGrpSpPr>
          <p:nvPr/>
        </p:nvGrpSpPr>
        <p:grpSpPr bwMode="auto">
          <a:xfrm>
            <a:off x="-94830" y="446931"/>
            <a:ext cx="3138965" cy="604837"/>
            <a:chOff x="32200" y="637683"/>
            <a:chExt cx="3138138" cy="605824"/>
          </a:xfrm>
        </p:grpSpPr>
        <p:sp>
          <p:nvSpPr>
            <p:cNvPr id="19" name="文字方塊 18"/>
            <p:cNvSpPr txBox="1">
              <a:spLocks noChangeArrowheads="1"/>
            </p:cNvSpPr>
            <p:nvPr/>
          </p:nvSpPr>
          <p:spPr bwMode="auto">
            <a:xfrm>
              <a:off x="677348" y="821688"/>
              <a:ext cx="2492990" cy="36933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新細明體" panose="02020500000000000000" pitchFamily="18" charset="-12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TW" altLang="en-US" sz="18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本課節會運用到的策略</a:t>
              </a:r>
              <a:endParaRPr lang="zh-HK" altLang="en-US" sz="18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0" name="圖片 1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2200" y="637683"/>
              <a:ext cx="709374" cy="605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圓角矩形 20"/>
          <p:cNvSpPr/>
          <p:nvPr/>
        </p:nvSpPr>
        <p:spPr>
          <a:xfrm>
            <a:off x="122549" y="5618375"/>
            <a:ext cx="4044098" cy="6693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5788058" y="3516198"/>
            <a:ext cx="3192637" cy="72586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6136164" y="2494626"/>
            <a:ext cx="2801244" cy="67872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4" name="圓角矩形 23"/>
          <p:cNvSpPr/>
          <p:nvPr/>
        </p:nvSpPr>
        <p:spPr>
          <a:xfrm>
            <a:off x="5316718" y="4534293"/>
            <a:ext cx="3635696" cy="70701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5" name="圓角矩形 24"/>
          <p:cNvSpPr/>
          <p:nvPr/>
        </p:nvSpPr>
        <p:spPr>
          <a:xfrm>
            <a:off x="122548" y="2488677"/>
            <a:ext cx="2837467" cy="67873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84514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3516" y="767165"/>
            <a:ext cx="11079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60564" y="530375"/>
            <a:ext cx="145799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</a:t>
            </a: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配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Helv"/>
              </a:rPr>
              <a:t>詞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51851" y="530375"/>
            <a:ext cx="18133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詞彙歸類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239995" y="3213556"/>
            <a:ext cx="240657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TW" altLang="zh-H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上文下</a:t>
            </a:r>
            <a:r>
              <a:rPr lang="zh-TW" altLang="zh-HK" sz="2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理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推敲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262244" y="4759521"/>
            <a:ext cx="329184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50709" y="2213757"/>
            <a:ext cx="1371617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zh-HK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義聯繫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260399" y="938219"/>
            <a:ext cx="33130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將目標字詞組合分拆成有意思的單位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1209295" y="2602187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形旁推測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1344100" y="2897486"/>
            <a:ext cx="32279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觀察目標字，按已有知識辨識形旁</a:t>
            </a:r>
          </a:p>
        </p:txBody>
      </p:sp>
      <p:sp>
        <p:nvSpPr>
          <p:cNvPr id="14" name="文字方塊 13"/>
          <p:cNvSpPr txBox="1"/>
          <p:nvPr/>
        </p:nvSpPr>
        <p:spPr>
          <a:xfrm>
            <a:off x="709462" y="3503962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詞義聯想</a:t>
            </a:r>
          </a:p>
        </p:txBody>
      </p:sp>
      <p:sp>
        <p:nvSpPr>
          <p:cNvPr id="15" name="文字方塊 14"/>
          <p:cNvSpPr txBox="1"/>
          <p:nvPr/>
        </p:nvSpPr>
        <p:spPr>
          <a:xfrm>
            <a:off x="852743" y="3803470"/>
            <a:ext cx="3214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與目標詞彙意思相近的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79228" y="4468739"/>
            <a:ext cx="135636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情境聯想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457493" y="4807392"/>
            <a:ext cx="30469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推測目標詞彙可與哪些情境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時、地、人和事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</a:t>
            </a:r>
          </a:p>
        </p:txBody>
      </p:sp>
      <p:sp>
        <p:nvSpPr>
          <p:cNvPr id="18" name="文字方塊 17"/>
          <p:cNvSpPr txBox="1"/>
          <p:nvPr/>
        </p:nvSpPr>
        <p:spPr>
          <a:xfrm>
            <a:off x="179228" y="5430725"/>
            <a:ext cx="16617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l"/>
            </a:pPr>
            <a:r>
              <a:rPr lang="zh-HK" altLang="en-US" sz="16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多感官聯想</a:t>
            </a:r>
          </a:p>
        </p:txBody>
      </p:sp>
      <p:sp>
        <p:nvSpPr>
          <p:cNvPr id="19" name="文字方塊 18"/>
          <p:cNvSpPr txBox="1"/>
          <p:nvPr/>
        </p:nvSpPr>
        <p:spPr>
          <a:xfrm>
            <a:off x="159554" y="5770295"/>
            <a:ext cx="3118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推測目標詞彙可與哪些感官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視覺、聽覺、嗅覺、味覺、觸覺及心情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作連繫 </a:t>
            </a:r>
          </a:p>
        </p:txBody>
      </p:sp>
      <p:sp>
        <p:nvSpPr>
          <p:cNvPr id="20" name="文字方塊 19"/>
          <p:cNvSpPr txBox="1"/>
          <p:nvPr/>
        </p:nvSpPr>
        <p:spPr>
          <a:xfrm>
            <a:off x="6099145" y="1114707"/>
            <a:ext cx="26094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一些跟目標詞彙的意思和特性相近的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1" name="文字方塊 20"/>
          <p:cNvSpPr txBox="1"/>
          <p:nvPr/>
        </p:nvSpPr>
        <p:spPr>
          <a:xfrm>
            <a:off x="5028657" y="3682923"/>
            <a:ext cx="2769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閱讀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句子或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段落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2" name="文字方塊 21"/>
          <p:cNvSpPr txBox="1"/>
          <p:nvPr/>
        </p:nvSpPr>
        <p:spPr>
          <a:xfrm>
            <a:off x="4237320" y="5179224"/>
            <a:ext cx="31951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展示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專科詞彙及相關學科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027532" y="1240810"/>
            <a:ext cx="3554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把分拆了的單位配上適當的字詞，成為另一字詞組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合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文字方塊 24"/>
          <p:cNvSpPr txBox="1"/>
          <p:nvPr/>
        </p:nvSpPr>
        <p:spPr>
          <a:xfrm>
            <a:off x="1732995" y="1687195"/>
            <a:ext cx="36445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綜合所有單位的意思，推敲整個字詞組合的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209295" y="3164799"/>
            <a:ext cx="3254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用形旁的意思推測目標字的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含意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7" name="文字方塊 26"/>
          <p:cNvSpPr txBox="1"/>
          <p:nvPr/>
        </p:nvSpPr>
        <p:spPr>
          <a:xfrm>
            <a:off x="708412" y="4112218"/>
            <a:ext cx="3341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找出與目標詞彙意思相反的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5564714" y="2468829"/>
            <a:ext cx="247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將這組詞彙與其他相關類別的詞彙作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比對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文字方塊 30"/>
          <p:cNvSpPr txBox="1"/>
          <p:nvPr/>
        </p:nvSpPr>
        <p:spPr>
          <a:xfrm>
            <a:off x="5876924" y="1684343"/>
            <a:ext cx="24871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將意思和特性相近的詞彙放在同一組，用一個類別名稱代表這組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文字方塊 31"/>
          <p:cNvSpPr txBox="1"/>
          <p:nvPr/>
        </p:nvSpPr>
        <p:spPr>
          <a:xfrm>
            <a:off x="4672334" y="4320211"/>
            <a:ext cx="33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綜合這些線索，推敲目標詞彙的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4831678" y="4001567"/>
            <a:ext cx="33227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找出能幫助推敲目標詞彙意思的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線索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3840480" y="5795341"/>
            <a:ext cx="45981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歸納推測的資料，再配合專科詞彙的正確意思，重新展示學科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概念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4057351" y="5486573"/>
            <a:ext cx="31863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推測專科詞彙和該學科概念的</a:t>
            </a:r>
            <a:r>
              <a:rPr lang="zh-TW" altLang="en-US" sz="14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圓角矩形 37"/>
          <p:cNvSpPr/>
          <p:nvPr/>
        </p:nvSpPr>
        <p:spPr>
          <a:xfrm>
            <a:off x="3751936" y="4766840"/>
            <a:ext cx="5169873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9" name="圓角矩形 38"/>
          <p:cNvSpPr/>
          <p:nvPr/>
        </p:nvSpPr>
        <p:spPr>
          <a:xfrm>
            <a:off x="1323158" y="555727"/>
            <a:ext cx="4340940" cy="165230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338216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280676"/>
            <a:ext cx="9143244" cy="6296647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584784" y="531257"/>
            <a:ext cx="1974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辨識關鍵資料</a:t>
            </a:r>
            <a:endParaRPr lang="en-US" altLang="zh-TW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Helv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589881" y="1752213"/>
            <a:ext cx="330582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關係</a:t>
            </a:r>
            <a:r>
              <a:rPr lang="en-US" altLang="zh-TW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2200" b="1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endParaRPr lang="en-US" altLang="zh-TW" sz="2200" b="1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85297" y="4529065"/>
            <a:ext cx="132331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引伸思考</a:t>
            </a:r>
            <a:endParaRPr lang="zh-HK" altLang="en-US" sz="22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8970" y="3581728"/>
            <a:ext cx="19638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TW" altLang="en-US" sz="2200" b="1" kern="100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聯繫前備知識</a:t>
            </a:r>
            <a:endParaRPr lang="en-US" altLang="zh-TW" sz="2200" b="1" kern="100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2946659" y="980624"/>
            <a:ext cx="5317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標題或題目劃分成有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意義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的字詞，找出關鍵字詞</a:t>
            </a:r>
            <a:endParaRPr lang="zh-TW" altLang="zh-HK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2150334" y="2188530"/>
            <a:ext cx="5818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lvl="0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分析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題目中關鍵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代表的邏輯關係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2" name="文字方塊 11"/>
          <p:cNvSpPr txBox="1"/>
          <p:nvPr/>
        </p:nvSpPr>
        <p:spPr>
          <a:xfrm>
            <a:off x="1150809" y="4063120"/>
            <a:ext cx="47448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聯想和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標題或題目有關的已學知識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日常生活例子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文字方塊 12"/>
          <p:cNvSpPr txBox="1"/>
          <p:nvPr/>
        </p:nvSpPr>
        <p:spPr>
          <a:xfrm>
            <a:off x="491911" y="5029517"/>
            <a:ext cx="62398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1) 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根據內容的重點，聯想其他相關情況或例子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008" y="496421"/>
            <a:ext cx="131157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TW" altLang="en-US" sz="3600" b="1" kern="100" dirty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篇章</a:t>
            </a:r>
            <a: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br>
              <a:rPr lang="en-US" altLang="zh-TW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3600" b="1" kern="100" dirty="0" smtClean="0">
                <a:solidFill>
                  <a:srgbClr val="51354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內容</a:t>
            </a:r>
            <a:endParaRPr lang="zh-HK" altLang="en-US" sz="3600" dirty="0">
              <a:solidFill>
                <a:srgbClr val="51354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2778035" y="1301918"/>
            <a:ext cx="43020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關鍵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字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詞推測內容</a:t>
            </a:r>
            <a:r>
              <a:rPr lang="zh-TW" altLang="zh-HK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zh-TW" altLang="zh-HK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5" name="文字方塊 14"/>
          <p:cNvSpPr txBox="1"/>
          <p:nvPr/>
        </p:nvSpPr>
        <p:spPr>
          <a:xfrm>
            <a:off x="1657607" y="3144539"/>
            <a:ext cx="48245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按邏輯關係運用關聯詞語連接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重點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6" name="文字方塊 15"/>
          <p:cNvSpPr txBox="1"/>
          <p:nvPr/>
        </p:nvSpPr>
        <p:spPr>
          <a:xfrm>
            <a:off x="1840488" y="2829579"/>
            <a:ext cx="51293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運用相關專科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sym typeface="Wingdings" pitchFamily="2" charset="2"/>
              </a:rPr>
              <a:t>語體的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組織圖去整合關鍵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998136" y="2509456"/>
            <a:ext cx="59218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從資料中找出與該</a:t>
            </a:r>
            <a:r>
              <a:rPr lang="zh-TW" altLang="zh-HK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邏輯關係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專科語體相關的關鍵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8" name="文字方塊 17"/>
          <p:cNvSpPr txBox="1"/>
          <p:nvPr/>
        </p:nvSpPr>
        <p:spPr>
          <a:xfrm>
            <a:off x="326476" y="5432217"/>
            <a:ext cx="57782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2) 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運用多角度思考，深化聯想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例如：如重點是某事件，該事件為何會發生？會有甚麼影響？有何利弊？有甚麼近似例子？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 </a:t>
            </a:r>
          </a:p>
        </p:txBody>
      </p:sp>
      <p:sp>
        <p:nvSpPr>
          <p:cNvPr id="21" name="圓角矩形 20"/>
          <p:cNvSpPr/>
          <p:nvPr/>
        </p:nvSpPr>
        <p:spPr>
          <a:xfrm>
            <a:off x="1627842" y="1658388"/>
            <a:ext cx="6482117" cy="185377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2" name="圓角矩形 21"/>
          <p:cNvSpPr/>
          <p:nvPr/>
        </p:nvSpPr>
        <p:spPr>
          <a:xfrm>
            <a:off x="207415" y="3570882"/>
            <a:ext cx="8227284" cy="100155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23" name="圓角矩形 22"/>
          <p:cNvSpPr/>
          <p:nvPr/>
        </p:nvSpPr>
        <p:spPr>
          <a:xfrm>
            <a:off x="2642350" y="435883"/>
            <a:ext cx="5937628" cy="115835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7056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HK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5248405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2367171"/>
            <a:ext cx="6626352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除了運用圖像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的方式，亦會用字根配詞技巧去配合講解各詞彙</a:t>
            </a:r>
            <a:endParaRPr lang="en-US" altLang="zh-TW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65985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4" y="141681"/>
            <a:ext cx="8801896" cy="5333559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349" y="1938724"/>
            <a:ext cx="5150694" cy="1133762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709" y="2980574"/>
            <a:ext cx="5217744" cy="2090755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67429" y="2235448"/>
            <a:ext cx="11213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羅盤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193470" y="2243995"/>
            <a:ext cx="1145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方位</a:t>
            </a:r>
            <a:endParaRPr lang="zh-HK" altLang="en-US" sz="2800" b="1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294764" y="2235448"/>
            <a:ext cx="5463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HK" altLang="en-US" sz="2800" b="1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3" name="文字方塊 32"/>
          <p:cNvSpPr txBox="1"/>
          <p:nvPr/>
        </p:nvSpPr>
        <p:spPr>
          <a:xfrm>
            <a:off x="1053317" y="3624546"/>
            <a:ext cx="10649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羅庚</a:t>
            </a:r>
            <a:endParaRPr lang="zh-HK" altLang="en-US" sz="2400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4" name="文字方塊 33"/>
          <p:cNvSpPr txBox="1"/>
          <p:nvPr/>
        </p:nvSpPr>
        <p:spPr>
          <a:xfrm>
            <a:off x="2721087" y="3583397"/>
            <a:ext cx="209475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方向 </a:t>
            </a:r>
            <a:endParaRPr lang="en-US" altLang="zh-TW" sz="24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algn="just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TW" sz="16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東南、西南、東北、西北、東、南、西、北、</a:t>
            </a:r>
            <a:r>
              <a:rPr lang="en-US" altLang="zh-TW" sz="1600" dirty="0">
                <a:solidFill>
                  <a:srgbClr val="FF5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N, W, S, E, NW, SW, NE, SE)</a:t>
            </a:r>
            <a:endParaRPr lang="zh-HK" altLang="en-US" sz="1600" dirty="0">
              <a:solidFill>
                <a:srgbClr val="FF505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5" name="文字方塊 34"/>
          <p:cNvSpPr txBox="1"/>
          <p:nvPr/>
        </p:nvSpPr>
        <p:spPr>
          <a:xfrm>
            <a:off x="5089913" y="3622023"/>
            <a:ext cx="956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endParaRPr lang="zh-HK" altLang="en-US" sz="2400" dirty="0">
              <a:solidFill>
                <a:schemeClr val="accent5">
                  <a:lumMod val="60000"/>
                  <a:lumOff val="4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2102" y="1205944"/>
            <a:ext cx="36407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甚麼是「 羅盤方位角 」 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6157" y="1124152"/>
            <a:ext cx="2104064" cy="2104064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876" y="3295330"/>
            <a:ext cx="1706364" cy="1706364"/>
          </a:xfrm>
          <a:prstGeom prst="rect">
            <a:avLst/>
          </a:prstGeom>
        </p:spPr>
      </p:pic>
      <p:grpSp>
        <p:nvGrpSpPr>
          <p:cNvPr id="14" name="群組 13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321202" y="6250011"/>
              <a:ext cx="8534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 algn="ctr"/>
              <a:r>
                <a:rPr lang="en-US" altLang="zh-TW" sz="1600" i="1" kern="100" dirty="0">
                  <a:solidFill>
                    <a:srgbClr val="FF0000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**</a:t>
              </a:r>
              <a:r>
                <a:rPr lang="zh-TW" altLang="en-US" sz="1600" b="1" i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老師按學生的推測加以解釋該數學概念。</a:t>
              </a:r>
              <a:endParaRPr lang="en-US" altLang="zh-TW" sz="1600" b="1" i="1" kern="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13509" y="5295716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老師請學生把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這些詞語或單字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羅盤、方位及角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配成有意思的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詞彙</a:t>
            </a:r>
            <a:r>
              <a:rPr lang="zh-TW" altLang="en-US" sz="16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字根配</a:t>
            </a:r>
            <a:r>
              <a:rPr lang="zh-TW" altLang="en-US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詞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3509" y="5741314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 startAt="2"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再把詞彙與圖像聯繫起來，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請學生推斷羅盤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方位角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意思為能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顯示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方向的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(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2041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4" y="141681"/>
            <a:ext cx="8801896" cy="5333559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343" y="1646804"/>
            <a:ext cx="4632577" cy="384016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03" y="2707462"/>
            <a:ext cx="2218761" cy="1828649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82" y="2067429"/>
            <a:ext cx="3139180" cy="1127667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2102" y="1205944"/>
            <a:ext cx="2486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甚麼是「俯</a:t>
            </a:r>
            <a:r>
              <a:rPr lang="zh-TW" altLang="zh-HK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00" y="2363776"/>
            <a:ext cx="2919743" cy="2115137"/>
          </a:xfrm>
          <a:prstGeom prst="rect">
            <a:avLst/>
          </a:prstGeom>
        </p:spPr>
      </p:pic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1319790" y="2256989"/>
            <a:ext cx="2445364" cy="74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俯 </a:t>
            </a:r>
            <a:r>
              <a:rPr lang="zh-TW" altLang="en-US" sz="4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TW" altLang="en-US" sz="4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1050366" y="3900947"/>
            <a:ext cx="13234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HK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俯瞰</a:t>
            </a:r>
            <a:r>
              <a:rPr lang="zh-TW" altLang="en-US" sz="2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2934972" y="3900947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endParaRPr lang="zh-HK" altLang="en-US" sz="2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402" y="2724008"/>
            <a:ext cx="1133762" cy="1005757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104" y="2708091"/>
            <a:ext cx="2200474" cy="725364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321202" y="6250011"/>
              <a:ext cx="8534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 algn="ctr"/>
              <a:r>
                <a:rPr lang="en-US" altLang="zh-TW" sz="1600" i="1" kern="100" dirty="0">
                  <a:solidFill>
                    <a:srgbClr val="FF0000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**</a:t>
              </a:r>
              <a:r>
                <a:rPr lang="zh-TW" altLang="en-US" sz="1600" b="1" i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老師按學生的推測加以解釋該數學概念。</a:t>
              </a:r>
              <a:endParaRPr lang="en-US" altLang="zh-TW" sz="1600" b="1" i="1" kern="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13509" y="5203409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老師請學生把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這些單字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俯及角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配成有意思的詞彙。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字根配詞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3509" y="5492628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老師再把詞彙與圖像聯繫起來，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再問學生：「根據推斷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意思，請指出哪一個是俯角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1600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</a:t>
            </a:r>
            <a:r>
              <a:rPr lang="zh-TW" altLang="en-US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聯繫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16789" y="6001349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老師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再歸納俯角是先從水平再向下望的角度。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</a:t>
            </a:r>
            <a:r>
              <a:rPr lang="zh-TW" altLang="en-US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語體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69956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6" grpId="0"/>
      <p:bldP spid="24" grpId="0"/>
      <p:bldP spid="25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54" y="141681"/>
            <a:ext cx="8801896" cy="5333559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7435" y="977107"/>
            <a:ext cx="4382662" cy="4656959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258" y="880412"/>
            <a:ext cx="2822215" cy="1956654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82" y="2067429"/>
            <a:ext cx="3139180" cy="1127667"/>
          </a:xfrm>
          <a:prstGeom prst="rect">
            <a:avLst/>
          </a:prstGeom>
        </p:spPr>
      </p:pic>
      <p:sp>
        <p:nvSpPr>
          <p:cNvPr id="29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22102" y="1205944"/>
            <a:ext cx="24865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甚麼是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仰</a:t>
            </a:r>
            <a:r>
              <a:rPr lang="zh-TW" altLang="zh-HK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r>
              <a:rPr lang="en-US" altLang="zh-TW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endParaRPr lang="zh-HK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600" y="2363776"/>
            <a:ext cx="2919743" cy="2115137"/>
          </a:xfrm>
          <a:prstGeom prst="rect">
            <a:avLst/>
          </a:prstGeom>
        </p:spPr>
      </p:pic>
      <p:sp>
        <p:nvSpPr>
          <p:cNvPr id="27" name="Rectangle 25"/>
          <p:cNvSpPr>
            <a:spLocks noChangeArrowheads="1"/>
          </p:cNvSpPr>
          <p:nvPr/>
        </p:nvSpPr>
        <p:spPr bwMode="auto">
          <a:xfrm>
            <a:off x="1319790" y="2256989"/>
            <a:ext cx="2445364" cy="748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TW" altLang="en-US" sz="4800" b="1" dirty="0" smtClean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仰 </a:t>
            </a:r>
            <a:r>
              <a:rPr lang="zh-TW" altLang="en-US" sz="4800" b="1" dirty="0" smtClean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endParaRPr lang="zh-TW" altLang="en-US" sz="4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8" name="Text Box 42"/>
          <p:cNvSpPr txBox="1">
            <a:spLocks noChangeArrowheads="1"/>
          </p:cNvSpPr>
          <p:nvPr/>
        </p:nvSpPr>
        <p:spPr bwMode="auto">
          <a:xfrm>
            <a:off x="1050366" y="3900947"/>
            <a:ext cx="132349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chemeClr val="bg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仰望的</a:t>
            </a:r>
            <a:endParaRPr lang="zh-HK" altLang="en-US" sz="2800" b="1" dirty="0">
              <a:solidFill>
                <a:schemeClr val="bg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Text Box 43"/>
          <p:cNvSpPr txBox="1">
            <a:spLocks noChangeArrowheads="1"/>
          </p:cNvSpPr>
          <p:nvPr/>
        </p:nvSpPr>
        <p:spPr bwMode="auto">
          <a:xfrm>
            <a:off x="2934972" y="3900947"/>
            <a:ext cx="90281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zh-TW" altLang="en-US" sz="2800" b="1" dirty="0">
                <a:solidFill>
                  <a:srgbClr val="00B0F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角度</a:t>
            </a:r>
            <a:endParaRPr lang="zh-HK" altLang="en-US" sz="2800" b="1" dirty="0">
              <a:solidFill>
                <a:srgbClr val="00B0F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6902" y="1823319"/>
            <a:ext cx="1121571" cy="999661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545" y="2213792"/>
            <a:ext cx="2803928" cy="621741"/>
          </a:xfrm>
          <a:prstGeom prst="rect">
            <a:avLst/>
          </a:prstGeom>
        </p:spPr>
      </p:pic>
      <p:grpSp>
        <p:nvGrpSpPr>
          <p:cNvPr id="15" name="群組 14"/>
          <p:cNvGrpSpPr/>
          <p:nvPr/>
        </p:nvGrpSpPr>
        <p:grpSpPr>
          <a:xfrm>
            <a:off x="130995" y="4668854"/>
            <a:ext cx="8899424" cy="2182188"/>
            <a:chOff x="130995" y="4668854"/>
            <a:chExt cx="8899424" cy="2182188"/>
          </a:xfrm>
        </p:grpSpPr>
        <p:pic>
          <p:nvPicPr>
            <p:cNvPr id="21" name="圖片 2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0995" y="4668854"/>
              <a:ext cx="8899424" cy="2182188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22102" y="4757070"/>
              <a:ext cx="1980029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TW" altLang="en-US" sz="2000" b="1" u="sng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透過不同的提問</a:t>
              </a:r>
              <a:endParaRPr lang="zh-HK" altLang="en-US" sz="2000" dirty="0">
                <a:solidFill>
                  <a:schemeClr val="bg2">
                    <a:lumMod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23" name="圖片 22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6953" y="4707079"/>
              <a:ext cx="571532" cy="500091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321202" y="6250011"/>
              <a:ext cx="853440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 algn="ctr"/>
              <a:r>
                <a:rPr lang="en-US" altLang="zh-TW" sz="1600" i="1" kern="100" dirty="0">
                  <a:solidFill>
                    <a:srgbClr val="FF0000"/>
                  </a:solidFill>
                  <a:latin typeface="Adobe 黑体 Std R" panose="020B0400000000000000" pitchFamily="34" charset="-128"/>
                  <a:ea typeface="Adobe 黑体 Std R" panose="020B0400000000000000" pitchFamily="34" charset="-128"/>
                </a:rPr>
                <a:t>**</a:t>
              </a:r>
              <a:r>
                <a:rPr lang="zh-TW" altLang="en-US" sz="1600" b="1" i="1" kern="1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老師按學生的推測加以解釋該數學概念。</a:t>
              </a:r>
              <a:endParaRPr lang="en-US" altLang="zh-TW" sz="1600" b="1" i="1" kern="1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313509" y="5203409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老師請學生把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這些單字</a:t>
            </a:r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仰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及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配成有意思的詞彙。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字根配詞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13509" y="5492628"/>
            <a:ext cx="8534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老師再把詞彙與圖像聯繫起來，再問學生：「根據推斷意思，請指出哪一個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仰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」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defRPr/>
            </a:pPr>
            <a:r>
              <a:rPr lang="en-US" altLang="zh-TW" sz="1600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專科詞彙與學科概念聯繫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16789" y="6001349"/>
            <a:ext cx="8534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/>
            <a:r>
              <a:rPr lang="en-US" altLang="zh-TW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3.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老師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再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歸納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仰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角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是先從水平再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向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望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的角度。</a:t>
            </a:r>
            <a:r>
              <a:rPr lang="en-US" altLang="zh-TW" sz="1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應用邏輯關係</a:t>
            </a:r>
            <a:r>
              <a:rPr lang="en-US" altLang="zh-TW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sz="16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專科語體</a:t>
            </a:r>
            <a:r>
              <a:rPr lang="en-US" altLang="zh-TW" sz="1600" b="1" kern="100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5855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36" grpId="0"/>
      <p:bldP spid="24" grpId="0"/>
      <p:bldP spid="25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1969008" y="730997"/>
            <a:ext cx="4507992" cy="1143000"/>
          </a:xfrm>
        </p:spPr>
        <p:txBody>
          <a:bodyPr>
            <a:normAutofit/>
          </a:bodyPr>
          <a:lstStyle/>
          <a:p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針對</a:t>
            </a:r>
            <a:r>
              <a:rPr lang="zh-HK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學習難點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endParaRPr lang="zh-HK" altLang="zh-HK" sz="4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104" y="812134"/>
            <a:ext cx="755904" cy="755904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30728">
            <a:off x="7209255" y="465821"/>
            <a:ext cx="1738237" cy="144853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1969008" y="1955134"/>
            <a:ext cx="6335237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幫助學生分析文字題：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找出關鍵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聯繫前備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endParaRPr lang="en-US" altLang="zh-TW" sz="1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42950" indent="-742950">
              <a:buFontTx/>
              <a:buAutoNum type="arabicPeriod"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將關鍵資料與圖像聯繫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起來</a:t>
            </a:r>
            <a:endParaRPr lang="en-US" altLang="zh-TW" sz="40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3808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873201"/>
            <a:ext cx="8801896" cy="5333559"/>
          </a:xfrm>
          <a:prstGeom prst="rect">
            <a:avLst/>
          </a:prstGeom>
        </p:spPr>
      </p:pic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87320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95427" y="1784939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zh-TW" altLang="zh-HK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根據圖像</a:t>
            </a:r>
            <a:r>
              <a:rPr lang="zh-TW" altLang="en-US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zh-TW" altLang="zh-HK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95427" y="2635122"/>
            <a:ext cx="4370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a)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求由 </a:t>
            </a:r>
            <a:r>
              <a:rPr lang="en-US" altLang="zh-TW" sz="2800" i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望向 </a:t>
            </a:r>
            <a:r>
              <a:rPr lang="en-US" altLang="zh-TW" sz="2800" i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的仰角。</a:t>
            </a:r>
            <a:endParaRPr lang="zh-TW" altLang="zh-HK" sz="28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5427" y="3577677"/>
            <a:ext cx="440857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b)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求由 </a:t>
            </a:r>
            <a:r>
              <a:rPr lang="en-US" altLang="zh-TW" sz="2800" i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望向 </a:t>
            </a:r>
            <a:r>
              <a:rPr lang="en-US" altLang="zh-TW" sz="2800" i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的俯角。</a:t>
            </a:r>
            <a:endParaRPr lang="zh-TW" altLang="zh-HK" sz="28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2" name="圖片 2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261" y="1471438"/>
            <a:ext cx="4760687" cy="496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7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41680"/>
            <a:ext cx="8801896" cy="5333559"/>
          </a:xfrm>
          <a:prstGeom prst="rect">
            <a:avLst/>
          </a:prstGeom>
        </p:spPr>
      </p:pic>
      <p:pic>
        <p:nvPicPr>
          <p:cNvPr id="25" name="圖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20" y="295297"/>
            <a:ext cx="3787734" cy="3953621"/>
          </a:xfrm>
          <a:prstGeom prst="rect">
            <a:avLst/>
          </a:prstGeom>
        </p:spPr>
      </p:pic>
      <p:grpSp>
        <p:nvGrpSpPr>
          <p:cNvPr id="26" name="群組 25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grpSp>
          <p:nvGrpSpPr>
            <p:cNvPr id="27" name="群組 26"/>
            <p:cNvGrpSpPr/>
            <p:nvPr/>
          </p:nvGrpSpPr>
          <p:grpSpPr>
            <a:xfrm>
              <a:off x="122288" y="3682247"/>
              <a:ext cx="8899424" cy="3175753"/>
              <a:chOff x="122288" y="3682247"/>
              <a:chExt cx="8899424" cy="3175753"/>
            </a:xfrm>
          </p:grpSpPr>
          <p:pic>
            <p:nvPicPr>
              <p:cNvPr id="34" name="圖片 33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368224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35" name="矩形 34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6" name="圖片 3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>
              <a:off x="341934" y="4240984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 </a:t>
              </a:r>
              <a:r>
                <a:rPr lang="zh-TW" altLang="en-US" sz="1400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題目要求你找甚麼？</a:t>
              </a:r>
              <a:r>
                <a:rPr lang="zh-TW" altLang="zh-HK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仰角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的定義是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甚麼</a:t>
              </a:r>
              <a:r>
                <a:rPr lang="en-US" altLang="zh-TW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」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辨識關鍵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 </a:t>
              </a:r>
              <a:r>
                <a:rPr lang="zh-TW" altLang="en-US" sz="1400" b="1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聯繫</a:t>
              </a:r>
              <a:r>
                <a:rPr lang="zh-TW" altLang="en-US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41934" y="4569513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如果是找</a:t>
              </a:r>
              <a:r>
                <a:rPr lang="zh-TW" altLang="zh-HK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仰角</a:t>
              </a:r>
              <a:r>
                <a:rPr lang="en-US" altLang="zh-TW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，應該是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或是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B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為中心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HK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41934" y="4898042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根據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定義，</a:t>
              </a:r>
              <a:r>
                <a:rPr lang="zh-TW" altLang="zh-HK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仰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角是由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水平向上望還是水平向下望呢？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聯繫前備知識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41934" y="5226571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試在圖像中標示要找的角。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41934" y="5534348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5.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BCD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是位於哪一個三角形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?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在這三角形裡你找到哪些關鍵資料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 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 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關鍵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41934" y="6057568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/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6.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你曾經學過哪些和三角形有關的概念？現在你已知兩隻角的角度，你可用哪一個概念計算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BCD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en-US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7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95427" y="104933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zh-TW" altLang="zh-HK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根據圖像</a:t>
            </a:r>
            <a:r>
              <a:rPr lang="zh-TW" altLang="en-US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zh-TW" altLang="zh-HK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95427" y="2207478"/>
            <a:ext cx="4370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altLang="zh-TW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a)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求由 </a:t>
            </a:r>
            <a:r>
              <a:rPr lang="en-US" altLang="zh-TW" sz="2800" i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C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望向 </a:t>
            </a:r>
            <a:r>
              <a:rPr lang="en-US" altLang="zh-TW" sz="2800" i="1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</a:t>
            </a:r>
            <a:r>
              <a:rPr lang="zh-TW" altLang="en-US" sz="2800" kern="1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的仰角。</a:t>
            </a:r>
            <a:endParaRPr lang="zh-TW" altLang="zh-HK" sz="28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40" name="圖片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66" y="3405035"/>
            <a:ext cx="146292" cy="274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124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41680"/>
            <a:ext cx="8801896" cy="5333559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220" y="295297"/>
            <a:ext cx="3787734" cy="3953621"/>
          </a:xfrm>
          <a:prstGeom prst="rect">
            <a:avLst/>
          </a:prstGeom>
        </p:spPr>
      </p:pic>
      <p:grpSp>
        <p:nvGrpSpPr>
          <p:cNvPr id="25" name="群組 24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grpSp>
          <p:nvGrpSpPr>
            <p:cNvPr id="26" name="群組 25"/>
            <p:cNvGrpSpPr/>
            <p:nvPr/>
          </p:nvGrpSpPr>
          <p:grpSpPr>
            <a:xfrm>
              <a:off x="122288" y="3682247"/>
              <a:ext cx="8899424" cy="3175753"/>
              <a:chOff x="122288" y="3682247"/>
              <a:chExt cx="8899424" cy="3175753"/>
            </a:xfrm>
          </p:grpSpPr>
          <p:pic>
            <p:nvPicPr>
              <p:cNvPr id="32" name="圖片 3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368224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33" name="矩形 32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4" name="圖片 3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7" name="矩形 26"/>
            <p:cNvSpPr/>
            <p:nvPr/>
          </p:nvSpPr>
          <p:spPr>
            <a:xfrm>
              <a:off x="341934" y="4392091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題目要求你找甚麼？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俯</a:t>
              </a:r>
              <a:r>
                <a:rPr lang="zh-TW" altLang="zh-HK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的定義是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甚麼</a:t>
              </a:r>
              <a: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辨識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關鍵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資料 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</a:t>
              </a:r>
              <a:r>
                <a:rPr lang="zh-TW" altLang="en-US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識</a:t>
              </a:r>
              <a:r>
                <a:rPr lang="en-US" altLang="zh-TW" sz="1400" b="1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Times New Roman" panose="02020603050405020304" pitchFamily="18" charset="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41934" y="4720620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如果是找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俯</a:t>
              </a:r>
              <a:r>
                <a:rPr lang="zh-TW" altLang="zh-HK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</a:t>
              </a:r>
              <a:r>
                <a:rPr lang="en-US" altLang="zh-TW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，應該是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C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或是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B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為中心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en-US" altLang="zh-HK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HK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41934" y="5049149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根據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定義，</a:t>
              </a:r>
              <a:r>
                <a:rPr lang="zh-HK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俯</a:t>
              </a:r>
              <a:r>
                <a:rPr lang="zh-TW" altLang="zh-HK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角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由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水平向上望還是水平向下望呢？試在圖像中標示由Ｂ引伸出來的水平線。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聯繫前備</a:t>
              </a:r>
              <a:r>
                <a:rPr lang="zh-TW" altLang="en-US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41934" y="5585236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試在圖像中標示要找的角。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專科詞彙與學科概念聯繫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41934" y="5914392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74638" indent="-274638"/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你曾經學過哪些概念可以協助你計算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EBA 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？現在你已知三隻角的角度，你可用哪一個概念計算</a:t>
              </a:r>
              <a:r>
                <a:rPr lang="en-US" altLang="zh-HK" sz="1400" dirty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EBA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專科語體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zh-TW" altLang="zh-HK" sz="1400" b="1" kern="100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5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</a:t>
            </a:r>
            <a:r>
              <a:rPr lang="zh-TW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95427" y="1049330"/>
            <a:ext cx="17235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zh-TW" altLang="zh-HK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根據圖像</a:t>
            </a:r>
            <a:r>
              <a:rPr lang="zh-TW" altLang="en-US" sz="24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：</a:t>
            </a:r>
            <a:endParaRPr lang="zh-TW" altLang="zh-HK" sz="24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95427" y="2207478"/>
            <a:ext cx="4370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en-US" altLang="zh-TW" sz="28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b)</a:t>
            </a:r>
            <a:r>
              <a:rPr lang="zh-TW" altLang="en-US" sz="28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 求由 </a:t>
            </a:r>
            <a:r>
              <a:rPr lang="en-US" altLang="zh-TW" sz="2800" i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B</a:t>
            </a:r>
            <a:r>
              <a:rPr lang="zh-TW" altLang="en-US" sz="28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望向 </a:t>
            </a:r>
            <a:r>
              <a:rPr lang="en-US" altLang="zh-TW" sz="2800" i="1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A</a:t>
            </a:r>
            <a:r>
              <a:rPr lang="zh-TW" altLang="en-US" sz="2800" kern="100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anose="02020603050405020304" pitchFamily="18" charset="0"/>
              </a:rPr>
              <a:t> 的俯角。</a:t>
            </a:r>
            <a:endParaRPr lang="zh-TW" altLang="zh-HK" sz="2800" kern="100" dirty="0">
              <a:latin typeface="微軟正黑體" panose="020B0604030504040204" pitchFamily="34" charset="-12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38" name="圖片 3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91" y="1935665"/>
            <a:ext cx="2889265" cy="48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36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873200"/>
            <a:ext cx="8801896" cy="5333559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87320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64370" y="4805185"/>
            <a:ext cx="764573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0"/>
              </a:spcAft>
              <a:tabLst>
                <a:tab pos="180340" algn="r"/>
                <a:tab pos="255905" algn="l"/>
                <a:tab pos="484505" algn="l"/>
              </a:tabLst>
            </a:pPr>
            <a:r>
              <a:rPr lang="zh-TW" altLang="en-US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根據上圖，</a:t>
            </a:r>
            <a:r>
              <a:rPr lang="zh-TW" altLang="en-US" sz="2000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沿著傾斜角為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的斜坡向上走了</a:t>
            </a:r>
            <a:r>
              <a:rPr lang="zh-TW" altLang="en-US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225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，然後沿著傾斜角為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的斜坡再向上走了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320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，問</a:t>
            </a:r>
            <a:r>
              <a:rPr lang="zh-TW" altLang="en-US" sz="2000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最後的位置與起點的鉛垂距離是多少？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766" y="1981711"/>
            <a:ext cx="4362468" cy="2459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9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圖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52" y="141680"/>
            <a:ext cx="8801896" cy="533355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482719" y="1261481"/>
            <a:ext cx="457309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ts val="600"/>
              </a:spcBef>
              <a:spcAft>
                <a:spcPts val="0"/>
              </a:spcAft>
              <a:tabLst>
                <a:tab pos="180340" algn="r"/>
                <a:tab pos="255905" algn="l"/>
                <a:tab pos="484505" algn="l"/>
              </a:tabLst>
            </a:pPr>
            <a:r>
              <a:rPr lang="zh-TW" altLang="en-US" sz="2000" kern="100" spc="5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根據上圖，</a:t>
            </a:r>
            <a:r>
              <a:rPr lang="zh-TW" altLang="en-US" sz="2000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沿著傾斜角為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38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的斜坡向上走了</a:t>
            </a:r>
            <a:r>
              <a:rPr lang="zh-TW" altLang="en-US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225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，然後沿著傾斜角為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52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  <a:sym typeface="Symbol" panose="05050102010706020507" pitchFamily="18" charset="2"/>
              </a:rPr>
              <a:t>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的斜坡再向上走了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r>
              <a:rPr lang="en-US" altLang="zh-TW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320</a:t>
            </a:r>
            <a:r>
              <a:rPr lang="en-US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m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，問</a:t>
            </a:r>
            <a:r>
              <a:rPr lang="zh-TW" altLang="en-US" sz="2000" u="sng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俊維</a:t>
            </a:r>
            <a:r>
              <a:rPr lang="zh-TW" altLang="zh-HK" sz="2000" kern="100" spc="5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最後的位置與起點的鉛垂距離是多少？</a:t>
            </a:r>
          </a:p>
        </p:txBody>
      </p:sp>
      <p:pic>
        <p:nvPicPr>
          <p:cNvPr id="25" name="圖片 2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34" y="1294497"/>
            <a:ext cx="3816539" cy="2151409"/>
          </a:xfrm>
          <a:prstGeom prst="rect">
            <a:avLst/>
          </a:prstGeom>
        </p:spPr>
      </p:pic>
      <p:sp>
        <p:nvSpPr>
          <p:cNvPr id="18" name="Rectangle 2"/>
          <p:cNvSpPr>
            <a:spLocks noGrp="1" noChangeArrowheads="1"/>
          </p:cNvSpPr>
          <p:nvPr>
            <p:ph type="title"/>
          </p:nvPr>
        </p:nvSpPr>
        <p:spPr>
          <a:xfrm>
            <a:off x="316233" y="141681"/>
            <a:ext cx="1696990" cy="728966"/>
          </a:xfrm>
        </p:spPr>
        <p:txBody>
          <a:bodyPr>
            <a:noAutofit/>
          </a:bodyPr>
          <a:lstStyle/>
          <a:p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例子</a:t>
            </a:r>
            <a:r>
              <a:rPr lang="en-US" altLang="zh-TW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：</a:t>
            </a:r>
            <a:endParaRPr lang="en-US" altLang="zh-TW" sz="36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grpSp>
        <p:nvGrpSpPr>
          <p:cNvPr id="26" name="群組 25"/>
          <p:cNvGrpSpPr/>
          <p:nvPr/>
        </p:nvGrpSpPr>
        <p:grpSpPr>
          <a:xfrm>
            <a:off x="122288" y="3682247"/>
            <a:ext cx="8899424" cy="3175753"/>
            <a:chOff x="122288" y="3682247"/>
            <a:chExt cx="8899424" cy="3175753"/>
          </a:xfrm>
        </p:grpSpPr>
        <p:grpSp>
          <p:nvGrpSpPr>
            <p:cNvPr id="27" name="群組 26"/>
            <p:cNvGrpSpPr/>
            <p:nvPr/>
          </p:nvGrpSpPr>
          <p:grpSpPr>
            <a:xfrm>
              <a:off x="122288" y="3682247"/>
              <a:ext cx="8899424" cy="3175753"/>
              <a:chOff x="122288" y="3682247"/>
              <a:chExt cx="8899424" cy="3175753"/>
            </a:xfrm>
          </p:grpSpPr>
          <p:pic>
            <p:nvPicPr>
              <p:cNvPr id="33" name="圖片 3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22288" y="3682247"/>
                <a:ext cx="8899424" cy="3175753"/>
              </a:xfrm>
              <a:prstGeom prst="rect">
                <a:avLst/>
              </a:prstGeom>
            </p:spPr>
          </p:pic>
          <p:sp>
            <p:nvSpPr>
              <p:cNvPr id="34" name="矩形 33"/>
              <p:cNvSpPr/>
              <p:nvPr/>
            </p:nvSpPr>
            <p:spPr>
              <a:xfrm>
                <a:off x="722102" y="3786200"/>
                <a:ext cx="198002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TW" altLang="en-US" sz="2000" b="1" u="sng" dirty="0">
                    <a:solidFill>
                      <a:schemeClr val="bg2">
                        <a:lumMod val="25000"/>
                      </a:schemeClr>
                    </a:solidFill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透過不同的提問</a:t>
                </a:r>
                <a:endParaRPr lang="zh-HK" altLang="en-US" sz="2000" dirty="0">
                  <a:solidFill>
                    <a:schemeClr val="bg2">
                      <a:lumMod val="2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  <p:pic>
            <p:nvPicPr>
              <p:cNvPr id="35" name="圖片 3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96953" y="3736209"/>
                <a:ext cx="571532" cy="500091"/>
              </a:xfrm>
              <a:prstGeom prst="rect">
                <a:avLst/>
              </a:prstGeom>
            </p:spPr>
          </p:pic>
        </p:grpSp>
        <p:sp>
          <p:nvSpPr>
            <p:cNvPr id="28" name="矩形 27"/>
            <p:cNvSpPr/>
            <p:nvPr/>
          </p:nvSpPr>
          <p:spPr>
            <a:xfrm>
              <a:off x="341934" y="4287216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1.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鉛垂距離的定義是甚麼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 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因此</a:t>
              </a:r>
              <a:r>
                <a:rPr lang="zh-TW" altLang="zh-HK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最後的位置與起點的鉛垂距離</a:t>
              </a:r>
              <a:r>
                <a:rPr lang="zh-TW" altLang="en-US" sz="1400" kern="100" spc="5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是指哪一條線？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400" kern="100" spc="5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和 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知識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41934" y="4763980"/>
              <a:ext cx="8512506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2. 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若果要求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的值，應該要求哪些線的值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 smtClean="0">
                  <a:latin typeface="新細明體" panose="02020500000000000000" pitchFamily="18" charset="-120"/>
                </a:rPr>
                <a:t>」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（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如學生能力稍遜，老師可先問「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是由哪些線組成的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」）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41934" y="5046854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3. 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en-US" altLang="zh-TW" sz="1400" dirty="0" smtClean="0">
                  <a:latin typeface="新細明體" panose="02020500000000000000" pitchFamily="18" charset="-120"/>
                </a:rPr>
                <a:t>『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沿著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傾斜角為 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38⁰ 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的斜坡向上走了 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225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m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dirty="0" smtClean="0">
                  <a:latin typeface="新細明體" panose="02020500000000000000" pitchFamily="18" charset="-120"/>
                  <a:ea typeface="新細明體" panose="02020500000000000000" pitchFamily="18" charset="-120"/>
                </a:rPr>
                <a:t>』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是指哪個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三角形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哪一條邊是和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FE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ED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有關的？」</a:t>
              </a: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/>
              </a:r>
              <a:b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</a:br>
              <a:r>
                <a:rPr lang="en-US" altLang="zh-TW" sz="1400" b="1" kern="100" spc="5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41934" y="5525150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4. 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</a:t>
              </a:r>
              <a:r>
                <a:rPr lang="en-US" altLang="zh-TW" sz="1400" dirty="0">
                  <a:latin typeface="新細明體" panose="02020500000000000000" pitchFamily="18" charset="-120"/>
                </a:rPr>
                <a:t>『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然後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沿著傾斜角為 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52⁰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 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的斜坡再向上走 了 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320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m </a:t>
              </a:r>
              <a:r>
                <a:rPr lang="en-US" altLang="zh-TW" sz="1400" dirty="0">
                  <a:latin typeface="新細明體" panose="02020500000000000000" pitchFamily="18" charset="-120"/>
                </a:rPr>
                <a:t>』 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是指哪個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三角形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?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哪一條邊是和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FE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或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ED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有關的？ 」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前備知識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41934" y="6019794"/>
              <a:ext cx="851250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9875" indent="-269875">
                <a:defRPr/>
              </a:pPr>
              <a:r>
                <a:rPr lang="en-US" altLang="zh-TW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5. 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「每個三角形都有一個已知的長度和已知的角度，你曾經學過哪些和三角形有關的概念可</a:t>
              </a:r>
              <a:r>
                <a:rPr lang="zh-TW" altLang="en-US" sz="140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用作</a:t>
              </a:r>
              <a:r>
                <a:rPr lang="zh-TW" altLang="en-US" sz="140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計算</a:t>
              </a:r>
              <a:r>
                <a:rPr lang="en-US" altLang="zh-TW" sz="140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FE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</a:t>
              </a:r>
              <a:r>
                <a:rPr lang="en-US" altLang="zh-TW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ED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的長度</a:t>
              </a:r>
              <a:r>
                <a:rPr lang="zh-TW" altLang="en-US" sz="1400" dirty="0" smtClean="0">
                  <a:latin typeface="微軟正黑體" panose="020B0604030504040204" pitchFamily="34" charset="-120"/>
                  <a:ea typeface="微軟正黑體" panose="020B0604030504040204" pitchFamily="34" charset="-120"/>
                  <a:sym typeface="Symbol" panose="05050102010706020507" pitchFamily="18" charset="2"/>
                </a:rPr>
                <a:t>？</a:t>
              </a:r>
              <a:r>
                <a:rPr lang="zh-TW" altLang="en-US" sz="1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」</a:t>
              </a:r>
              <a:r>
                <a:rPr lang="en-US" altLang="zh-TW" sz="1400" b="1" kern="100" spc="5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(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專科詞彙與學科概念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聯繫 </a:t>
              </a:r>
              <a:r>
                <a:rPr lang="zh-TW" altLang="en-US" sz="1400" b="1" kern="100" dirty="0" smtClean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和 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應用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邏輯關係</a:t>
              </a:r>
              <a:r>
                <a:rPr lang="en-US" altLang="zh-TW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/</a:t>
              </a:r>
              <a:r>
                <a:rPr lang="zh-TW" altLang="en-US" sz="1400" b="1" kern="100" dirty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專科</a:t>
              </a:r>
              <a:r>
                <a:rPr lang="zh-TW" altLang="en-US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語體</a:t>
              </a:r>
              <a:r>
                <a:rPr lang="en-US" altLang="zh-TW" sz="1400" b="1" kern="100" dirty="0" smtClean="0">
                  <a:solidFill>
                    <a:srgbClr val="FF0000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)</a:t>
              </a:r>
              <a:endPara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sp>
        <p:nvSpPr>
          <p:cNvPr id="3" name="圓角矩形 2"/>
          <p:cNvSpPr/>
          <p:nvPr/>
        </p:nvSpPr>
        <p:spPr>
          <a:xfrm>
            <a:off x="1386840" y="2194560"/>
            <a:ext cx="3668972" cy="36576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sp>
        <p:nvSpPr>
          <p:cNvPr id="36" name="圓角矩形圖說文字 35"/>
          <p:cNvSpPr/>
          <p:nvPr/>
        </p:nvSpPr>
        <p:spPr>
          <a:xfrm>
            <a:off x="3221326" y="2986066"/>
            <a:ext cx="1134996" cy="568195"/>
          </a:xfrm>
          <a:prstGeom prst="wedgeRoundRectCallout">
            <a:avLst>
              <a:gd name="adj1" fmla="val -43927"/>
              <a:gd name="adj2" fmla="val -113005"/>
              <a:gd name="adj3" fmla="val 16667"/>
            </a:avLst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HK" altLang="en-US" sz="24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目標</a:t>
            </a:r>
          </a:p>
        </p:txBody>
      </p:sp>
    </p:spTree>
    <p:extLst>
      <p:ext uri="{BB962C8B-B14F-4D97-AF65-F5344CB8AC3E}">
        <p14:creationId xmlns:p14="http://schemas.microsoft.com/office/powerpoint/2010/main" val="53933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6" grpId="0" animBg="1"/>
    </p:bldLst>
  </p:timing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簡報1" id="{F0D3C99D-8D8F-430A-9326-ADCF76E59EC8}" vid="{C4ABDC8C-4EE0-4145-84E8-6116EFC9F98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Maths_temp_strategy_renew</Template>
  <TotalTime>1341</TotalTime>
  <Words>1484</Words>
  <Application>Microsoft Office PowerPoint</Application>
  <PresentationFormat>如螢幕大小 (4:3)</PresentationFormat>
  <Paragraphs>153</Paragraphs>
  <Slides>16</Slides>
  <Notes>8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7" baseType="lpstr">
      <vt:lpstr>Office 佈景主題</vt:lpstr>
      <vt:lpstr>PowerPoint 簡報</vt:lpstr>
      <vt:lpstr>學習難點1</vt:lpstr>
      <vt:lpstr>學習難點2</vt:lpstr>
      <vt:lpstr>PowerPoint 簡報</vt:lpstr>
      <vt:lpstr>PowerPoint 簡報</vt:lpstr>
      <vt:lpstr>PowerPoint 簡報</vt:lpstr>
      <vt:lpstr>針對學習難點1</vt:lpstr>
      <vt:lpstr>例子1：</vt:lpstr>
      <vt:lpstr>例子2：</vt:lpstr>
      <vt:lpstr>例子3：</vt:lpstr>
      <vt:lpstr>針對學習難點2</vt:lpstr>
      <vt:lpstr>例子1：</vt:lpstr>
      <vt:lpstr>例子1：</vt:lpstr>
      <vt:lpstr>例子1：</vt:lpstr>
      <vt:lpstr>例子2：</vt:lpstr>
      <vt:lpstr>例子2：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CHAN, Yan-nuen Sharon</dc:creator>
  <cp:lastModifiedBy>SO, Lai-ching</cp:lastModifiedBy>
  <cp:revision>111</cp:revision>
  <cp:lastPrinted>2016-02-03T03:21:55Z</cp:lastPrinted>
  <dcterms:created xsi:type="dcterms:W3CDTF">2015-08-03T09:43:05Z</dcterms:created>
  <dcterms:modified xsi:type="dcterms:W3CDTF">2016-02-04T07:46:25Z</dcterms:modified>
</cp:coreProperties>
</file>